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66" r:id="rId2"/>
    <p:sldId id="401" r:id="rId3"/>
    <p:sldId id="408" r:id="rId4"/>
    <p:sldId id="402" r:id="rId5"/>
    <p:sldId id="409" r:id="rId6"/>
    <p:sldId id="397" r:id="rId7"/>
    <p:sldId id="410" r:id="rId8"/>
    <p:sldId id="399" r:id="rId9"/>
    <p:sldId id="400" r:id="rId10"/>
    <p:sldId id="383" r:id="rId11"/>
    <p:sldId id="385" r:id="rId12"/>
    <p:sldId id="407" r:id="rId13"/>
    <p:sldId id="404" r:id="rId14"/>
    <p:sldId id="403" r:id="rId15"/>
    <p:sldId id="389" r:id="rId16"/>
    <p:sldId id="388" r:id="rId17"/>
    <p:sldId id="390" r:id="rId18"/>
    <p:sldId id="405" r:id="rId1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CCECFF"/>
    <a:srgbClr val="4BA7DF"/>
    <a:srgbClr val="44BCE6"/>
    <a:srgbClr val="CC3399"/>
    <a:srgbClr val="FF3300"/>
    <a:srgbClr val="FF0000"/>
    <a:srgbClr val="74A5B6"/>
    <a:srgbClr val="FFFFFF"/>
    <a:srgbClr val="73B1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68" d="100"/>
          <a:sy n="68" d="100"/>
        </p:scale>
        <p:origin x="144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r>
              <a:rPr lang="ru-RU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Объемы перевозок пассажиров железнодорожным транспортом в 2010 - 2015 </a:t>
            </a:r>
            <a:r>
              <a:rPr lang="ru-RU" sz="24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г.г</a:t>
            </a:r>
            <a:r>
              <a:rPr lang="ru-RU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.</a:t>
            </a:r>
          </a:p>
        </c:rich>
      </c:tx>
      <c:layout>
        <c:manualLayout>
          <c:xMode val="edge"/>
          <c:yMode val="edge"/>
          <c:x val="9.7419048156762181E-2"/>
          <c:y val="2.13193682569104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Лист2!$B$39</c:f>
              <c:strCache>
                <c:ptCount val="1"/>
                <c:pt idx="0">
                  <c:v>Перевезено пассажиров, всего, млн. чел.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Лист2!$C$37:$H$38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strCache>
            </c:strRef>
          </c:cat>
          <c:val>
            <c:numRef>
              <c:f>Лист2!$C$39:$H$39</c:f>
              <c:numCache>
                <c:formatCode>General</c:formatCode>
                <c:ptCount val="6"/>
                <c:pt idx="0">
                  <c:v>946.5</c:v>
                </c:pt>
                <c:pt idx="1">
                  <c:v>993.1</c:v>
                </c:pt>
                <c:pt idx="2">
                  <c:v>1058.8</c:v>
                </c:pt>
                <c:pt idx="3">
                  <c:v>1079.5999999999999</c:v>
                </c:pt>
                <c:pt idx="4">
                  <c:v>1076</c:v>
                </c:pt>
                <c:pt idx="5">
                  <c:v>1025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3D-4553-AB60-32642AF25015}"/>
            </c:ext>
          </c:extLst>
        </c:ser>
        <c:ser>
          <c:idx val="1"/>
          <c:order val="1"/>
          <c:tx>
            <c:strRef>
              <c:f>Лист2!$B$40</c:f>
              <c:strCache>
                <c:ptCount val="1"/>
                <c:pt idx="0">
                  <c:v>В дальнем следовании, млн. чел.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Лист2!$C$37:$H$38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strCache>
            </c:strRef>
          </c:cat>
          <c:val>
            <c:numRef>
              <c:f>Лист2!$C$40:$H$40</c:f>
              <c:numCache>
                <c:formatCode>General</c:formatCode>
                <c:ptCount val="6"/>
                <c:pt idx="0">
                  <c:v>114.9</c:v>
                </c:pt>
                <c:pt idx="1">
                  <c:v>114.8</c:v>
                </c:pt>
                <c:pt idx="2">
                  <c:v>116.6</c:v>
                </c:pt>
                <c:pt idx="3">
                  <c:v>110.7</c:v>
                </c:pt>
                <c:pt idx="4">
                  <c:v>103.1</c:v>
                </c:pt>
                <c:pt idx="5">
                  <c:v>97.9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3D-4553-AB60-32642AF25015}"/>
            </c:ext>
          </c:extLst>
        </c:ser>
        <c:ser>
          <c:idx val="2"/>
          <c:order val="2"/>
          <c:tx>
            <c:strRef>
              <c:f>Лист2!$B$41</c:f>
              <c:strCache>
                <c:ptCount val="1"/>
                <c:pt idx="0">
                  <c:v>В скоростных поездах ОАО «РЖД», 10-ков тыс.. чел.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Лист2!$C$37:$H$38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strCache>
            </c:strRef>
          </c:cat>
          <c:val>
            <c:numRef>
              <c:f>Лист2!$C$41:$H$41</c:f>
              <c:numCache>
                <c:formatCode>General</c:formatCode>
                <c:ptCount val="6"/>
                <c:pt idx="0">
                  <c:v>193</c:v>
                </c:pt>
                <c:pt idx="1">
                  <c:v>280</c:v>
                </c:pt>
                <c:pt idx="2">
                  <c:v>320</c:v>
                </c:pt>
                <c:pt idx="3">
                  <c:v>380</c:v>
                </c:pt>
                <c:pt idx="4">
                  <c:v>390</c:v>
                </c:pt>
                <c:pt idx="5">
                  <c:v>480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3D-4553-AB60-32642AF25015}"/>
            </c:ext>
          </c:extLst>
        </c:ser>
        <c:ser>
          <c:idx val="3"/>
          <c:order val="3"/>
          <c:tx>
            <c:strRef>
              <c:f>Лист2!$B$42</c:f>
              <c:strCache>
                <c:ptCount val="1"/>
                <c:pt idx="0">
                  <c:v>В пригородном сообщении, млн. чел.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Лист2!$C$37:$H$38</c:f>
              <c:strCach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strCache>
            </c:strRef>
          </c:cat>
          <c:val>
            <c:numRef>
              <c:f>Лист2!$C$42:$H$42</c:f>
              <c:numCache>
                <c:formatCode>General</c:formatCode>
                <c:ptCount val="6"/>
                <c:pt idx="0">
                  <c:v>831.6</c:v>
                </c:pt>
                <c:pt idx="1">
                  <c:v>878.3</c:v>
                </c:pt>
                <c:pt idx="2">
                  <c:v>942.2</c:v>
                </c:pt>
                <c:pt idx="3">
                  <c:v>968.8</c:v>
                </c:pt>
                <c:pt idx="4">
                  <c:v>967.2</c:v>
                </c:pt>
                <c:pt idx="5">
                  <c:v>922.5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73D-4553-AB60-32642AF250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9499976"/>
        <c:axId val="439500632"/>
      </c:barChart>
      <c:catAx>
        <c:axId val="439499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9500632"/>
        <c:crosses val="autoZero"/>
        <c:auto val="1"/>
        <c:lblAlgn val="ctr"/>
        <c:lblOffset val="100"/>
        <c:noMultiLvlLbl val="0"/>
      </c:catAx>
      <c:valAx>
        <c:axId val="439500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9499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4715223097112856E-2"/>
          <c:y val="0.82387241178186055"/>
          <c:w val="0.94363123516711822"/>
          <c:h val="0.169539490963075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06679C-57A5-4590-93EF-899A8335F4CA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CDF552-EF32-4F75-B6DE-C9AA1D2D0250}">
      <dgm:prSet phldrT="[Текст]" custT="1"/>
      <dgm:spPr>
        <a:solidFill>
          <a:srgbClr val="66FFFF"/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2200" b="1" dirty="0">
              <a:solidFill>
                <a:srgbClr val="FF0000"/>
              </a:solidFill>
              <a:latin typeface="Cambria" panose="02040503050406030204" pitchFamily="18" charset="0"/>
            </a:rPr>
            <a:t>Раздельное функционирование инфраструктуры и грузовых перевозок установлено действующим законодательством РФ о железнодорожном транспорте</a:t>
          </a:r>
        </a:p>
      </dgm:t>
    </dgm:pt>
    <dgm:pt modelId="{D3B01D83-CCAE-4EEF-9D9B-A139B7BA7A0D}" type="parTrans" cxnId="{ACD8FE2C-65B7-4A66-9EAA-161E87D63F11}">
      <dgm:prSet/>
      <dgm:spPr/>
      <dgm:t>
        <a:bodyPr/>
        <a:lstStyle/>
        <a:p>
          <a:endParaRPr lang="ru-RU"/>
        </a:p>
      </dgm:t>
    </dgm:pt>
    <dgm:pt modelId="{E0F4743C-AC12-4E77-9C74-C43AC951100F}" type="sibTrans" cxnId="{ACD8FE2C-65B7-4A66-9EAA-161E87D63F11}">
      <dgm:prSet/>
      <dgm:spPr/>
      <dgm:t>
        <a:bodyPr/>
        <a:lstStyle/>
        <a:p>
          <a:endParaRPr lang="ru-RU"/>
        </a:p>
      </dgm:t>
    </dgm:pt>
    <dgm:pt modelId="{9492D657-32A5-4641-BDA6-F5E564D6335A}">
      <dgm:prSet custT="1"/>
      <dgm:spPr/>
      <dgm:t>
        <a:bodyPr/>
        <a:lstStyle/>
        <a:p>
          <a:r>
            <a:rPr lang="ru-RU" sz="2400" b="1" dirty="0">
              <a:solidFill>
                <a:srgbClr val="FF0000"/>
              </a:solidFill>
            </a:rPr>
            <a:t>ФЗ-17</a:t>
          </a:r>
        </a:p>
        <a:p>
          <a:r>
            <a:rPr lang="ru-RU" sz="1600" b="1" dirty="0">
              <a:latin typeface="Cambria" panose="02040503050406030204" pitchFamily="18" charset="0"/>
            </a:rPr>
            <a:t>Статьи: </a:t>
          </a:r>
        </a:p>
        <a:p>
          <a:r>
            <a:rPr lang="ru-RU" sz="1600" b="1" dirty="0">
              <a:latin typeface="Cambria" panose="02040503050406030204" pitchFamily="18" charset="0"/>
            </a:rPr>
            <a:t>2, 5, 8, 12, 14, 17, 18, 20 – 23</a:t>
          </a:r>
        </a:p>
      </dgm:t>
    </dgm:pt>
    <dgm:pt modelId="{EA075236-54AF-456B-8CAE-982C8B4117EE}" type="parTrans" cxnId="{020A5B3B-09EE-46DF-A41F-D869225621B4}">
      <dgm:prSet/>
      <dgm:spPr/>
      <dgm:t>
        <a:bodyPr/>
        <a:lstStyle/>
        <a:p>
          <a:endParaRPr lang="ru-RU"/>
        </a:p>
      </dgm:t>
    </dgm:pt>
    <dgm:pt modelId="{60517DEC-8E57-4315-8140-367B02358B5A}" type="sibTrans" cxnId="{020A5B3B-09EE-46DF-A41F-D869225621B4}">
      <dgm:prSet/>
      <dgm:spPr/>
      <dgm:t>
        <a:bodyPr/>
        <a:lstStyle/>
        <a:p>
          <a:endParaRPr lang="ru-RU"/>
        </a:p>
      </dgm:t>
    </dgm:pt>
    <dgm:pt modelId="{50DDA559-505B-4823-B55C-47D8B317CA7F}">
      <dgm:prSet custT="1"/>
      <dgm:spPr/>
      <dgm:t>
        <a:bodyPr/>
        <a:lstStyle/>
        <a:p>
          <a:r>
            <a:rPr lang="ru-RU" sz="2400" b="1" dirty="0">
              <a:solidFill>
                <a:srgbClr val="FF0000"/>
              </a:solidFill>
            </a:rPr>
            <a:t>ФЗ-18</a:t>
          </a:r>
        </a:p>
        <a:p>
          <a:r>
            <a:rPr lang="ru-RU" sz="1800" b="1" dirty="0">
              <a:latin typeface="Cambria" panose="02040503050406030204" pitchFamily="18" charset="0"/>
            </a:rPr>
            <a:t>Статьи: 2, 11, 20, 21, 25, 29, 30, 33, 35, 39, 41, 42, 50 – 54, 55 – 67, 94 – 97, 100 – 102</a:t>
          </a:r>
        </a:p>
      </dgm:t>
    </dgm:pt>
    <dgm:pt modelId="{DA7F50E5-7A51-4D5D-90BF-CB339DC994B3}" type="parTrans" cxnId="{21D464A8-7F99-478F-A22F-073D435FA798}">
      <dgm:prSet/>
      <dgm:spPr/>
      <dgm:t>
        <a:bodyPr/>
        <a:lstStyle/>
        <a:p>
          <a:endParaRPr lang="ru-RU"/>
        </a:p>
      </dgm:t>
    </dgm:pt>
    <dgm:pt modelId="{65BF2366-7157-46A0-A100-ECE6D2AFA4E7}" type="sibTrans" cxnId="{21D464A8-7F99-478F-A22F-073D435FA798}">
      <dgm:prSet/>
      <dgm:spPr/>
      <dgm:t>
        <a:bodyPr/>
        <a:lstStyle/>
        <a:p>
          <a:endParaRPr lang="ru-RU"/>
        </a:p>
      </dgm:t>
    </dgm:pt>
    <dgm:pt modelId="{40C38E60-C42F-4E34-8140-B56F42ED6466}">
      <dgm:prSet custT="1"/>
      <dgm:spPr/>
      <dgm:t>
        <a:bodyPr/>
        <a:lstStyle/>
        <a:p>
          <a:r>
            <a:rPr lang="ru-RU" sz="1800" b="1" dirty="0">
              <a:latin typeface="Cambria" panose="02040503050406030204" pitchFamily="18" charset="0"/>
            </a:rPr>
            <a:t>Правила оказания услуг по использованию инфраструктуры ЖДТ общего пользования </a:t>
          </a:r>
        </a:p>
        <a:p>
          <a:r>
            <a:rPr lang="ru-RU" sz="1800" b="1" dirty="0">
              <a:latin typeface="Cambria" panose="02040503050406030204" pitchFamily="18" charset="0"/>
            </a:rPr>
            <a:t>(постановление Пр.РФ №703 от 20.11.2003)</a:t>
          </a:r>
        </a:p>
      </dgm:t>
    </dgm:pt>
    <dgm:pt modelId="{17893FB6-1FBA-4273-89FF-1502C8FC9EA0}" type="parTrans" cxnId="{DD5CEDA2-1589-4850-90F1-34A597C71BC2}">
      <dgm:prSet/>
      <dgm:spPr/>
      <dgm:t>
        <a:bodyPr/>
        <a:lstStyle/>
        <a:p>
          <a:endParaRPr lang="ru-RU"/>
        </a:p>
      </dgm:t>
    </dgm:pt>
    <dgm:pt modelId="{05645BDF-CBBB-47EF-9776-4A9DEC50615D}" type="sibTrans" cxnId="{DD5CEDA2-1589-4850-90F1-34A597C71BC2}">
      <dgm:prSet/>
      <dgm:spPr/>
      <dgm:t>
        <a:bodyPr/>
        <a:lstStyle/>
        <a:p>
          <a:endParaRPr lang="ru-RU"/>
        </a:p>
      </dgm:t>
    </dgm:pt>
    <dgm:pt modelId="{C844233B-FCB5-4493-99F4-3F43B8A48B85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900" b="1" dirty="0">
              <a:solidFill>
                <a:srgbClr val="FF0000"/>
              </a:solidFill>
              <a:latin typeface="Cambria" panose="02040503050406030204" pitchFamily="18" charset="0"/>
            </a:rPr>
            <a:t>В имущественном комплексе ОАО «РЖД» разделение инфраструктуры и перевозок</a:t>
          </a:r>
        </a:p>
      </dgm:t>
    </dgm:pt>
    <dgm:pt modelId="{A80AF007-C8CD-4A2E-AEB4-AB33D87DE5A3}" type="parTrans" cxnId="{347834D2-82AF-44E6-BE18-AF211418AFE1}">
      <dgm:prSet/>
      <dgm:spPr/>
      <dgm:t>
        <a:bodyPr/>
        <a:lstStyle/>
        <a:p>
          <a:endParaRPr lang="ru-RU"/>
        </a:p>
      </dgm:t>
    </dgm:pt>
    <dgm:pt modelId="{B2C1D729-B260-4F02-B525-54AAA17ABBD2}" type="sibTrans" cxnId="{347834D2-82AF-44E6-BE18-AF211418AFE1}">
      <dgm:prSet/>
      <dgm:spPr/>
      <dgm:t>
        <a:bodyPr/>
        <a:lstStyle/>
        <a:p>
          <a:endParaRPr lang="ru-RU"/>
        </a:p>
      </dgm:t>
    </dgm:pt>
    <dgm:pt modelId="{75A7CEE1-FE9F-4F50-8988-EC9DC6B955B4}" type="pres">
      <dgm:prSet presAssocID="{6606679C-57A5-4590-93EF-899A8335F4C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D2B7352-4142-4748-B650-0302A2F0C44A}" type="pres">
      <dgm:prSet presAssocID="{22CDF552-EF32-4F75-B6DE-C9AA1D2D0250}" presName="vertOne" presStyleCnt="0"/>
      <dgm:spPr/>
    </dgm:pt>
    <dgm:pt modelId="{3DD03DDA-5C08-4D13-9DFA-EA54C41342A2}" type="pres">
      <dgm:prSet presAssocID="{22CDF552-EF32-4F75-B6DE-C9AA1D2D0250}" presName="txOne" presStyleLbl="node0" presStyleIdx="0" presStyleCnt="1" custScaleY="17522" custLinFactY="-6152" custLinFactNeighborX="-26" custLinFactNeighborY="-100000">
        <dgm:presLayoutVars>
          <dgm:chPref val="3"/>
        </dgm:presLayoutVars>
      </dgm:prSet>
      <dgm:spPr/>
    </dgm:pt>
    <dgm:pt modelId="{ED05109A-F2AA-4986-8471-122C77CBDF4A}" type="pres">
      <dgm:prSet presAssocID="{22CDF552-EF32-4F75-B6DE-C9AA1D2D0250}" presName="parTransOne" presStyleCnt="0"/>
      <dgm:spPr/>
    </dgm:pt>
    <dgm:pt modelId="{1B552677-EE19-42BA-8F50-7873CA3C4DFC}" type="pres">
      <dgm:prSet presAssocID="{22CDF552-EF32-4F75-B6DE-C9AA1D2D0250}" presName="horzOne" presStyleCnt="0"/>
      <dgm:spPr/>
    </dgm:pt>
    <dgm:pt modelId="{B22129E3-42D4-49C7-AC51-B26F54EA9B80}" type="pres">
      <dgm:prSet presAssocID="{50DDA559-505B-4823-B55C-47D8B317CA7F}" presName="vertTwo" presStyleCnt="0"/>
      <dgm:spPr/>
    </dgm:pt>
    <dgm:pt modelId="{4A2319B5-11D9-4D78-9BA2-F45551A357FC}" type="pres">
      <dgm:prSet presAssocID="{50DDA559-505B-4823-B55C-47D8B317CA7F}" presName="txTwo" presStyleLbl="node2" presStyleIdx="0" presStyleCnt="1" custScaleX="45151" custScaleY="24330" custLinFactY="-2664" custLinFactNeighborX="-4848" custLinFactNeighborY="-100000">
        <dgm:presLayoutVars>
          <dgm:chPref val="3"/>
        </dgm:presLayoutVars>
      </dgm:prSet>
      <dgm:spPr/>
    </dgm:pt>
    <dgm:pt modelId="{F38AACD5-EB11-4083-86ED-B154CC09F0B5}" type="pres">
      <dgm:prSet presAssocID="{50DDA559-505B-4823-B55C-47D8B317CA7F}" presName="parTransTwo" presStyleCnt="0"/>
      <dgm:spPr/>
    </dgm:pt>
    <dgm:pt modelId="{6A14F4B4-3A07-4C62-88EC-6A26E15925B8}" type="pres">
      <dgm:prSet presAssocID="{50DDA559-505B-4823-B55C-47D8B317CA7F}" presName="horzTwo" presStyleCnt="0"/>
      <dgm:spPr/>
    </dgm:pt>
    <dgm:pt modelId="{03DDA208-F2F2-40AE-94CC-29FE6F5E3C46}" type="pres">
      <dgm:prSet presAssocID="{9492D657-32A5-4641-BDA6-F5E564D6335A}" presName="vertThree" presStyleCnt="0"/>
      <dgm:spPr/>
    </dgm:pt>
    <dgm:pt modelId="{9995AB48-4B77-46E1-96EC-B358258124CB}" type="pres">
      <dgm:prSet presAssocID="{9492D657-32A5-4641-BDA6-F5E564D6335A}" presName="txThree" presStyleLbl="node3" presStyleIdx="0" presStyleCnt="3" custScaleX="71263" custScaleY="24620" custLinFactNeighborX="17614" custLinFactNeighborY="-41989">
        <dgm:presLayoutVars>
          <dgm:chPref val="3"/>
        </dgm:presLayoutVars>
      </dgm:prSet>
      <dgm:spPr/>
    </dgm:pt>
    <dgm:pt modelId="{372779C4-E758-4FE8-B114-78F57D2EDF49}" type="pres">
      <dgm:prSet presAssocID="{9492D657-32A5-4641-BDA6-F5E564D6335A}" presName="horzThree" presStyleCnt="0"/>
      <dgm:spPr/>
    </dgm:pt>
    <dgm:pt modelId="{BE471716-39C1-48F2-B951-A244DD72CDE1}" type="pres">
      <dgm:prSet presAssocID="{60517DEC-8E57-4315-8140-367B02358B5A}" presName="sibSpaceThree" presStyleCnt="0"/>
      <dgm:spPr/>
    </dgm:pt>
    <dgm:pt modelId="{8B76ACAD-5650-4EFB-8C16-A99A347922BD}" type="pres">
      <dgm:prSet presAssocID="{40C38E60-C42F-4E34-8140-B56F42ED6466}" presName="vertThree" presStyleCnt="0"/>
      <dgm:spPr/>
    </dgm:pt>
    <dgm:pt modelId="{4F2E66A5-140E-40F2-9DF2-1E78D9598DC8}" type="pres">
      <dgm:prSet presAssocID="{40C38E60-C42F-4E34-8140-B56F42ED6466}" presName="txThree" presStyleLbl="node3" presStyleIdx="1" presStyleCnt="3" custScaleX="259158" custScaleY="20914" custLinFactNeighborX="-28115" custLinFactNeighborY="-15978">
        <dgm:presLayoutVars>
          <dgm:chPref val="3"/>
        </dgm:presLayoutVars>
      </dgm:prSet>
      <dgm:spPr/>
    </dgm:pt>
    <dgm:pt modelId="{E71232D2-838A-4895-952E-0618CD10C06B}" type="pres">
      <dgm:prSet presAssocID="{40C38E60-C42F-4E34-8140-B56F42ED6466}" presName="horzThree" presStyleCnt="0"/>
      <dgm:spPr/>
    </dgm:pt>
    <dgm:pt modelId="{ABF7FA0B-C6F0-482D-BBFA-78B240D8DE40}" type="pres">
      <dgm:prSet presAssocID="{05645BDF-CBBB-47EF-9776-4A9DEC50615D}" presName="sibSpaceThree" presStyleCnt="0"/>
      <dgm:spPr/>
    </dgm:pt>
    <dgm:pt modelId="{30500940-5021-4654-B067-82B5DE4D2DBF}" type="pres">
      <dgm:prSet presAssocID="{C844233B-FCB5-4493-99F4-3F43B8A48B85}" presName="vertThree" presStyleCnt="0"/>
      <dgm:spPr/>
    </dgm:pt>
    <dgm:pt modelId="{74F2603F-6415-45BF-A84D-CA6D50CC9AC5}" type="pres">
      <dgm:prSet presAssocID="{C844233B-FCB5-4493-99F4-3F43B8A48B85}" presName="txThree" presStyleLbl="node3" presStyleIdx="2" presStyleCnt="3" custScaleX="137898" custScaleY="33533" custLinFactNeighborX="-967" custLinFactNeighborY="-41764">
        <dgm:presLayoutVars>
          <dgm:chPref val="3"/>
        </dgm:presLayoutVars>
      </dgm:prSet>
      <dgm:spPr/>
    </dgm:pt>
    <dgm:pt modelId="{B89AB2DA-CF46-4186-ADC9-090968126976}" type="pres">
      <dgm:prSet presAssocID="{C844233B-FCB5-4493-99F4-3F43B8A48B85}" presName="horzThree" presStyleCnt="0"/>
      <dgm:spPr/>
    </dgm:pt>
  </dgm:ptLst>
  <dgm:cxnLst>
    <dgm:cxn modelId="{06B19D02-8C55-49AC-B6EB-59C82266E01C}" type="presOf" srcId="{40C38E60-C42F-4E34-8140-B56F42ED6466}" destId="{4F2E66A5-140E-40F2-9DF2-1E78D9598DC8}" srcOrd="0" destOrd="0" presId="urn:microsoft.com/office/officeart/2005/8/layout/hierarchy4"/>
    <dgm:cxn modelId="{0F5B550B-B8E1-4772-A04D-9CF33AC38350}" type="presOf" srcId="{6606679C-57A5-4590-93EF-899A8335F4CA}" destId="{75A7CEE1-FE9F-4F50-8988-EC9DC6B955B4}" srcOrd="0" destOrd="0" presId="urn:microsoft.com/office/officeart/2005/8/layout/hierarchy4"/>
    <dgm:cxn modelId="{ACD8FE2C-65B7-4A66-9EAA-161E87D63F11}" srcId="{6606679C-57A5-4590-93EF-899A8335F4CA}" destId="{22CDF552-EF32-4F75-B6DE-C9AA1D2D0250}" srcOrd="0" destOrd="0" parTransId="{D3B01D83-CCAE-4EEF-9D9B-A139B7BA7A0D}" sibTransId="{E0F4743C-AC12-4E77-9C74-C43AC951100F}"/>
    <dgm:cxn modelId="{ED1B4438-FD2E-49B7-BB46-D4CED68BBC63}" type="presOf" srcId="{C844233B-FCB5-4493-99F4-3F43B8A48B85}" destId="{74F2603F-6415-45BF-A84D-CA6D50CC9AC5}" srcOrd="0" destOrd="0" presId="urn:microsoft.com/office/officeart/2005/8/layout/hierarchy4"/>
    <dgm:cxn modelId="{020A5B3B-09EE-46DF-A41F-D869225621B4}" srcId="{50DDA559-505B-4823-B55C-47D8B317CA7F}" destId="{9492D657-32A5-4641-BDA6-F5E564D6335A}" srcOrd="0" destOrd="0" parTransId="{EA075236-54AF-456B-8CAE-982C8B4117EE}" sibTransId="{60517DEC-8E57-4315-8140-367B02358B5A}"/>
    <dgm:cxn modelId="{09E15B61-C0D9-4794-A188-710A48122FA1}" type="presOf" srcId="{9492D657-32A5-4641-BDA6-F5E564D6335A}" destId="{9995AB48-4B77-46E1-96EC-B358258124CB}" srcOrd="0" destOrd="0" presId="urn:microsoft.com/office/officeart/2005/8/layout/hierarchy4"/>
    <dgm:cxn modelId="{DD5CEDA2-1589-4850-90F1-34A597C71BC2}" srcId="{50DDA559-505B-4823-B55C-47D8B317CA7F}" destId="{40C38E60-C42F-4E34-8140-B56F42ED6466}" srcOrd="1" destOrd="0" parTransId="{17893FB6-1FBA-4273-89FF-1502C8FC9EA0}" sibTransId="{05645BDF-CBBB-47EF-9776-4A9DEC50615D}"/>
    <dgm:cxn modelId="{21D464A8-7F99-478F-A22F-073D435FA798}" srcId="{22CDF552-EF32-4F75-B6DE-C9AA1D2D0250}" destId="{50DDA559-505B-4823-B55C-47D8B317CA7F}" srcOrd="0" destOrd="0" parTransId="{DA7F50E5-7A51-4D5D-90BF-CB339DC994B3}" sibTransId="{65BF2366-7157-46A0-A100-ECE6D2AFA4E7}"/>
    <dgm:cxn modelId="{F3ACAEC0-A8F2-45E9-A512-9261F56B928F}" type="presOf" srcId="{50DDA559-505B-4823-B55C-47D8B317CA7F}" destId="{4A2319B5-11D9-4D78-9BA2-F45551A357FC}" srcOrd="0" destOrd="0" presId="urn:microsoft.com/office/officeart/2005/8/layout/hierarchy4"/>
    <dgm:cxn modelId="{347834D2-82AF-44E6-BE18-AF211418AFE1}" srcId="{50DDA559-505B-4823-B55C-47D8B317CA7F}" destId="{C844233B-FCB5-4493-99F4-3F43B8A48B85}" srcOrd="2" destOrd="0" parTransId="{A80AF007-C8CD-4A2E-AEB4-AB33D87DE5A3}" sibTransId="{B2C1D729-B260-4F02-B525-54AAA17ABBD2}"/>
    <dgm:cxn modelId="{9963FED6-CBBB-43F5-8B91-87DDCA02148A}" type="presOf" srcId="{22CDF552-EF32-4F75-B6DE-C9AA1D2D0250}" destId="{3DD03DDA-5C08-4D13-9DFA-EA54C41342A2}" srcOrd="0" destOrd="0" presId="urn:microsoft.com/office/officeart/2005/8/layout/hierarchy4"/>
    <dgm:cxn modelId="{76CD9340-81EB-4EF3-AF21-C1C34FEA3274}" type="presParOf" srcId="{75A7CEE1-FE9F-4F50-8988-EC9DC6B955B4}" destId="{AD2B7352-4142-4748-B650-0302A2F0C44A}" srcOrd="0" destOrd="0" presId="urn:microsoft.com/office/officeart/2005/8/layout/hierarchy4"/>
    <dgm:cxn modelId="{8D8411CF-4860-484D-B8AB-7E45AF2887E3}" type="presParOf" srcId="{AD2B7352-4142-4748-B650-0302A2F0C44A}" destId="{3DD03DDA-5C08-4D13-9DFA-EA54C41342A2}" srcOrd="0" destOrd="0" presId="urn:microsoft.com/office/officeart/2005/8/layout/hierarchy4"/>
    <dgm:cxn modelId="{C74E64E0-A0BA-46C4-8A6D-66BB75FECA4C}" type="presParOf" srcId="{AD2B7352-4142-4748-B650-0302A2F0C44A}" destId="{ED05109A-F2AA-4986-8471-122C77CBDF4A}" srcOrd="1" destOrd="0" presId="urn:microsoft.com/office/officeart/2005/8/layout/hierarchy4"/>
    <dgm:cxn modelId="{3044E413-49EB-4F4B-BE58-A6AF3DEE04CD}" type="presParOf" srcId="{AD2B7352-4142-4748-B650-0302A2F0C44A}" destId="{1B552677-EE19-42BA-8F50-7873CA3C4DFC}" srcOrd="2" destOrd="0" presId="urn:microsoft.com/office/officeart/2005/8/layout/hierarchy4"/>
    <dgm:cxn modelId="{6A1B8A0D-5D35-4B67-AC40-8205BA602BE2}" type="presParOf" srcId="{1B552677-EE19-42BA-8F50-7873CA3C4DFC}" destId="{B22129E3-42D4-49C7-AC51-B26F54EA9B80}" srcOrd="0" destOrd="0" presId="urn:microsoft.com/office/officeart/2005/8/layout/hierarchy4"/>
    <dgm:cxn modelId="{CA28C7A1-C5C5-4188-8D5A-224122135E59}" type="presParOf" srcId="{B22129E3-42D4-49C7-AC51-B26F54EA9B80}" destId="{4A2319B5-11D9-4D78-9BA2-F45551A357FC}" srcOrd="0" destOrd="0" presId="urn:microsoft.com/office/officeart/2005/8/layout/hierarchy4"/>
    <dgm:cxn modelId="{278DF426-F37D-4432-9746-3C13004F28C1}" type="presParOf" srcId="{B22129E3-42D4-49C7-AC51-B26F54EA9B80}" destId="{F38AACD5-EB11-4083-86ED-B154CC09F0B5}" srcOrd="1" destOrd="0" presId="urn:microsoft.com/office/officeart/2005/8/layout/hierarchy4"/>
    <dgm:cxn modelId="{4129775B-5C17-4036-8E79-3736106C5F50}" type="presParOf" srcId="{B22129E3-42D4-49C7-AC51-B26F54EA9B80}" destId="{6A14F4B4-3A07-4C62-88EC-6A26E15925B8}" srcOrd="2" destOrd="0" presId="urn:microsoft.com/office/officeart/2005/8/layout/hierarchy4"/>
    <dgm:cxn modelId="{B7464F00-9BA0-4F4E-ACFC-13597EB7B77B}" type="presParOf" srcId="{6A14F4B4-3A07-4C62-88EC-6A26E15925B8}" destId="{03DDA208-F2F2-40AE-94CC-29FE6F5E3C46}" srcOrd="0" destOrd="0" presId="urn:microsoft.com/office/officeart/2005/8/layout/hierarchy4"/>
    <dgm:cxn modelId="{603D0947-AB14-4175-ADFC-275FF1DF3BAD}" type="presParOf" srcId="{03DDA208-F2F2-40AE-94CC-29FE6F5E3C46}" destId="{9995AB48-4B77-46E1-96EC-B358258124CB}" srcOrd="0" destOrd="0" presId="urn:microsoft.com/office/officeart/2005/8/layout/hierarchy4"/>
    <dgm:cxn modelId="{FC70E4D2-7CD5-4D8B-B309-B65C98F76829}" type="presParOf" srcId="{03DDA208-F2F2-40AE-94CC-29FE6F5E3C46}" destId="{372779C4-E758-4FE8-B114-78F57D2EDF49}" srcOrd="1" destOrd="0" presId="urn:microsoft.com/office/officeart/2005/8/layout/hierarchy4"/>
    <dgm:cxn modelId="{1BFE47C7-C5D6-4829-A0E6-D9C9344FC79B}" type="presParOf" srcId="{6A14F4B4-3A07-4C62-88EC-6A26E15925B8}" destId="{BE471716-39C1-48F2-B951-A244DD72CDE1}" srcOrd="1" destOrd="0" presId="urn:microsoft.com/office/officeart/2005/8/layout/hierarchy4"/>
    <dgm:cxn modelId="{B93169D3-1EA5-4C34-A1D0-2121ACE2663C}" type="presParOf" srcId="{6A14F4B4-3A07-4C62-88EC-6A26E15925B8}" destId="{8B76ACAD-5650-4EFB-8C16-A99A347922BD}" srcOrd="2" destOrd="0" presId="urn:microsoft.com/office/officeart/2005/8/layout/hierarchy4"/>
    <dgm:cxn modelId="{47FC9FA3-F21A-41D9-8CDC-447A8ABC9E5E}" type="presParOf" srcId="{8B76ACAD-5650-4EFB-8C16-A99A347922BD}" destId="{4F2E66A5-140E-40F2-9DF2-1E78D9598DC8}" srcOrd="0" destOrd="0" presId="urn:microsoft.com/office/officeart/2005/8/layout/hierarchy4"/>
    <dgm:cxn modelId="{60CC55A5-4E8C-4058-AD2C-01081077056A}" type="presParOf" srcId="{8B76ACAD-5650-4EFB-8C16-A99A347922BD}" destId="{E71232D2-838A-4895-952E-0618CD10C06B}" srcOrd="1" destOrd="0" presId="urn:microsoft.com/office/officeart/2005/8/layout/hierarchy4"/>
    <dgm:cxn modelId="{3B0BFB13-5E42-4286-B5F1-C60342C98423}" type="presParOf" srcId="{6A14F4B4-3A07-4C62-88EC-6A26E15925B8}" destId="{ABF7FA0B-C6F0-482D-BBFA-78B240D8DE40}" srcOrd="3" destOrd="0" presId="urn:microsoft.com/office/officeart/2005/8/layout/hierarchy4"/>
    <dgm:cxn modelId="{8D4F1672-2F56-4EB3-A4F5-F9CB57A4061D}" type="presParOf" srcId="{6A14F4B4-3A07-4C62-88EC-6A26E15925B8}" destId="{30500940-5021-4654-B067-82B5DE4D2DBF}" srcOrd="4" destOrd="0" presId="urn:microsoft.com/office/officeart/2005/8/layout/hierarchy4"/>
    <dgm:cxn modelId="{3E8F72E7-06C4-4827-8207-A8B21E160B55}" type="presParOf" srcId="{30500940-5021-4654-B067-82B5DE4D2DBF}" destId="{74F2603F-6415-45BF-A84D-CA6D50CC9AC5}" srcOrd="0" destOrd="0" presId="urn:microsoft.com/office/officeart/2005/8/layout/hierarchy4"/>
    <dgm:cxn modelId="{D178ABDF-4582-4297-BF02-4CE3E461016C}" type="presParOf" srcId="{30500940-5021-4654-B067-82B5DE4D2DBF}" destId="{B89AB2DA-CF46-4186-ADC9-09096812697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06679C-57A5-4590-93EF-899A8335F4CA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CDF552-EF32-4F75-B6DE-C9AA1D2D0250}">
      <dgm:prSet phldrT="[Текст]" custT="1"/>
      <dgm:spPr>
        <a:solidFill>
          <a:srgbClr val="66FFFF"/>
        </a:solidFill>
      </dgm:spPr>
      <dgm:t>
        <a:bodyPr/>
        <a:lstStyle/>
        <a:p>
          <a:r>
            <a:rPr lang="ru-RU" sz="2400" b="1" dirty="0">
              <a:solidFill>
                <a:srgbClr val="FF0000"/>
              </a:solidFill>
              <a:latin typeface="Cambria" panose="02040503050406030204" pitchFamily="18" charset="0"/>
            </a:rPr>
            <a:t>Самостоятельный оборот на рынке </a:t>
          </a:r>
        </a:p>
        <a:p>
          <a:r>
            <a:rPr lang="ru-RU" sz="2400" b="1" dirty="0">
              <a:solidFill>
                <a:srgbClr val="FF0000"/>
              </a:solidFill>
              <a:latin typeface="Cambria" panose="02040503050406030204" pitchFamily="18" charset="0"/>
            </a:rPr>
            <a:t>услуг локомотивной тяги (ст. 12 ФЗ-17)</a:t>
          </a:r>
        </a:p>
      </dgm:t>
    </dgm:pt>
    <dgm:pt modelId="{D3B01D83-CCAE-4EEF-9D9B-A139B7BA7A0D}" type="parTrans" cxnId="{ACD8FE2C-65B7-4A66-9EAA-161E87D63F11}">
      <dgm:prSet/>
      <dgm:spPr/>
      <dgm:t>
        <a:bodyPr/>
        <a:lstStyle/>
        <a:p>
          <a:endParaRPr lang="ru-RU"/>
        </a:p>
      </dgm:t>
    </dgm:pt>
    <dgm:pt modelId="{E0F4743C-AC12-4E77-9C74-C43AC951100F}" type="sibTrans" cxnId="{ACD8FE2C-65B7-4A66-9EAA-161E87D63F11}">
      <dgm:prSet/>
      <dgm:spPr/>
      <dgm:t>
        <a:bodyPr/>
        <a:lstStyle/>
        <a:p>
          <a:endParaRPr lang="ru-RU"/>
        </a:p>
      </dgm:t>
    </dgm:pt>
    <dgm:pt modelId="{F8E62E21-59E1-46BF-BDD4-26E7ECB1AB5B}">
      <dgm:prSet phldrT="[Текст]" custT="1"/>
      <dgm:spPr/>
      <dgm:t>
        <a:bodyPr/>
        <a:lstStyle/>
        <a:p>
          <a:r>
            <a:rPr lang="ru-RU" sz="2400" b="1" dirty="0">
              <a:solidFill>
                <a:schemeClr val="bg1"/>
              </a:solidFill>
            </a:rPr>
            <a:t>Разновидности услуг локомотивной тяги</a:t>
          </a:r>
        </a:p>
      </dgm:t>
    </dgm:pt>
    <dgm:pt modelId="{AFF0E076-FF90-433D-9EF3-3D86A359F49B}" type="parTrans" cxnId="{495DAB84-4CF7-4084-9418-54D0428C835D}">
      <dgm:prSet/>
      <dgm:spPr/>
      <dgm:t>
        <a:bodyPr/>
        <a:lstStyle/>
        <a:p>
          <a:endParaRPr lang="ru-RU"/>
        </a:p>
      </dgm:t>
    </dgm:pt>
    <dgm:pt modelId="{1D99CCEB-DAAC-4DE2-9558-AD5A690A20A3}" type="sibTrans" cxnId="{495DAB84-4CF7-4084-9418-54D0428C835D}">
      <dgm:prSet/>
      <dgm:spPr/>
      <dgm:t>
        <a:bodyPr/>
        <a:lstStyle/>
        <a:p>
          <a:endParaRPr lang="ru-RU"/>
        </a:p>
      </dgm:t>
    </dgm:pt>
    <dgm:pt modelId="{9492D657-32A5-4641-BDA6-F5E564D6335A}">
      <dgm:prSet custT="1"/>
      <dgm:spPr/>
      <dgm:t>
        <a:bodyPr/>
        <a:lstStyle/>
        <a:p>
          <a:r>
            <a:rPr lang="ru-RU" sz="1600" b="1" dirty="0"/>
            <a:t>Работа локомотивов во главе передаточных, вывозных поездов, а также при транспортировке</a:t>
          </a:r>
        </a:p>
      </dgm:t>
    </dgm:pt>
    <dgm:pt modelId="{EA075236-54AF-456B-8CAE-982C8B4117EE}" type="parTrans" cxnId="{020A5B3B-09EE-46DF-A41F-D869225621B4}">
      <dgm:prSet/>
      <dgm:spPr/>
      <dgm:t>
        <a:bodyPr/>
        <a:lstStyle/>
        <a:p>
          <a:endParaRPr lang="ru-RU"/>
        </a:p>
      </dgm:t>
    </dgm:pt>
    <dgm:pt modelId="{60517DEC-8E57-4315-8140-367B02358B5A}" type="sibTrans" cxnId="{020A5B3B-09EE-46DF-A41F-D869225621B4}">
      <dgm:prSet/>
      <dgm:spPr/>
      <dgm:t>
        <a:bodyPr/>
        <a:lstStyle/>
        <a:p>
          <a:endParaRPr lang="ru-RU"/>
        </a:p>
      </dgm:t>
    </dgm:pt>
    <dgm:pt modelId="{50DDA559-505B-4823-B55C-47D8B317CA7F}">
      <dgm:prSet custT="1"/>
      <dgm:spPr/>
      <dgm:t>
        <a:bodyPr/>
        <a:lstStyle/>
        <a:p>
          <a:r>
            <a:rPr lang="ru-RU" sz="1600" b="1" dirty="0"/>
            <a:t>Выполнение отдельных начально-конечных операций, </a:t>
          </a:r>
        </a:p>
        <a:p>
          <a:r>
            <a:rPr lang="ru-RU" sz="1600" b="1" dirty="0"/>
            <a:t>Подача и уборка вагонов</a:t>
          </a:r>
        </a:p>
      </dgm:t>
    </dgm:pt>
    <dgm:pt modelId="{DA7F50E5-7A51-4D5D-90BF-CB339DC994B3}" type="parTrans" cxnId="{21D464A8-7F99-478F-A22F-073D435FA798}">
      <dgm:prSet/>
      <dgm:spPr/>
      <dgm:t>
        <a:bodyPr/>
        <a:lstStyle/>
        <a:p>
          <a:endParaRPr lang="ru-RU"/>
        </a:p>
      </dgm:t>
    </dgm:pt>
    <dgm:pt modelId="{65BF2366-7157-46A0-A100-ECE6D2AFA4E7}" type="sibTrans" cxnId="{21D464A8-7F99-478F-A22F-073D435FA798}">
      <dgm:prSet/>
      <dgm:spPr/>
      <dgm:t>
        <a:bodyPr/>
        <a:lstStyle/>
        <a:p>
          <a:endParaRPr lang="ru-RU"/>
        </a:p>
      </dgm:t>
    </dgm:pt>
    <dgm:pt modelId="{40C38E60-C42F-4E34-8140-B56F42ED6466}">
      <dgm:prSet custT="1"/>
      <dgm:spPr/>
      <dgm:t>
        <a:bodyPr/>
        <a:lstStyle/>
        <a:p>
          <a:r>
            <a:rPr lang="ru-RU" sz="1600" b="1" dirty="0"/>
            <a:t>Работа магистральных локомотивов во главе собственных поездных формирований</a:t>
          </a:r>
        </a:p>
      </dgm:t>
    </dgm:pt>
    <dgm:pt modelId="{17893FB6-1FBA-4273-89FF-1502C8FC9EA0}" type="parTrans" cxnId="{DD5CEDA2-1589-4850-90F1-34A597C71BC2}">
      <dgm:prSet/>
      <dgm:spPr/>
      <dgm:t>
        <a:bodyPr/>
        <a:lstStyle/>
        <a:p>
          <a:endParaRPr lang="ru-RU"/>
        </a:p>
      </dgm:t>
    </dgm:pt>
    <dgm:pt modelId="{05645BDF-CBBB-47EF-9776-4A9DEC50615D}" type="sibTrans" cxnId="{DD5CEDA2-1589-4850-90F1-34A597C71BC2}">
      <dgm:prSet/>
      <dgm:spPr/>
      <dgm:t>
        <a:bodyPr/>
        <a:lstStyle/>
        <a:p>
          <a:endParaRPr lang="ru-RU"/>
        </a:p>
      </dgm:t>
    </dgm:pt>
    <dgm:pt modelId="{C844233B-FCB5-4493-99F4-3F43B8A48B85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600" b="1" dirty="0">
              <a:solidFill>
                <a:schemeClr val="tx1"/>
              </a:solidFill>
            </a:rPr>
            <a:t>Работа магистральных локомотивов во главе сквозных, сборных, участковых поездов, состоящих из вагонов различной принадлежности</a:t>
          </a:r>
        </a:p>
      </dgm:t>
    </dgm:pt>
    <dgm:pt modelId="{A80AF007-C8CD-4A2E-AEB4-AB33D87DE5A3}" type="parTrans" cxnId="{347834D2-82AF-44E6-BE18-AF211418AFE1}">
      <dgm:prSet/>
      <dgm:spPr/>
      <dgm:t>
        <a:bodyPr/>
        <a:lstStyle/>
        <a:p>
          <a:endParaRPr lang="ru-RU"/>
        </a:p>
      </dgm:t>
    </dgm:pt>
    <dgm:pt modelId="{B2C1D729-B260-4F02-B525-54AAA17ABBD2}" type="sibTrans" cxnId="{347834D2-82AF-44E6-BE18-AF211418AFE1}">
      <dgm:prSet/>
      <dgm:spPr/>
      <dgm:t>
        <a:bodyPr/>
        <a:lstStyle/>
        <a:p>
          <a:endParaRPr lang="ru-RU"/>
        </a:p>
      </dgm:t>
    </dgm:pt>
    <dgm:pt modelId="{75A7CEE1-FE9F-4F50-8988-EC9DC6B955B4}" type="pres">
      <dgm:prSet presAssocID="{6606679C-57A5-4590-93EF-899A8335F4C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D2B7352-4142-4748-B650-0302A2F0C44A}" type="pres">
      <dgm:prSet presAssocID="{22CDF552-EF32-4F75-B6DE-C9AA1D2D0250}" presName="vertOne" presStyleCnt="0"/>
      <dgm:spPr/>
    </dgm:pt>
    <dgm:pt modelId="{3DD03DDA-5C08-4D13-9DFA-EA54C41342A2}" type="pres">
      <dgm:prSet presAssocID="{22CDF552-EF32-4F75-B6DE-C9AA1D2D0250}" presName="txOne" presStyleLbl="node0" presStyleIdx="0" presStyleCnt="1" custScaleY="15560" custLinFactY="-3069" custLinFactNeighborX="1000" custLinFactNeighborY="-100000">
        <dgm:presLayoutVars>
          <dgm:chPref val="3"/>
        </dgm:presLayoutVars>
      </dgm:prSet>
      <dgm:spPr/>
    </dgm:pt>
    <dgm:pt modelId="{ED05109A-F2AA-4986-8471-122C77CBDF4A}" type="pres">
      <dgm:prSet presAssocID="{22CDF552-EF32-4F75-B6DE-C9AA1D2D0250}" presName="parTransOne" presStyleCnt="0"/>
      <dgm:spPr/>
    </dgm:pt>
    <dgm:pt modelId="{1B552677-EE19-42BA-8F50-7873CA3C4DFC}" type="pres">
      <dgm:prSet presAssocID="{22CDF552-EF32-4F75-B6DE-C9AA1D2D0250}" presName="horzOne" presStyleCnt="0"/>
      <dgm:spPr/>
    </dgm:pt>
    <dgm:pt modelId="{C9C8AD14-F63C-40FD-96C1-A4C70AC78DBA}" type="pres">
      <dgm:prSet presAssocID="{F8E62E21-59E1-46BF-BDD4-26E7ECB1AB5B}" presName="vertTwo" presStyleCnt="0"/>
      <dgm:spPr/>
    </dgm:pt>
    <dgm:pt modelId="{945065FC-87D3-41BD-B7DD-24029C922A3D}" type="pres">
      <dgm:prSet presAssocID="{F8E62E21-59E1-46BF-BDD4-26E7ECB1AB5B}" presName="txTwo" presStyleLbl="node2" presStyleIdx="0" presStyleCnt="1" custScaleY="8920" custLinFactY="-3462" custLinFactNeighborX="857" custLinFactNeighborY="-100000">
        <dgm:presLayoutVars>
          <dgm:chPref val="3"/>
        </dgm:presLayoutVars>
      </dgm:prSet>
      <dgm:spPr/>
    </dgm:pt>
    <dgm:pt modelId="{C70692CD-F9FB-4875-A5BE-2BACA25F8D13}" type="pres">
      <dgm:prSet presAssocID="{F8E62E21-59E1-46BF-BDD4-26E7ECB1AB5B}" presName="parTransTwo" presStyleCnt="0"/>
      <dgm:spPr/>
    </dgm:pt>
    <dgm:pt modelId="{9C741B14-0C9A-4911-9573-1AD19F5E4FCD}" type="pres">
      <dgm:prSet presAssocID="{F8E62E21-59E1-46BF-BDD4-26E7ECB1AB5B}" presName="horzTwo" presStyleCnt="0"/>
      <dgm:spPr/>
    </dgm:pt>
    <dgm:pt modelId="{62BF9EC4-AB43-4AB1-BFF5-DB9F9FD709B1}" type="pres">
      <dgm:prSet presAssocID="{50DDA559-505B-4823-B55C-47D8B317CA7F}" presName="vertThree" presStyleCnt="0"/>
      <dgm:spPr/>
    </dgm:pt>
    <dgm:pt modelId="{CAE0DF95-A8E8-403A-9DCA-743C225292E6}" type="pres">
      <dgm:prSet presAssocID="{50DDA559-505B-4823-B55C-47D8B317CA7F}" presName="txThree" presStyleLbl="node3" presStyleIdx="0" presStyleCnt="4" custScaleY="34706" custLinFactNeighborX="-152" custLinFactNeighborY="-15867">
        <dgm:presLayoutVars>
          <dgm:chPref val="3"/>
        </dgm:presLayoutVars>
      </dgm:prSet>
      <dgm:spPr/>
    </dgm:pt>
    <dgm:pt modelId="{0F9ACA5D-48BA-46BE-9E13-9C61F7A1293C}" type="pres">
      <dgm:prSet presAssocID="{50DDA559-505B-4823-B55C-47D8B317CA7F}" presName="horzThree" presStyleCnt="0"/>
      <dgm:spPr/>
    </dgm:pt>
    <dgm:pt modelId="{48D1AE7C-FE38-44F5-9853-45F080AC2CC3}" type="pres">
      <dgm:prSet presAssocID="{65BF2366-7157-46A0-A100-ECE6D2AFA4E7}" presName="sibSpaceThree" presStyleCnt="0"/>
      <dgm:spPr/>
    </dgm:pt>
    <dgm:pt modelId="{03DDA208-F2F2-40AE-94CC-29FE6F5E3C46}" type="pres">
      <dgm:prSet presAssocID="{9492D657-32A5-4641-BDA6-F5E564D6335A}" presName="vertThree" presStyleCnt="0"/>
      <dgm:spPr/>
    </dgm:pt>
    <dgm:pt modelId="{9995AB48-4B77-46E1-96EC-B358258124CB}" type="pres">
      <dgm:prSet presAssocID="{9492D657-32A5-4641-BDA6-F5E564D6335A}" presName="txThree" presStyleLbl="node3" presStyleIdx="1" presStyleCnt="4" custScaleY="34303" custLinFactNeighborX="-1126" custLinFactNeighborY="-15867">
        <dgm:presLayoutVars>
          <dgm:chPref val="3"/>
        </dgm:presLayoutVars>
      </dgm:prSet>
      <dgm:spPr/>
    </dgm:pt>
    <dgm:pt modelId="{372779C4-E758-4FE8-B114-78F57D2EDF49}" type="pres">
      <dgm:prSet presAssocID="{9492D657-32A5-4641-BDA6-F5E564D6335A}" presName="horzThree" presStyleCnt="0"/>
      <dgm:spPr/>
    </dgm:pt>
    <dgm:pt modelId="{BE471716-39C1-48F2-B951-A244DD72CDE1}" type="pres">
      <dgm:prSet presAssocID="{60517DEC-8E57-4315-8140-367B02358B5A}" presName="sibSpaceThree" presStyleCnt="0"/>
      <dgm:spPr/>
    </dgm:pt>
    <dgm:pt modelId="{8B76ACAD-5650-4EFB-8C16-A99A347922BD}" type="pres">
      <dgm:prSet presAssocID="{40C38E60-C42F-4E34-8140-B56F42ED6466}" presName="vertThree" presStyleCnt="0"/>
      <dgm:spPr/>
    </dgm:pt>
    <dgm:pt modelId="{4F2E66A5-140E-40F2-9DF2-1E78D9598DC8}" type="pres">
      <dgm:prSet presAssocID="{40C38E60-C42F-4E34-8140-B56F42ED6466}" presName="txThree" presStyleLbl="node3" presStyleIdx="2" presStyleCnt="4" custScaleY="32720" custLinFactNeighborX="-2100" custLinFactNeighborY="-14690">
        <dgm:presLayoutVars>
          <dgm:chPref val="3"/>
        </dgm:presLayoutVars>
      </dgm:prSet>
      <dgm:spPr/>
    </dgm:pt>
    <dgm:pt modelId="{E71232D2-838A-4895-952E-0618CD10C06B}" type="pres">
      <dgm:prSet presAssocID="{40C38E60-C42F-4E34-8140-B56F42ED6466}" presName="horzThree" presStyleCnt="0"/>
      <dgm:spPr/>
    </dgm:pt>
    <dgm:pt modelId="{ABF7FA0B-C6F0-482D-BBFA-78B240D8DE40}" type="pres">
      <dgm:prSet presAssocID="{05645BDF-CBBB-47EF-9776-4A9DEC50615D}" presName="sibSpaceThree" presStyleCnt="0"/>
      <dgm:spPr/>
    </dgm:pt>
    <dgm:pt modelId="{30500940-5021-4654-B067-82B5DE4D2DBF}" type="pres">
      <dgm:prSet presAssocID="{C844233B-FCB5-4493-99F4-3F43B8A48B85}" presName="vertThree" presStyleCnt="0"/>
      <dgm:spPr/>
    </dgm:pt>
    <dgm:pt modelId="{74F2603F-6415-45BF-A84D-CA6D50CC9AC5}" type="pres">
      <dgm:prSet presAssocID="{C844233B-FCB5-4493-99F4-3F43B8A48B85}" presName="txThree" presStyleLbl="node3" presStyleIdx="3" presStyleCnt="4" custScaleY="39584" custLinFactNeighborX="-3074" custLinFactNeighborY="-14690">
        <dgm:presLayoutVars>
          <dgm:chPref val="3"/>
        </dgm:presLayoutVars>
      </dgm:prSet>
      <dgm:spPr/>
    </dgm:pt>
    <dgm:pt modelId="{B89AB2DA-CF46-4186-ADC9-090968126976}" type="pres">
      <dgm:prSet presAssocID="{C844233B-FCB5-4493-99F4-3F43B8A48B85}" presName="horzThree" presStyleCnt="0"/>
      <dgm:spPr/>
    </dgm:pt>
  </dgm:ptLst>
  <dgm:cxnLst>
    <dgm:cxn modelId="{0BCD8E1C-4961-48A5-BD42-59A14D631E90}" type="presOf" srcId="{22CDF552-EF32-4F75-B6DE-C9AA1D2D0250}" destId="{3DD03DDA-5C08-4D13-9DFA-EA54C41342A2}" srcOrd="0" destOrd="0" presId="urn:microsoft.com/office/officeart/2005/8/layout/hierarchy4"/>
    <dgm:cxn modelId="{ACD8FE2C-65B7-4A66-9EAA-161E87D63F11}" srcId="{6606679C-57A5-4590-93EF-899A8335F4CA}" destId="{22CDF552-EF32-4F75-B6DE-C9AA1D2D0250}" srcOrd="0" destOrd="0" parTransId="{D3B01D83-CCAE-4EEF-9D9B-A139B7BA7A0D}" sibTransId="{E0F4743C-AC12-4E77-9C74-C43AC951100F}"/>
    <dgm:cxn modelId="{5756152E-F50E-4A1A-8C30-C32F9DA94D0D}" type="presOf" srcId="{40C38E60-C42F-4E34-8140-B56F42ED6466}" destId="{4F2E66A5-140E-40F2-9DF2-1E78D9598DC8}" srcOrd="0" destOrd="0" presId="urn:microsoft.com/office/officeart/2005/8/layout/hierarchy4"/>
    <dgm:cxn modelId="{020A5B3B-09EE-46DF-A41F-D869225621B4}" srcId="{F8E62E21-59E1-46BF-BDD4-26E7ECB1AB5B}" destId="{9492D657-32A5-4641-BDA6-F5E564D6335A}" srcOrd="1" destOrd="0" parTransId="{EA075236-54AF-456B-8CAE-982C8B4117EE}" sibTransId="{60517DEC-8E57-4315-8140-367B02358B5A}"/>
    <dgm:cxn modelId="{9E435C67-8258-4B47-B202-CF4603A01C9E}" type="presOf" srcId="{6606679C-57A5-4590-93EF-899A8335F4CA}" destId="{75A7CEE1-FE9F-4F50-8988-EC9DC6B955B4}" srcOrd="0" destOrd="0" presId="urn:microsoft.com/office/officeart/2005/8/layout/hierarchy4"/>
    <dgm:cxn modelId="{7B897D70-8E88-4694-B505-9CAA16221D87}" type="presOf" srcId="{50DDA559-505B-4823-B55C-47D8B317CA7F}" destId="{CAE0DF95-A8E8-403A-9DCA-743C225292E6}" srcOrd="0" destOrd="0" presId="urn:microsoft.com/office/officeart/2005/8/layout/hierarchy4"/>
    <dgm:cxn modelId="{495DAB84-4CF7-4084-9418-54D0428C835D}" srcId="{22CDF552-EF32-4F75-B6DE-C9AA1D2D0250}" destId="{F8E62E21-59E1-46BF-BDD4-26E7ECB1AB5B}" srcOrd="0" destOrd="0" parTransId="{AFF0E076-FF90-433D-9EF3-3D86A359F49B}" sibTransId="{1D99CCEB-DAAC-4DE2-9558-AD5A690A20A3}"/>
    <dgm:cxn modelId="{D8813BA0-8C52-4E91-B637-085016DE34A4}" type="presOf" srcId="{9492D657-32A5-4641-BDA6-F5E564D6335A}" destId="{9995AB48-4B77-46E1-96EC-B358258124CB}" srcOrd="0" destOrd="0" presId="urn:microsoft.com/office/officeart/2005/8/layout/hierarchy4"/>
    <dgm:cxn modelId="{DD5CEDA2-1589-4850-90F1-34A597C71BC2}" srcId="{F8E62E21-59E1-46BF-BDD4-26E7ECB1AB5B}" destId="{40C38E60-C42F-4E34-8140-B56F42ED6466}" srcOrd="2" destOrd="0" parTransId="{17893FB6-1FBA-4273-89FF-1502C8FC9EA0}" sibTransId="{05645BDF-CBBB-47EF-9776-4A9DEC50615D}"/>
    <dgm:cxn modelId="{21D464A8-7F99-478F-A22F-073D435FA798}" srcId="{F8E62E21-59E1-46BF-BDD4-26E7ECB1AB5B}" destId="{50DDA559-505B-4823-B55C-47D8B317CA7F}" srcOrd="0" destOrd="0" parTransId="{DA7F50E5-7A51-4D5D-90BF-CB339DC994B3}" sibTransId="{65BF2366-7157-46A0-A100-ECE6D2AFA4E7}"/>
    <dgm:cxn modelId="{71FD82C7-7967-4717-8267-48DCF45763F9}" type="presOf" srcId="{C844233B-FCB5-4493-99F4-3F43B8A48B85}" destId="{74F2603F-6415-45BF-A84D-CA6D50CC9AC5}" srcOrd="0" destOrd="0" presId="urn:microsoft.com/office/officeart/2005/8/layout/hierarchy4"/>
    <dgm:cxn modelId="{347834D2-82AF-44E6-BE18-AF211418AFE1}" srcId="{F8E62E21-59E1-46BF-BDD4-26E7ECB1AB5B}" destId="{C844233B-FCB5-4493-99F4-3F43B8A48B85}" srcOrd="3" destOrd="0" parTransId="{A80AF007-C8CD-4A2E-AEB4-AB33D87DE5A3}" sibTransId="{B2C1D729-B260-4F02-B525-54AAA17ABBD2}"/>
    <dgm:cxn modelId="{1CD8D3E1-A019-473B-A5A6-24657DC1E117}" type="presOf" srcId="{F8E62E21-59E1-46BF-BDD4-26E7ECB1AB5B}" destId="{945065FC-87D3-41BD-B7DD-24029C922A3D}" srcOrd="0" destOrd="0" presId="urn:microsoft.com/office/officeart/2005/8/layout/hierarchy4"/>
    <dgm:cxn modelId="{15D65374-B793-4E8F-84A0-D94907255AB4}" type="presParOf" srcId="{75A7CEE1-FE9F-4F50-8988-EC9DC6B955B4}" destId="{AD2B7352-4142-4748-B650-0302A2F0C44A}" srcOrd="0" destOrd="0" presId="urn:microsoft.com/office/officeart/2005/8/layout/hierarchy4"/>
    <dgm:cxn modelId="{D0D607A0-F1C1-46F8-88C7-1298757A165D}" type="presParOf" srcId="{AD2B7352-4142-4748-B650-0302A2F0C44A}" destId="{3DD03DDA-5C08-4D13-9DFA-EA54C41342A2}" srcOrd="0" destOrd="0" presId="urn:microsoft.com/office/officeart/2005/8/layout/hierarchy4"/>
    <dgm:cxn modelId="{C50AF0FB-D85D-4F45-87DA-CEAC889C637C}" type="presParOf" srcId="{AD2B7352-4142-4748-B650-0302A2F0C44A}" destId="{ED05109A-F2AA-4986-8471-122C77CBDF4A}" srcOrd="1" destOrd="0" presId="urn:microsoft.com/office/officeart/2005/8/layout/hierarchy4"/>
    <dgm:cxn modelId="{35EF91C7-83B1-4FA2-8C7D-FB5056A60E53}" type="presParOf" srcId="{AD2B7352-4142-4748-B650-0302A2F0C44A}" destId="{1B552677-EE19-42BA-8F50-7873CA3C4DFC}" srcOrd="2" destOrd="0" presId="urn:microsoft.com/office/officeart/2005/8/layout/hierarchy4"/>
    <dgm:cxn modelId="{D9979F79-47AB-4041-8E60-7F5F7E2A97D8}" type="presParOf" srcId="{1B552677-EE19-42BA-8F50-7873CA3C4DFC}" destId="{C9C8AD14-F63C-40FD-96C1-A4C70AC78DBA}" srcOrd="0" destOrd="0" presId="urn:microsoft.com/office/officeart/2005/8/layout/hierarchy4"/>
    <dgm:cxn modelId="{020833BC-3134-4DE6-9114-879206DC2032}" type="presParOf" srcId="{C9C8AD14-F63C-40FD-96C1-A4C70AC78DBA}" destId="{945065FC-87D3-41BD-B7DD-24029C922A3D}" srcOrd="0" destOrd="0" presId="urn:microsoft.com/office/officeart/2005/8/layout/hierarchy4"/>
    <dgm:cxn modelId="{7800F3F6-F6A1-44BE-B78D-DF04EC54DBF9}" type="presParOf" srcId="{C9C8AD14-F63C-40FD-96C1-A4C70AC78DBA}" destId="{C70692CD-F9FB-4875-A5BE-2BACA25F8D13}" srcOrd="1" destOrd="0" presId="urn:microsoft.com/office/officeart/2005/8/layout/hierarchy4"/>
    <dgm:cxn modelId="{47CB2321-EE8F-4DEA-873A-E2019DA638CB}" type="presParOf" srcId="{C9C8AD14-F63C-40FD-96C1-A4C70AC78DBA}" destId="{9C741B14-0C9A-4911-9573-1AD19F5E4FCD}" srcOrd="2" destOrd="0" presId="urn:microsoft.com/office/officeart/2005/8/layout/hierarchy4"/>
    <dgm:cxn modelId="{0F895FCA-123E-416F-805F-DD28302B1688}" type="presParOf" srcId="{9C741B14-0C9A-4911-9573-1AD19F5E4FCD}" destId="{62BF9EC4-AB43-4AB1-BFF5-DB9F9FD709B1}" srcOrd="0" destOrd="0" presId="urn:microsoft.com/office/officeart/2005/8/layout/hierarchy4"/>
    <dgm:cxn modelId="{073C92FE-510D-4566-90AA-5DF106211C9F}" type="presParOf" srcId="{62BF9EC4-AB43-4AB1-BFF5-DB9F9FD709B1}" destId="{CAE0DF95-A8E8-403A-9DCA-743C225292E6}" srcOrd="0" destOrd="0" presId="urn:microsoft.com/office/officeart/2005/8/layout/hierarchy4"/>
    <dgm:cxn modelId="{29AAA687-C07F-4E9A-91F4-9C9B18E9754A}" type="presParOf" srcId="{62BF9EC4-AB43-4AB1-BFF5-DB9F9FD709B1}" destId="{0F9ACA5D-48BA-46BE-9E13-9C61F7A1293C}" srcOrd="1" destOrd="0" presId="urn:microsoft.com/office/officeart/2005/8/layout/hierarchy4"/>
    <dgm:cxn modelId="{D37379C1-83FE-4FAA-9992-0DEA86078B2F}" type="presParOf" srcId="{9C741B14-0C9A-4911-9573-1AD19F5E4FCD}" destId="{48D1AE7C-FE38-44F5-9853-45F080AC2CC3}" srcOrd="1" destOrd="0" presId="urn:microsoft.com/office/officeart/2005/8/layout/hierarchy4"/>
    <dgm:cxn modelId="{5465429C-3D1F-4104-B7F8-3C272B654F03}" type="presParOf" srcId="{9C741B14-0C9A-4911-9573-1AD19F5E4FCD}" destId="{03DDA208-F2F2-40AE-94CC-29FE6F5E3C46}" srcOrd="2" destOrd="0" presId="urn:microsoft.com/office/officeart/2005/8/layout/hierarchy4"/>
    <dgm:cxn modelId="{B47E8313-7A8B-42A4-A83D-83628F0C71CE}" type="presParOf" srcId="{03DDA208-F2F2-40AE-94CC-29FE6F5E3C46}" destId="{9995AB48-4B77-46E1-96EC-B358258124CB}" srcOrd="0" destOrd="0" presId="urn:microsoft.com/office/officeart/2005/8/layout/hierarchy4"/>
    <dgm:cxn modelId="{893E1C15-73F0-480D-8C4E-5973ADBA3CC4}" type="presParOf" srcId="{03DDA208-F2F2-40AE-94CC-29FE6F5E3C46}" destId="{372779C4-E758-4FE8-B114-78F57D2EDF49}" srcOrd="1" destOrd="0" presId="urn:microsoft.com/office/officeart/2005/8/layout/hierarchy4"/>
    <dgm:cxn modelId="{C1C2E75D-9602-4E2B-877B-3B9C399F380D}" type="presParOf" srcId="{9C741B14-0C9A-4911-9573-1AD19F5E4FCD}" destId="{BE471716-39C1-48F2-B951-A244DD72CDE1}" srcOrd="3" destOrd="0" presId="urn:microsoft.com/office/officeart/2005/8/layout/hierarchy4"/>
    <dgm:cxn modelId="{2BA9C4FD-F560-42F4-8AD6-A5BD9BD5B710}" type="presParOf" srcId="{9C741B14-0C9A-4911-9573-1AD19F5E4FCD}" destId="{8B76ACAD-5650-4EFB-8C16-A99A347922BD}" srcOrd="4" destOrd="0" presId="urn:microsoft.com/office/officeart/2005/8/layout/hierarchy4"/>
    <dgm:cxn modelId="{6A04B715-B8F7-44DF-8048-E7EF0FC46491}" type="presParOf" srcId="{8B76ACAD-5650-4EFB-8C16-A99A347922BD}" destId="{4F2E66A5-140E-40F2-9DF2-1E78D9598DC8}" srcOrd="0" destOrd="0" presId="urn:microsoft.com/office/officeart/2005/8/layout/hierarchy4"/>
    <dgm:cxn modelId="{2B93DB7C-1BAF-489E-8D6E-72B05D32DEBC}" type="presParOf" srcId="{8B76ACAD-5650-4EFB-8C16-A99A347922BD}" destId="{E71232D2-838A-4895-952E-0618CD10C06B}" srcOrd="1" destOrd="0" presId="urn:microsoft.com/office/officeart/2005/8/layout/hierarchy4"/>
    <dgm:cxn modelId="{DA862FFF-80DE-4AAC-B190-A5291A172AB4}" type="presParOf" srcId="{9C741B14-0C9A-4911-9573-1AD19F5E4FCD}" destId="{ABF7FA0B-C6F0-482D-BBFA-78B240D8DE40}" srcOrd="5" destOrd="0" presId="urn:microsoft.com/office/officeart/2005/8/layout/hierarchy4"/>
    <dgm:cxn modelId="{91CA69E4-A8FC-4E71-A33D-9FBCB558E4D9}" type="presParOf" srcId="{9C741B14-0C9A-4911-9573-1AD19F5E4FCD}" destId="{30500940-5021-4654-B067-82B5DE4D2DBF}" srcOrd="6" destOrd="0" presId="urn:microsoft.com/office/officeart/2005/8/layout/hierarchy4"/>
    <dgm:cxn modelId="{845B6F12-5BE1-4BCC-9249-9BF08E4105C5}" type="presParOf" srcId="{30500940-5021-4654-B067-82B5DE4D2DBF}" destId="{74F2603F-6415-45BF-A84D-CA6D50CC9AC5}" srcOrd="0" destOrd="0" presId="urn:microsoft.com/office/officeart/2005/8/layout/hierarchy4"/>
    <dgm:cxn modelId="{B40907EE-0824-4A80-A2C1-AE52BF531056}" type="presParOf" srcId="{30500940-5021-4654-B067-82B5DE4D2DBF}" destId="{B89AB2DA-CF46-4186-ADC9-09096812697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E8F399-BEA5-4CB4-BFB5-9DB2D787E21C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FA76B4F6-FCBA-4B04-B9C3-241D10209670}">
      <dgm:prSet phldrT="[Текст]" custT="1"/>
      <dgm:spPr>
        <a:solidFill>
          <a:srgbClr val="00B0F0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>
              <a:solidFill>
                <a:srgbClr val="FF0000"/>
              </a:solidFill>
              <a:latin typeface="Cambria" pitchFamily="18" charset="0"/>
            </a:rPr>
            <a:t>МПС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>
              <a:solidFill>
                <a:srgbClr val="FF0000"/>
              </a:solidFill>
              <a:latin typeface="Cambria" pitchFamily="18" charset="0"/>
            </a:rPr>
            <a:t>России</a:t>
          </a:r>
        </a:p>
      </dgm:t>
    </dgm:pt>
    <dgm:pt modelId="{C784D8A9-9E88-4B70-A14E-C78BF7851E24}" type="parTrans" cxnId="{4E553CB2-BEDD-40CA-B621-6D36FC88CAD2}">
      <dgm:prSet/>
      <dgm:spPr/>
      <dgm:t>
        <a:bodyPr/>
        <a:lstStyle/>
        <a:p>
          <a:endParaRPr lang="ru-RU"/>
        </a:p>
      </dgm:t>
    </dgm:pt>
    <dgm:pt modelId="{1B712DF1-10F1-4D17-8667-C5075425AD95}" type="sibTrans" cxnId="{4E553CB2-BEDD-40CA-B621-6D36FC88CAD2}">
      <dgm:prSet/>
      <dgm:spPr/>
      <dgm:t>
        <a:bodyPr/>
        <a:lstStyle/>
        <a:p>
          <a:endParaRPr lang="ru-RU"/>
        </a:p>
      </dgm:t>
    </dgm:pt>
    <dgm:pt modelId="{B1C77183-F006-484A-8255-55D0FCEB2323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2000" b="1" dirty="0">
              <a:solidFill>
                <a:srgbClr val="FF0000"/>
              </a:solidFill>
              <a:latin typeface="Cambria" pitchFamily="18" charset="0"/>
            </a:rPr>
            <a:t>ФГУП Железная дорога</a:t>
          </a:r>
        </a:p>
      </dgm:t>
    </dgm:pt>
    <dgm:pt modelId="{944AA36F-3CC4-4602-A5E9-E9EBB3FA8417}" type="parTrans" cxnId="{9D97260A-5D51-42FB-8D32-526C156ABEF5}">
      <dgm:prSet/>
      <dgm:spPr/>
      <dgm:t>
        <a:bodyPr/>
        <a:lstStyle/>
        <a:p>
          <a:endParaRPr lang="ru-RU"/>
        </a:p>
      </dgm:t>
    </dgm:pt>
    <dgm:pt modelId="{1B36B859-E7EA-49A8-B9DE-F133E08D9CDA}" type="sibTrans" cxnId="{9D97260A-5D51-42FB-8D32-526C156ABEF5}">
      <dgm:prSet/>
      <dgm:spPr/>
      <dgm:t>
        <a:bodyPr/>
        <a:lstStyle/>
        <a:p>
          <a:endParaRPr lang="ru-RU"/>
        </a:p>
      </dgm:t>
    </dgm:pt>
    <dgm:pt modelId="{6ABE91AA-156D-4C18-93F8-6450568CE731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2000" b="1" dirty="0">
              <a:solidFill>
                <a:srgbClr val="FF0000"/>
              </a:solidFill>
              <a:latin typeface="Cambria" pitchFamily="18" charset="0"/>
            </a:rPr>
            <a:t>Линейные предприятия</a:t>
          </a:r>
        </a:p>
      </dgm:t>
    </dgm:pt>
    <dgm:pt modelId="{8518382F-0756-445C-9EC8-D28D35D24AF4}" type="parTrans" cxnId="{39ACBB20-67C9-4E6C-8405-CB508186D29F}">
      <dgm:prSet/>
      <dgm:spPr/>
      <dgm:t>
        <a:bodyPr/>
        <a:lstStyle/>
        <a:p>
          <a:endParaRPr lang="ru-RU"/>
        </a:p>
      </dgm:t>
    </dgm:pt>
    <dgm:pt modelId="{DC85E4FB-8493-4060-AA0A-4E44FEC2D2DF}" type="sibTrans" cxnId="{39ACBB20-67C9-4E6C-8405-CB508186D29F}">
      <dgm:prSet/>
      <dgm:spPr/>
      <dgm:t>
        <a:bodyPr/>
        <a:lstStyle/>
        <a:p>
          <a:endParaRPr lang="ru-RU"/>
        </a:p>
      </dgm:t>
    </dgm:pt>
    <dgm:pt modelId="{E5C55D25-8CF1-41E5-96E5-C22035824F0C}" type="pres">
      <dgm:prSet presAssocID="{73E8F399-BEA5-4CB4-BFB5-9DB2D787E21C}" presName="Name0" presStyleCnt="0">
        <dgm:presLayoutVars>
          <dgm:dir/>
          <dgm:animLvl val="lvl"/>
          <dgm:resizeHandles val="exact"/>
        </dgm:presLayoutVars>
      </dgm:prSet>
      <dgm:spPr/>
    </dgm:pt>
    <dgm:pt modelId="{AAC76455-7AF5-41B3-A208-5BFC7263FEB0}" type="pres">
      <dgm:prSet presAssocID="{FA76B4F6-FCBA-4B04-B9C3-241D10209670}" presName="Name8" presStyleCnt="0"/>
      <dgm:spPr/>
    </dgm:pt>
    <dgm:pt modelId="{7575EFFE-5F22-4E26-8551-C00C59EF075E}" type="pres">
      <dgm:prSet presAssocID="{FA76B4F6-FCBA-4B04-B9C3-241D10209670}" presName="level" presStyleLbl="node1" presStyleIdx="0" presStyleCnt="3" custScaleX="148373">
        <dgm:presLayoutVars>
          <dgm:chMax val="1"/>
          <dgm:bulletEnabled val="1"/>
        </dgm:presLayoutVars>
      </dgm:prSet>
      <dgm:spPr/>
    </dgm:pt>
    <dgm:pt modelId="{690D94E3-DE19-4532-9335-E01F85BE75ED}" type="pres">
      <dgm:prSet presAssocID="{FA76B4F6-FCBA-4B04-B9C3-241D1020967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992EDB5-9E4F-43F7-A301-5279C7E30355}" type="pres">
      <dgm:prSet presAssocID="{B1C77183-F006-484A-8255-55D0FCEB2323}" presName="Name8" presStyleCnt="0"/>
      <dgm:spPr/>
    </dgm:pt>
    <dgm:pt modelId="{F4735EFA-18DA-4DC3-A618-DD516B2A4EA0}" type="pres">
      <dgm:prSet presAssocID="{B1C77183-F006-484A-8255-55D0FCEB2323}" presName="level" presStyleLbl="node1" presStyleIdx="1" presStyleCnt="3" custScaleX="109951" custScaleY="120173">
        <dgm:presLayoutVars>
          <dgm:chMax val="1"/>
          <dgm:bulletEnabled val="1"/>
        </dgm:presLayoutVars>
      </dgm:prSet>
      <dgm:spPr/>
    </dgm:pt>
    <dgm:pt modelId="{CB2FB8F9-CDF9-4DBD-BE22-9D7E6CBD5F65}" type="pres">
      <dgm:prSet presAssocID="{B1C77183-F006-484A-8255-55D0FCEB23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C2955B8-7F4D-45A6-99BA-13835CD0A366}" type="pres">
      <dgm:prSet presAssocID="{6ABE91AA-156D-4C18-93F8-6450568CE731}" presName="Name8" presStyleCnt="0"/>
      <dgm:spPr/>
    </dgm:pt>
    <dgm:pt modelId="{4C16A88A-F414-4E26-AC30-681F57531788}" type="pres">
      <dgm:prSet presAssocID="{6ABE91AA-156D-4C18-93F8-6450568CE731}" presName="level" presStyleLbl="node1" presStyleIdx="2" presStyleCnt="3">
        <dgm:presLayoutVars>
          <dgm:chMax val="1"/>
          <dgm:bulletEnabled val="1"/>
        </dgm:presLayoutVars>
      </dgm:prSet>
      <dgm:spPr/>
    </dgm:pt>
    <dgm:pt modelId="{B9721ED0-9276-47F0-A44C-B5F31B1D37D2}" type="pres">
      <dgm:prSet presAssocID="{6ABE91AA-156D-4C18-93F8-6450568CE731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9D97260A-5D51-42FB-8D32-526C156ABEF5}" srcId="{73E8F399-BEA5-4CB4-BFB5-9DB2D787E21C}" destId="{B1C77183-F006-484A-8255-55D0FCEB2323}" srcOrd="1" destOrd="0" parTransId="{944AA36F-3CC4-4602-A5E9-E9EBB3FA8417}" sibTransId="{1B36B859-E7EA-49A8-B9DE-F133E08D9CDA}"/>
    <dgm:cxn modelId="{1A675B11-F64B-4575-B680-3F1C316F3F9F}" type="presOf" srcId="{B1C77183-F006-484A-8255-55D0FCEB2323}" destId="{F4735EFA-18DA-4DC3-A618-DD516B2A4EA0}" srcOrd="0" destOrd="0" presId="urn:microsoft.com/office/officeart/2005/8/layout/pyramid1"/>
    <dgm:cxn modelId="{39ACBB20-67C9-4E6C-8405-CB508186D29F}" srcId="{73E8F399-BEA5-4CB4-BFB5-9DB2D787E21C}" destId="{6ABE91AA-156D-4C18-93F8-6450568CE731}" srcOrd="2" destOrd="0" parTransId="{8518382F-0756-445C-9EC8-D28D35D24AF4}" sibTransId="{DC85E4FB-8493-4060-AA0A-4E44FEC2D2DF}"/>
    <dgm:cxn modelId="{66AD7137-5771-4927-9B40-17A055BE1851}" type="presOf" srcId="{73E8F399-BEA5-4CB4-BFB5-9DB2D787E21C}" destId="{E5C55D25-8CF1-41E5-96E5-C22035824F0C}" srcOrd="0" destOrd="0" presId="urn:microsoft.com/office/officeart/2005/8/layout/pyramid1"/>
    <dgm:cxn modelId="{E43C1B4B-0F86-4D73-889E-5522F36A2F16}" type="presOf" srcId="{6ABE91AA-156D-4C18-93F8-6450568CE731}" destId="{4C16A88A-F414-4E26-AC30-681F57531788}" srcOrd="0" destOrd="0" presId="urn:microsoft.com/office/officeart/2005/8/layout/pyramid1"/>
    <dgm:cxn modelId="{909BE6A7-CF8F-49AB-99B5-26146A66600A}" type="presOf" srcId="{FA76B4F6-FCBA-4B04-B9C3-241D10209670}" destId="{690D94E3-DE19-4532-9335-E01F85BE75ED}" srcOrd="1" destOrd="0" presId="urn:microsoft.com/office/officeart/2005/8/layout/pyramid1"/>
    <dgm:cxn modelId="{ACBC85AA-7333-40DE-92C8-35D85C0BFE1E}" type="presOf" srcId="{FA76B4F6-FCBA-4B04-B9C3-241D10209670}" destId="{7575EFFE-5F22-4E26-8551-C00C59EF075E}" srcOrd="0" destOrd="0" presId="urn:microsoft.com/office/officeart/2005/8/layout/pyramid1"/>
    <dgm:cxn modelId="{4E553CB2-BEDD-40CA-B621-6D36FC88CAD2}" srcId="{73E8F399-BEA5-4CB4-BFB5-9DB2D787E21C}" destId="{FA76B4F6-FCBA-4B04-B9C3-241D10209670}" srcOrd="0" destOrd="0" parTransId="{C784D8A9-9E88-4B70-A14E-C78BF7851E24}" sibTransId="{1B712DF1-10F1-4D17-8667-C5075425AD95}"/>
    <dgm:cxn modelId="{3BB107F6-4B3B-4075-98E2-5044B745718F}" type="presOf" srcId="{B1C77183-F006-484A-8255-55D0FCEB2323}" destId="{CB2FB8F9-CDF9-4DBD-BE22-9D7E6CBD5F65}" srcOrd="1" destOrd="0" presId="urn:microsoft.com/office/officeart/2005/8/layout/pyramid1"/>
    <dgm:cxn modelId="{3C6C17FF-8CC3-4A61-B5C2-2D5DBE11B6A3}" type="presOf" srcId="{6ABE91AA-156D-4C18-93F8-6450568CE731}" destId="{B9721ED0-9276-47F0-A44C-B5F31B1D37D2}" srcOrd="1" destOrd="0" presId="urn:microsoft.com/office/officeart/2005/8/layout/pyramid1"/>
    <dgm:cxn modelId="{D83E3EB0-F9AC-4FD2-B6A8-9D942E22C568}" type="presParOf" srcId="{E5C55D25-8CF1-41E5-96E5-C22035824F0C}" destId="{AAC76455-7AF5-41B3-A208-5BFC7263FEB0}" srcOrd="0" destOrd="0" presId="urn:microsoft.com/office/officeart/2005/8/layout/pyramid1"/>
    <dgm:cxn modelId="{F18F0482-E7DF-4D0C-AF1A-4B2A681C51D9}" type="presParOf" srcId="{AAC76455-7AF5-41B3-A208-5BFC7263FEB0}" destId="{7575EFFE-5F22-4E26-8551-C00C59EF075E}" srcOrd="0" destOrd="0" presId="urn:microsoft.com/office/officeart/2005/8/layout/pyramid1"/>
    <dgm:cxn modelId="{D55DB64A-EB0B-4822-9064-26F7DAC00EBE}" type="presParOf" srcId="{AAC76455-7AF5-41B3-A208-5BFC7263FEB0}" destId="{690D94E3-DE19-4532-9335-E01F85BE75ED}" srcOrd="1" destOrd="0" presId="urn:microsoft.com/office/officeart/2005/8/layout/pyramid1"/>
    <dgm:cxn modelId="{C7EF814A-4187-4C9F-87E4-B3AC08DE87C0}" type="presParOf" srcId="{E5C55D25-8CF1-41E5-96E5-C22035824F0C}" destId="{2992EDB5-9E4F-43F7-A301-5279C7E30355}" srcOrd="1" destOrd="0" presId="urn:microsoft.com/office/officeart/2005/8/layout/pyramid1"/>
    <dgm:cxn modelId="{94412A19-A881-4BF5-AF9F-FAB60C111BCE}" type="presParOf" srcId="{2992EDB5-9E4F-43F7-A301-5279C7E30355}" destId="{F4735EFA-18DA-4DC3-A618-DD516B2A4EA0}" srcOrd="0" destOrd="0" presId="urn:microsoft.com/office/officeart/2005/8/layout/pyramid1"/>
    <dgm:cxn modelId="{30B97367-BC0E-4B32-99EE-1F4ABD516A96}" type="presParOf" srcId="{2992EDB5-9E4F-43F7-A301-5279C7E30355}" destId="{CB2FB8F9-CDF9-4DBD-BE22-9D7E6CBD5F65}" srcOrd="1" destOrd="0" presId="urn:microsoft.com/office/officeart/2005/8/layout/pyramid1"/>
    <dgm:cxn modelId="{4DC4D8F7-B939-4F89-9E14-C6ACC9E873DC}" type="presParOf" srcId="{E5C55D25-8CF1-41E5-96E5-C22035824F0C}" destId="{3C2955B8-7F4D-45A6-99BA-13835CD0A366}" srcOrd="2" destOrd="0" presId="urn:microsoft.com/office/officeart/2005/8/layout/pyramid1"/>
    <dgm:cxn modelId="{E0B46041-534B-4F3E-8A5A-1F0B4F59D6CA}" type="presParOf" srcId="{3C2955B8-7F4D-45A6-99BA-13835CD0A366}" destId="{4C16A88A-F414-4E26-AC30-681F57531788}" srcOrd="0" destOrd="0" presId="urn:microsoft.com/office/officeart/2005/8/layout/pyramid1"/>
    <dgm:cxn modelId="{0D1EF333-7EEA-4DB1-AB76-DC7A911375B2}" type="presParOf" srcId="{3C2955B8-7F4D-45A6-99BA-13835CD0A366}" destId="{B9721ED0-9276-47F0-A44C-B5F31B1D37D2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D03DDA-5C08-4D13-9DFA-EA54C41342A2}">
      <dsp:nvSpPr>
        <dsp:cNvPr id="0" name=""/>
        <dsp:cNvSpPr/>
      </dsp:nvSpPr>
      <dsp:spPr>
        <a:xfrm>
          <a:off x="0" y="0"/>
          <a:ext cx="8638884" cy="1148169"/>
        </a:xfrm>
        <a:prstGeom prst="roundRect">
          <a:avLst>
            <a:gd name="adj" fmla="val 10000"/>
          </a:avLst>
        </a:prstGeom>
        <a:solidFill>
          <a:srgbClr val="66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>
              <a:solidFill>
                <a:srgbClr val="FF0000"/>
              </a:solidFill>
              <a:latin typeface="Cambria" panose="02040503050406030204" pitchFamily="18" charset="0"/>
            </a:rPr>
            <a:t>Раздельное функционирование инфраструктуры и грузовых перевозок установлено действующим законодательством РФ о железнодорожном транспорте</a:t>
          </a:r>
        </a:p>
      </dsp:txBody>
      <dsp:txXfrm>
        <a:off x="33629" y="33629"/>
        <a:ext cx="8571626" cy="1080911"/>
      </dsp:txXfrm>
    </dsp:sp>
    <dsp:sp modelId="{4A2319B5-11D9-4D78-9BA2-F45551A357FC}">
      <dsp:nvSpPr>
        <dsp:cNvPr id="0" name=""/>
        <dsp:cNvSpPr/>
      </dsp:nvSpPr>
      <dsp:spPr>
        <a:xfrm>
          <a:off x="1951395" y="1296187"/>
          <a:ext cx="3900542" cy="15942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rgbClr val="FF0000"/>
              </a:solidFill>
            </a:rPr>
            <a:t>ФЗ-18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latin typeface="Cambria" panose="02040503050406030204" pitchFamily="18" charset="0"/>
            </a:rPr>
            <a:t>Статьи: 2, 11, 20, 21, 25, 29, 30, 33, 35, 39, 41, 42, 50 – 54, 55 – 67, 94 – 97, 100 – 102</a:t>
          </a:r>
        </a:p>
      </dsp:txBody>
      <dsp:txXfrm>
        <a:off x="1998090" y="1342882"/>
        <a:ext cx="3807152" cy="1500888"/>
      </dsp:txXfrm>
    </dsp:sp>
    <dsp:sp modelId="{9995AB48-4B77-46E1-96EC-B358258124CB}">
      <dsp:nvSpPr>
        <dsp:cNvPr id="0" name=""/>
        <dsp:cNvSpPr/>
      </dsp:nvSpPr>
      <dsp:spPr>
        <a:xfrm>
          <a:off x="320230" y="1281393"/>
          <a:ext cx="1291395" cy="16132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rgbClr val="FF0000"/>
              </a:solidFill>
            </a:rPr>
            <a:t>ФЗ-17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Cambria" panose="02040503050406030204" pitchFamily="18" charset="0"/>
            </a:rPr>
            <a:t>Статьи: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Cambria" panose="02040503050406030204" pitchFamily="18" charset="0"/>
            </a:rPr>
            <a:t>2, 5, 8, 12, 14, 17, 18, 20 – 23</a:t>
          </a:r>
        </a:p>
      </dsp:txBody>
      <dsp:txXfrm>
        <a:off x="358054" y="1319217"/>
        <a:ext cx="1215747" cy="1537633"/>
      </dsp:txXfrm>
    </dsp:sp>
    <dsp:sp modelId="{4F2E66A5-140E-40F2-9DF2-1E78D9598DC8}">
      <dsp:nvSpPr>
        <dsp:cNvPr id="0" name=""/>
        <dsp:cNvSpPr/>
      </dsp:nvSpPr>
      <dsp:spPr>
        <a:xfrm>
          <a:off x="859056" y="2985823"/>
          <a:ext cx="4696343" cy="13704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latin typeface="Cambria" panose="02040503050406030204" pitchFamily="18" charset="0"/>
            </a:rPr>
            <a:t>Правила оказания услуг по использованию инфраструктуры ЖДТ общего пользования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latin typeface="Cambria" panose="02040503050406030204" pitchFamily="18" charset="0"/>
            </a:rPr>
            <a:t>(постановление Пр.РФ №703 от 20.11.2003)</a:t>
          </a:r>
        </a:p>
      </dsp:txBody>
      <dsp:txXfrm>
        <a:off x="899195" y="3025962"/>
        <a:ext cx="4616065" cy="1290159"/>
      </dsp:txXfrm>
    </dsp:sp>
    <dsp:sp modelId="{74F2603F-6415-45BF-A84D-CA6D50CC9AC5}">
      <dsp:nvSpPr>
        <dsp:cNvPr id="0" name=""/>
        <dsp:cNvSpPr/>
      </dsp:nvSpPr>
      <dsp:spPr>
        <a:xfrm>
          <a:off x="6123474" y="1296137"/>
          <a:ext cx="2498924" cy="2197326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b="1" kern="1200" dirty="0">
              <a:solidFill>
                <a:srgbClr val="FF0000"/>
              </a:solidFill>
              <a:latin typeface="Cambria" panose="02040503050406030204" pitchFamily="18" charset="0"/>
            </a:rPr>
            <a:t>В имущественном комплексе ОАО «РЖД» разделение инфраструктуры и перевозок</a:t>
          </a:r>
        </a:p>
      </dsp:txBody>
      <dsp:txXfrm>
        <a:off x="6187831" y="1360494"/>
        <a:ext cx="2370210" cy="20686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D03DDA-5C08-4D13-9DFA-EA54C41342A2}">
      <dsp:nvSpPr>
        <dsp:cNvPr id="0" name=""/>
        <dsp:cNvSpPr/>
      </dsp:nvSpPr>
      <dsp:spPr>
        <a:xfrm>
          <a:off x="5875" y="0"/>
          <a:ext cx="7995180" cy="911491"/>
        </a:xfrm>
        <a:prstGeom prst="roundRect">
          <a:avLst>
            <a:gd name="adj" fmla="val 10000"/>
          </a:avLst>
        </a:prstGeom>
        <a:solidFill>
          <a:srgbClr val="66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rgbClr val="FF0000"/>
              </a:solidFill>
              <a:latin typeface="Cambria" panose="02040503050406030204" pitchFamily="18" charset="0"/>
            </a:rPr>
            <a:t>Самостоятельный оборот на рынке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rgbClr val="FF0000"/>
              </a:solidFill>
              <a:latin typeface="Cambria" panose="02040503050406030204" pitchFamily="18" charset="0"/>
            </a:rPr>
            <a:t>услуг локомотивной тяги (ст. 12 ФЗ-17)</a:t>
          </a:r>
        </a:p>
      </dsp:txBody>
      <dsp:txXfrm>
        <a:off x="32572" y="26697"/>
        <a:ext cx="7941786" cy="858097"/>
      </dsp:txXfrm>
    </dsp:sp>
    <dsp:sp modelId="{945065FC-87D3-41BD-B7DD-24029C922A3D}">
      <dsp:nvSpPr>
        <dsp:cNvPr id="0" name=""/>
        <dsp:cNvSpPr/>
      </dsp:nvSpPr>
      <dsp:spPr>
        <a:xfrm>
          <a:off x="5875" y="1313181"/>
          <a:ext cx="7995180" cy="5225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bg1"/>
              </a:solidFill>
            </a:rPr>
            <a:t>Разновидности услуг локомотивной тяги</a:t>
          </a:r>
        </a:p>
      </dsp:txBody>
      <dsp:txXfrm>
        <a:off x="21179" y="1328485"/>
        <a:ext cx="7964572" cy="491918"/>
      </dsp:txXfrm>
    </dsp:sp>
    <dsp:sp modelId="{CAE0DF95-A8E8-403A-9DCA-743C225292E6}">
      <dsp:nvSpPr>
        <dsp:cNvPr id="0" name=""/>
        <dsp:cNvSpPr/>
      </dsp:nvSpPr>
      <dsp:spPr>
        <a:xfrm>
          <a:off x="0" y="2005151"/>
          <a:ext cx="1937755" cy="20330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Выполнение отдельных начально-конечных операций,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Подача и уборка вагонов</a:t>
          </a:r>
        </a:p>
      </dsp:txBody>
      <dsp:txXfrm>
        <a:off x="56755" y="2061906"/>
        <a:ext cx="1824245" cy="1919538"/>
      </dsp:txXfrm>
    </dsp:sp>
    <dsp:sp modelId="{9995AB48-4B77-46E1-96EC-B358258124CB}">
      <dsp:nvSpPr>
        <dsp:cNvPr id="0" name=""/>
        <dsp:cNvSpPr/>
      </dsp:nvSpPr>
      <dsp:spPr>
        <a:xfrm>
          <a:off x="2000260" y="2005151"/>
          <a:ext cx="1937755" cy="20094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Работа локомотивов во главе передаточных, вывозных поездов, а также при транспортировке</a:t>
          </a:r>
        </a:p>
      </dsp:txBody>
      <dsp:txXfrm>
        <a:off x="2057015" y="2061906"/>
        <a:ext cx="1824245" cy="1895930"/>
      </dsp:txXfrm>
    </dsp:sp>
    <dsp:sp modelId="{4F2E66A5-140E-40F2-9DF2-1E78D9598DC8}">
      <dsp:nvSpPr>
        <dsp:cNvPr id="0" name=""/>
        <dsp:cNvSpPr/>
      </dsp:nvSpPr>
      <dsp:spPr>
        <a:xfrm>
          <a:off x="4000528" y="2074099"/>
          <a:ext cx="1937755" cy="19167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Работа магистральных локомотивов во главе собственных поездных формирований</a:t>
          </a:r>
        </a:p>
      </dsp:txBody>
      <dsp:txXfrm>
        <a:off x="4056667" y="2130238"/>
        <a:ext cx="1825477" cy="1804432"/>
      </dsp:txXfrm>
    </dsp:sp>
    <dsp:sp modelId="{74F2603F-6415-45BF-A84D-CA6D50CC9AC5}">
      <dsp:nvSpPr>
        <dsp:cNvPr id="0" name=""/>
        <dsp:cNvSpPr/>
      </dsp:nvSpPr>
      <dsp:spPr>
        <a:xfrm>
          <a:off x="6000795" y="2074099"/>
          <a:ext cx="1937755" cy="2318797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Работа магистральных локомотивов во главе сквозных, сборных, участковых поездов, состоящих из вагонов различной принадлежности</a:t>
          </a:r>
        </a:p>
      </dsp:txBody>
      <dsp:txXfrm>
        <a:off x="6057550" y="2130854"/>
        <a:ext cx="1824245" cy="22052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5EFFE-5F22-4E26-8551-C00C59EF075E}">
      <dsp:nvSpPr>
        <dsp:cNvPr id="0" name=""/>
        <dsp:cNvSpPr/>
      </dsp:nvSpPr>
      <dsp:spPr>
        <a:xfrm>
          <a:off x="792087" y="0"/>
          <a:ext cx="1368153" cy="674710"/>
        </a:xfrm>
        <a:prstGeom prst="trapezoid">
          <a:avLst>
            <a:gd name="adj" fmla="val 68333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b="1" kern="1200" dirty="0">
              <a:solidFill>
                <a:srgbClr val="FF0000"/>
              </a:solidFill>
              <a:latin typeface="Cambria" pitchFamily="18" charset="0"/>
            </a:rPr>
            <a:t>МПС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b="1" kern="1200" dirty="0">
              <a:solidFill>
                <a:srgbClr val="FF0000"/>
              </a:solidFill>
              <a:latin typeface="Cambria" pitchFamily="18" charset="0"/>
            </a:rPr>
            <a:t>России</a:t>
          </a:r>
        </a:p>
      </dsp:txBody>
      <dsp:txXfrm>
        <a:off x="792087" y="0"/>
        <a:ext cx="1368153" cy="674710"/>
      </dsp:txXfrm>
    </dsp:sp>
    <dsp:sp modelId="{F4735EFA-18DA-4DC3-A618-DD516B2A4EA0}">
      <dsp:nvSpPr>
        <dsp:cNvPr id="0" name=""/>
        <dsp:cNvSpPr/>
      </dsp:nvSpPr>
      <dsp:spPr>
        <a:xfrm>
          <a:off x="360038" y="674710"/>
          <a:ext cx="2232251" cy="810819"/>
        </a:xfrm>
        <a:prstGeom prst="trapezoid">
          <a:avLst>
            <a:gd name="adj" fmla="val 68333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FF0000"/>
              </a:solidFill>
              <a:latin typeface="Cambria" pitchFamily="18" charset="0"/>
            </a:rPr>
            <a:t>ФГУП Железная дорога</a:t>
          </a:r>
        </a:p>
      </dsp:txBody>
      <dsp:txXfrm>
        <a:off x="750682" y="674710"/>
        <a:ext cx="1450963" cy="810819"/>
      </dsp:txXfrm>
    </dsp:sp>
    <dsp:sp modelId="{4C16A88A-F414-4E26-AC30-681F57531788}">
      <dsp:nvSpPr>
        <dsp:cNvPr id="0" name=""/>
        <dsp:cNvSpPr/>
      </dsp:nvSpPr>
      <dsp:spPr>
        <a:xfrm>
          <a:off x="0" y="1485529"/>
          <a:ext cx="2952328" cy="674710"/>
        </a:xfrm>
        <a:prstGeom prst="trapezoid">
          <a:avLst>
            <a:gd name="adj" fmla="val 68333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FF0000"/>
              </a:solidFill>
              <a:latin typeface="Cambria" pitchFamily="18" charset="0"/>
            </a:rPr>
            <a:t>Линейные предприятия</a:t>
          </a:r>
        </a:p>
      </dsp:txBody>
      <dsp:txXfrm>
        <a:off x="516657" y="1485529"/>
        <a:ext cx="1919013" cy="6747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15516" y="516988"/>
            <a:ext cx="8712968" cy="5816977"/>
          </a:xfrm>
          <a:prstGeom prst="rect">
            <a:avLst/>
          </a:prstGeom>
          <a:noFill/>
          <a:ln w="38100">
            <a:solidFill>
              <a:srgbClr val="3366FF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>
                <a:solidFill>
                  <a:srgbClr val="FF0000"/>
                </a:solidFill>
                <a:latin typeface="Cambria" panose="02040503050406030204" pitchFamily="18" charset="0"/>
              </a:rPr>
              <a:t>Независимые перевозчики грузов на инфраструктуре ОАО «РЖД»: </a:t>
            </a:r>
          </a:p>
          <a:p>
            <a:pPr algn="ctr"/>
            <a:r>
              <a:rPr lang="ru-RU" sz="4000" b="1" dirty="0">
                <a:solidFill>
                  <a:srgbClr val="FF0000"/>
                </a:solidFill>
                <a:latin typeface="Cambria" panose="02040503050406030204" pitchFamily="18" charset="0"/>
              </a:rPr>
              <a:t>с чего начать?</a:t>
            </a:r>
            <a:endParaRPr lang="ru-RU" sz="4000" dirty="0">
              <a:solidFill>
                <a:srgbClr val="FF0000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b="1" dirty="0">
                <a:solidFill>
                  <a:schemeClr val="tx2"/>
                </a:solidFill>
                <a:latin typeface="Cambria" pitchFamily="18" charset="0"/>
                <a:cs typeface="Times New Roman" pitchFamily="18" charset="0"/>
              </a:rPr>
              <a:t>Г.Е. Давыдов</a:t>
            </a:r>
          </a:p>
          <a:p>
            <a:pPr algn="r"/>
            <a:r>
              <a:rPr lang="ru-RU" sz="2400" b="1" dirty="0">
                <a:solidFill>
                  <a:schemeClr val="tx2"/>
                </a:solidFill>
                <a:latin typeface="Cambria" pitchFamily="18" charset="0"/>
                <a:cs typeface="Times New Roman" pitchFamily="18" charset="0"/>
              </a:rPr>
              <a:t>Главный редактор  журнала </a:t>
            </a:r>
          </a:p>
          <a:p>
            <a:pPr algn="r"/>
            <a:r>
              <a:rPr lang="ru-RU" sz="2400" b="1" dirty="0">
                <a:solidFill>
                  <a:schemeClr val="tx2"/>
                </a:solidFill>
                <a:latin typeface="Cambria" pitchFamily="18" charset="0"/>
                <a:cs typeface="Times New Roman" pitchFamily="18" charset="0"/>
              </a:rPr>
              <a:t>«Бюллетень транспортной информации», </a:t>
            </a:r>
          </a:p>
          <a:p>
            <a:pPr algn="r"/>
            <a:r>
              <a:rPr lang="ru-RU" sz="2400" b="1" dirty="0">
                <a:solidFill>
                  <a:schemeClr val="tx2"/>
                </a:solidFill>
                <a:latin typeface="Cambria" pitchFamily="18" charset="0"/>
                <a:cs typeface="Times New Roman" pitchFamily="18" charset="0"/>
              </a:rPr>
              <a:t>д.э.н., профессор</a:t>
            </a:r>
          </a:p>
          <a:p>
            <a:pPr algn="r"/>
            <a:endParaRPr lang="ru-RU" sz="2400" b="1" dirty="0">
              <a:solidFill>
                <a:schemeClr val="tx2"/>
              </a:solidFill>
              <a:latin typeface="Cambria" pitchFamily="18" charset="0"/>
              <a:cs typeface="Times New Roman" pitchFamily="18" charset="0"/>
            </a:endParaRPr>
          </a:p>
          <a:p>
            <a:pPr algn="r"/>
            <a:endParaRPr lang="ru-RU" sz="2400" b="1" dirty="0">
              <a:solidFill>
                <a:schemeClr val="tx2"/>
              </a:solidFill>
              <a:latin typeface="Cambria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июнь 2017 г.</a:t>
            </a:r>
          </a:p>
          <a:p>
            <a:pPr algn="ctr"/>
            <a:endParaRPr lang="ru-RU" sz="2400" dirty="0">
              <a:solidFill>
                <a:schemeClr val="tx2"/>
              </a:solidFill>
              <a:latin typeface="Cambria" pitchFamily="18" charset="0"/>
              <a:cs typeface="Times New Roman" pitchFamily="18" charset="0"/>
            </a:endParaRPr>
          </a:p>
          <a:p>
            <a:pPr algn="ctr" eaLnBrk="0" hangingPunct="0"/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46DFE25-9506-4B05-820D-D546E2826C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64908"/>
            <a:ext cx="1872208" cy="1158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5212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Cambria" pitchFamily="18" charset="0"/>
              </a:rPr>
              <a:t>Нормативная схема доступа </a:t>
            </a:r>
            <a:br>
              <a:rPr lang="ru-RU" sz="2800" b="1" dirty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Cambria" pitchFamily="18" charset="0"/>
              </a:rPr>
              <a:t>к услуге грузовой ЖД перевозки</a:t>
            </a:r>
            <a:br>
              <a:rPr lang="ru-RU" sz="2800" b="1" dirty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2000" b="1" dirty="0">
                <a:solidFill>
                  <a:schemeClr val="tx2"/>
                </a:solidFill>
                <a:latin typeface="Cambria" pitchFamily="18" charset="0"/>
              </a:rPr>
              <a:t>(ст. 11 ФЗ-18 от 10.01.2003 «Устав ЖД транспорта РФ»)</a:t>
            </a:r>
          </a:p>
        </p:txBody>
      </p:sp>
      <p:sp>
        <p:nvSpPr>
          <p:cNvPr id="1060" name="AutoShape 36"/>
          <p:cNvSpPr>
            <a:spLocks noChangeArrowheads="1"/>
          </p:cNvSpPr>
          <p:nvPr/>
        </p:nvSpPr>
        <p:spPr bwMode="auto">
          <a:xfrm>
            <a:off x="467544" y="3140968"/>
            <a:ext cx="986408" cy="936104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300" b="1" dirty="0" err="1">
                <a:latin typeface="Cambria" pitchFamily="18" charset="0"/>
                <a:ea typeface="Calibri" pitchFamily="34" charset="0"/>
                <a:cs typeface="Times New Roman" pitchFamily="18" charset="0"/>
              </a:rPr>
              <a:t>Грузовла-дельцы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1835696" y="3068960"/>
            <a:ext cx="1368151" cy="1080120"/>
          </a:xfrm>
          <a:prstGeom prst="rect">
            <a:avLst/>
          </a:prstGeom>
          <a:solidFill>
            <a:srgbClr val="FFFFFF"/>
          </a:solidFill>
          <a:ln w="3175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Привлече-ние</a:t>
            </a: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 вагонов</a:t>
            </a:r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571320" tIns="568146" rIns="571320" bIns="233289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5" name="Rectangle 5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RussianRail G Pro Extended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RussianRail G Pro Extended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AutoShape 36"/>
          <p:cNvSpPr>
            <a:spLocks noChangeArrowheads="1"/>
          </p:cNvSpPr>
          <p:nvPr/>
        </p:nvSpPr>
        <p:spPr bwMode="auto">
          <a:xfrm>
            <a:off x="1907704" y="4869160"/>
            <a:ext cx="1224136" cy="1008112"/>
          </a:xfrm>
          <a:prstGeom prst="flowChartMagneticDisk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300" b="1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Операторы подвижного состава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39"/>
          <p:cNvSpPr>
            <a:spLocks noChangeArrowheads="1"/>
          </p:cNvSpPr>
          <p:nvPr/>
        </p:nvSpPr>
        <p:spPr bwMode="auto">
          <a:xfrm>
            <a:off x="3635896" y="3140968"/>
            <a:ext cx="1368153" cy="1008112"/>
          </a:xfrm>
          <a:prstGeom prst="rect">
            <a:avLst/>
          </a:prstGeom>
          <a:solidFill>
            <a:srgbClr val="FFFFFF"/>
          </a:solidFill>
          <a:ln w="3175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Заявки на перевозку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ГУ-12</a:t>
            </a:r>
          </a:p>
        </p:txBody>
      </p:sp>
      <p:sp>
        <p:nvSpPr>
          <p:cNvPr id="29" name="Блок-схема: решение 28"/>
          <p:cNvSpPr/>
          <p:nvPr/>
        </p:nvSpPr>
        <p:spPr>
          <a:xfrm>
            <a:off x="5436096" y="3140968"/>
            <a:ext cx="1368152" cy="108012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Rectangle 39"/>
          <p:cNvSpPr>
            <a:spLocks noChangeArrowheads="1"/>
          </p:cNvSpPr>
          <p:nvPr/>
        </p:nvSpPr>
        <p:spPr bwMode="auto">
          <a:xfrm>
            <a:off x="7380312" y="3284984"/>
            <a:ext cx="1440160" cy="1440160"/>
          </a:xfrm>
          <a:prstGeom prst="rect">
            <a:avLst/>
          </a:prstGeom>
          <a:solidFill>
            <a:srgbClr val="FFFFFF"/>
          </a:solidFill>
          <a:ln w="3175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Принятые, в т.ч., частично принятые заявки</a:t>
            </a:r>
          </a:p>
        </p:txBody>
      </p:sp>
      <p:sp>
        <p:nvSpPr>
          <p:cNvPr id="32" name="AutoShape 36"/>
          <p:cNvSpPr>
            <a:spLocks noChangeArrowheads="1"/>
          </p:cNvSpPr>
          <p:nvPr/>
        </p:nvSpPr>
        <p:spPr bwMode="auto">
          <a:xfrm>
            <a:off x="5076056" y="4725144"/>
            <a:ext cx="2088232" cy="1152128"/>
          </a:xfrm>
          <a:prstGeom prst="flowChartMagneticDisk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ОАО «РЖД», владелец инфраструктуры, перевозчик </a:t>
            </a:r>
            <a:endParaRPr lang="ru-RU" sz="1400" dirty="0">
              <a:latin typeface="Cambria" pitchFamily="18" charset="0"/>
              <a:cs typeface="Arial" pitchFamily="34" charset="0"/>
            </a:endParaRPr>
          </a:p>
        </p:txBody>
      </p:sp>
      <p:sp>
        <p:nvSpPr>
          <p:cNvPr id="33" name="Rectangle 39"/>
          <p:cNvSpPr>
            <a:spLocks noChangeArrowheads="1"/>
          </p:cNvSpPr>
          <p:nvPr/>
        </p:nvSpPr>
        <p:spPr bwMode="auto">
          <a:xfrm>
            <a:off x="7020272" y="2060848"/>
            <a:ext cx="1728192" cy="720080"/>
          </a:xfrm>
          <a:prstGeom prst="rect">
            <a:avLst/>
          </a:prstGeom>
          <a:solidFill>
            <a:srgbClr val="FFFFFF"/>
          </a:solidFill>
          <a:ln w="3175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Отклоненные заявки</a:t>
            </a:r>
          </a:p>
        </p:txBody>
      </p:sp>
      <p:sp>
        <p:nvSpPr>
          <p:cNvPr id="34" name="Стрелка вправо 33"/>
          <p:cNvSpPr/>
          <p:nvPr/>
        </p:nvSpPr>
        <p:spPr>
          <a:xfrm flipV="1">
            <a:off x="1475656" y="3429000"/>
            <a:ext cx="432048" cy="360040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верх 34"/>
          <p:cNvSpPr/>
          <p:nvPr/>
        </p:nvSpPr>
        <p:spPr>
          <a:xfrm>
            <a:off x="2339752" y="4149080"/>
            <a:ext cx="360040" cy="792088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 flipV="1">
            <a:off x="3203848" y="3501008"/>
            <a:ext cx="504056" cy="36004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верх 36"/>
          <p:cNvSpPr/>
          <p:nvPr/>
        </p:nvSpPr>
        <p:spPr>
          <a:xfrm>
            <a:off x="5940152" y="4149080"/>
            <a:ext cx="360040" cy="720080"/>
          </a:xfrm>
          <a:prstGeom prst="up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углом 37"/>
          <p:cNvSpPr/>
          <p:nvPr/>
        </p:nvSpPr>
        <p:spPr>
          <a:xfrm>
            <a:off x="6012160" y="2348880"/>
            <a:ext cx="1008112" cy="936104"/>
          </a:xfrm>
          <a:prstGeom prst="bentArrow">
            <a:avLst>
              <a:gd name="adj1" fmla="val 25000"/>
              <a:gd name="adj2" fmla="val 20053"/>
              <a:gd name="adj3" fmla="val 25000"/>
              <a:gd name="adj4" fmla="val 4375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2" name="Стрелка вправо 41"/>
          <p:cNvSpPr/>
          <p:nvPr/>
        </p:nvSpPr>
        <p:spPr>
          <a:xfrm flipV="1">
            <a:off x="6660232" y="3501008"/>
            <a:ext cx="720080" cy="360040"/>
          </a:xfrm>
          <a:prstGeom prst="rightArrow">
            <a:avLst/>
          </a:prstGeom>
          <a:solidFill>
            <a:srgbClr val="CC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вправо 43"/>
          <p:cNvSpPr/>
          <p:nvPr/>
        </p:nvSpPr>
        <p:spPr>
          <a:xfrm flipV="1">
            <a:off x="5004048" y="3501008"/>
            <a:ext cx="432048" cy="36004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5212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Cambria" pitchFamily="18" charset="0"/>
              </a:rPr>
              <a:t>Схема доступа к услуге грузовой ЖД перевозки на основе оферты перевозчика</a:t>
            </a:r>
            <a:br>
              <a:rPr lang="ru-RU" sz="2800" b="1" dirty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2000" b="1" dirty="0">
                <a:solidFill>
                  <a:schemeClr val="tx2"/>
                </a:solidFill>
                <a:latin typeface="Cambria" pitchFamily="18" charset="0"/>
              </a:rPr>
              <a:t>(сегмент перевозок регулярными грузовыми поездами с фиксированными сроками отправления и прибытия)</a:t>
            </a:r>
          </a:p>
        </p:txBody>
      </p:sp>
      <p:sp>
        <p:nvSpPr>
          <p:cNvPr id="1060" name="AutoShape 36"/>
          <p:cNvSpPr>
            <a:spLocks noChangeArrowheads="1"/>
          </p:cNvSpPr>
          <p:nvPr/>
        </p:nvSpPr>
        <p:spPr bwMode="auto">
          <a:xfrm>
            <a:off x="323528" y="3140968"/>
            <a:ext cx="1296144" cy="936104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300" b="1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Перевозчик (договорной)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1907704" y="2492896"/>
            <a:ext cx="1152128" cy="2016224"/>
          </a:xfrm>
          <a:prstGeom prst="rect">
            <a:avLst/>
          </a:prstGeom>
          <a:solidFill>
            <a:srgbClr val="FFFFFF"/>
          </a:solidFill>
          <a:ln w="3175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Заявка на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предо-ставле-ние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расписа-ния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 поезда РГД</a:t>
            </a:r>
          </a:p>
        </p:txBody>
      </p:sp>
      <p:sp>
        <p:nvSpPr>
          <p:cNvPr id="1074" name="Rectangle 5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571320" tIns="568146" rIns="571320" bIns="233289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75" name="Rectangle 5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RussianRail G Pro Extended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RussianRail G Pro Extended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AutoShape 36"/>
          <p:cNvSpPr>
            <a:spLocks noChangeArrowheads="1"/>
          </p:cNvSpPr>
          <p:nvPr/>
        </p:nvSpPr>
        <p:spPr bwMode="auto">
          <a:xfrm>
            <a:off x="1835696" y="5157192"/>
            <a:ext cx="3240360" cy="1368152"/>
          </a:xfrm>
          <a:prstGeom prst="flowChartMagneticDisk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ОАО «РЖД», владелец инфраструктуры, перевозчик  («последующий», «заменяющий», «технологический»)</a:t>
            </a:r>
            <a:endParaRPr lang="ru-RU" sz="1400" dirty="0">
              <a:latin typeface="Cambria" pitchFamily="18" charset="0"/>
              <a:cs typeface="Arial" pitchFamily="34" charset="0"/>
            </a:endParaRPr>
          </a:p>
        </p:txBody>
      </p:sp>
      <p:sp>
        <p:nvSpPr>
          <p:cNvPr id="28" name="Rectangle 39"/>
          <p:cNvSpPr>
            <a:spLocks noChangeArrowheads="1"/>
          </p:cNvSpPr>
          <p:nvPr/>
        </p:nvSpPr>
        <p:spPr bwMode="auto">
          <a:xfrm>
            <a:off x="3563888" y="2492896"/>
            <a:ext cx="1440161" cy="2016224"/>
          </a:xfrm>
          <a:prstGeom prst="rect">
            <a:avLst/>
          </a:prstGeom>
          <a:solidFill>
            <a:srgbClr val="FFFFFF"/>
          </a:solidFill>
          <a:ln w="3175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Договор на перевозку поездом РГД.</a:t>
            </a:r>
            <a:r>
              <a:rPr kumimoji="0" lang="ru-RU" sz="16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 Включение поезда РГД в ПФП и ГДП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cs typeface="Arial" pitchFamily="34" charset="0"/>
            </a:endParaRPr>
          </a:p>
        </p:txBody>
      </p:sp>
      <p:sp>
        <p:nvSpPr>
          <p:cNvPr id="30" name="Rectangle 39"/>
          <p:cNvSpPr>
            <a:spLocks noChangeArrowheads="1"/>
          </p:cNvSpPr>
          <p:nvPr/>
        </p:nvSpPr>
        <p:spPr bwMode="auto">
          <a:xfrm>
            <a:off x="5580112" y="4653136"/>
            <a:ext cx="3168352" cy="1872208"/>
          </a:xfrm>
          <a:prstGeom prst="rect">
            <a:avLst/>
          </a:prstGeom>
          <a:solidFill>
            <a:srgbClr val="FFFFFF"/>
          </a:solidFill>
          <a:ln w="3175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Отказ грузоотправителя от приобретения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вагоно-мест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 из-за бюджетных</a:t>
            </a:r>
            <a:r>
              <a:rPr kumimoji="0" lang="ru-RU" sz="16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 ограничений или из-за  отсутствия подходящих сроков отправления и прибытия поездов РГД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cs typeface="Arial" pitchFamily="34" charset="0"/>
            </a:endParaRPr>
          </a:p>
        </p:txBody>
      </p:sp>
      <p:sp>
        <p:nvSpPr>
          <p:cNvPr id="33" name="Rectangle 39"/>
          <p:cNvSpPr>
            <a:spLocks noChangeArrowheads="1"/>
          </p:cNvSpPr>
          <p:nvPr/>
        </p:nvSpPr>
        <p:spPr bwMode="auto">
          <a:xfrm>
            <a:off x="7236296" y="3212976"/>
            <a:ext cx="1728192" cy="864096"/>
          </a:xfrm>
          <a:prstGeom prst="rect">
            <a:avLst/>
          </a:prstGeom>
          <a:solidFill>
            <a:srgbClr val="FFFFFF"/>
          </a:solidFill>
          <a:ln w="3175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Приобретение </a:t>
            </a:r>
            <a:r>
              <a:rPr kumimoji="0" lang="ru-RU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вагоно-мест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cs typeface="Arial" pitchFamily="34" charset="0"/>
              </a:rPr>
              <a:t> в поездах РГД</a:t>
            </a:r>
          </a:p>
        </p:txBody>
      </p:sp>
      <p:sp>
        <p:nvSpPr>
          <p:cNvPr id="35" name="Стрелка вверх 34"/>
          <p:cNvSpPr/>
          <p:nvPr/>
        </p:nvSpPr>
        <p:spPr>
          <a:xfrm>
            <a:off x="2339752" y="4509120"/>
            <a:ext cx="360040" cy="792088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 flipV="1">
            <a:off x="3059832" y="3501008"/>
            <a:ext cx="504056" cy="36004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вправо 43"/>
          <p:cNvSpPr/>
          <p:nvPr/>
        </p:nvSpPr>
        <p:spPr>
          <a:xfrm flipV="1">
            <a:off x="5004048" y="3501008"/>
            <a:ext cx="432048" cy="36004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AutoShape 36"/>
          <p:cNvSpPr>
            <a:spLocks noChangeArrowheads="1"/>
          </p:cNvSpPr>
          <p:nvPr/>
        </p:nvSpPr>
        <p:spPr bwMode="auto">
          <a:xfrm>
            <a:off x="323528" y="4365104"/>
            <a:ext cx="1296144" cy="936104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300" b="1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Перевозчик (договорной)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36"/>
          <p:cNvSpPr>
            <a:spLocks noChangeArrowheads="1"/>
          </p:cNvSpPr>
          <p:nvPr/>
        </p:nvSpPr>
        <p:spPr bwMode="auto">
          <a:xfrm>
            <a:off x="323528" y="1916832"/>
            <a:ext cx="1296144" cy="936104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300" b="1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Перевозчик (договорной)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авая фигурная скобка 21"/>
          <p:cNvSpPr/>
          <p:nvPr/>
        </p:nvSpPr>
        <p:spPr>
          <a:xfrm>
            <a:off x="1475656" y="1844824"/>
            <a:ext cx="432048" cy="36004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верх 22"/>
          <p:cNvSpPr/>
          <p:nvPr/>
        </p:nvSpPr>
        <p:spPr>
          <a:xfrm>
            <a:off x="4139952" y="4509120"/>
            <a:ext cx="360040" cy="792088"/>
          </a:xfrm>
          <a:prstGeom prst="up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Шестиугольник 23"/>
          <p:cNvSpPr/>
          <p:nvPr/>
        </p:nvSpPr>
        <p:spPr>
          <a:xfrm>
            <a:off x="5436096" y="3284984"/>
            <a:ext cx="1584176" cy="79208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26" name="AutoShape 36"/>
          <p:cNvSpPr>
            <a:spLocks noChangeArrowheads="1"/>
          </p:cNvSpPr>
          <p:nvPr/>
        </p:nvSpPr>
        <p:spPr bwMode="auto">
          <a:xfrm>
            <a:off x="5364088" y="1988840"/>
            <a:ext cx="1728192" cy="936104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300" b="1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Грузоотправитель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Стрелка вниз 30"/>
          <p:cNvSpPr/>
          <p:nvPr/>
        </p:nvSpPr>
        <p:spPr>
          <a:xfrm>
            <a:off x="5940152" y="2924944"/>
            <a:ext cx="648072" cy="360040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право 38"/>
          <p:cNvSpPr/>
          <p:nvPr/>
        </p:nvSpPr>
        <p:spPr>
          <a:xfrm flipV="1">
            <a:off x="6876256" y="3501008"/>
            <a:ext cx="360040" cy="360040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низ 39"/>
          <p:cNvSpPr/>
          <p:nvPr/>
        </p:nvSpPr>
        <p:spPr>
          <a:xfrm>
            <a:off x="6084168" y="4077072"/>
            <a:ext cx="432048" cy="57606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Cambria" pitchFamily="18" charset="0"/>
              </a:rPr>
              <a:t>Контуры «магазина перевозок»</a:t>
            </a: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51520" y="734507"/>
            <a:ext cx="864096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mbria" panose="02040503050406030204" pitchFamily="18" charset="0"/>
                <a:ea typeface="Calibri" pitchFamily="34" charset="0"/>
                <a:cs typeface="Arial" pitchFamily="34" charset="0"/>
              </a:rPr>
              <a:t>«Витрина» - это собранные на единой информационной площадке оферты перевозчиков РГД длительного действия: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Cambria" panose="02040503050406030204" pitchFamily="18" charset="0"/>
              <a:cs typeface="Arial" pitchFamily="34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- маршруты следования РГ поездов, </a:t>
            </a:r>
            <a:endParaRPr kumimoji="0" lang="ru-RU" b="1" i="0" u="none" strike="noStrike" cap="none" normalizeH="0" baseline="0" dirty="0">
              <a:ln>
                <a:noFill/>
              </a:ln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- состав РГ поездов по видам вагонов и грузовых мест;</a:t>
            </a:r>
            <a:endParaRPr kumimoji="0" lang="ru-RU" b="1" i="0" u="none" strike="noStrike" cap="none" normalizeH="0" baseline="0" dirty="0">
              <a:ln>
                <a:noFill/>
              </a:ln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- пункты остановок РГ поездов для грузовых операций, </a:t>
            </a:r>
            <a:endParaRPr kumimoji="0" lang="ru-RU" b="1" i="0" u="none" strike="noStrike" cap="none" normalizeH="0" baseline="0" dirty="0">
              <a:ln>
                <a:noFill/>
              </a:ln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- тарифы на перевозки по конкретным этапам маршрута следования;</a:t>
            </a:r>
            <a:endParaRPr kumimoji="0" lang="ru-RU" b="1" i="0" u="none" strike="noStrike" cap="none" normalizeH="0" baseline="0" dirty="0">
              <a:ln>
                <a:noFill/>
              </a:ln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- сроки доставки грузов по конкретным этапам маршрута следования;</a:t>
            </a:r>
            <a:endParaRPr kumimoji="0" lang="ru-RU" b="1" i="0" u="none" strike="noStrike" cap="none" normalizeH="0" baseline="0" dirty="0">
              <a:ln>
                <a:noFill/>
              </a:ln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- услуги терминалов в пунктах остановок РГ поездов, включая услуги хранения и накопления грузов, их консолидации, упаковки, маркировки и т.п.;</a:t>
            </a:r>
            <a:endParaRPr kumimoji="0" lang="ru-RU" b="1" i="0" u="none" strike="noStrike" cap="none" normalizeH="0" baseline="0" dirty="0">
              <a:ln>
                <a:noFill/>
              </a:ln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- длительность остановок РГ поездов в пунктах остановок для грузовых операций;</a:t>
            </a:r>
            <a:endParaRPr kumimoji="0" lang="ru-RU" b="1" i="0" u="none" strike="noStrike" cap="none" normalizeH="0" baseline="0" dirty="0">
              <a:ln>
                <a:noFill/>
              </a:ln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- сопутствующие услуги при заказе доставки грузов «от двери до двери».</a:t>
            </a:r>
            <a:endParaRPr kumimoji="0" lang="ru-RU" b="1" i="0" u="none" strike="noStrike" cap="none" normalizeH="0" baseline="0" dirty="0">
              <a:ln>
                <a:noFill/>
              </a:ln>
              <a:effectLst/>
              <a:latin typeface="Cambria" pitchFamily="18" charset="0"/>
              <a:cs typeface="Arial" pitchFamily="34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mbria" panose="02040503050406030204" pitchFamily="18" charset="0"/>
                <a:ea typeface="Calibri" pitchFamily="34" charset="0"/>
                <a:cs typeface="Arial" pitchFamily="34" charset="0"/>
              </a:rPr>
              <a:t>«Прилавок» - это комплекс информационных и платежных сервисов для грузоотправителей, который включает, в том числе: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Arial" pitchFamily="34" charset="0"/>
              </a:rPr>
              <a:t>табло заполнения вагонных и грузовых мест по РГ поездам различных перевозчиков;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>
                <a:latin typeface="Cambria" pitchFamily="18" charset="0"/>
                <a:cs typeface="Arial" pitchFamily="34" charset="0"/>
              </a:rPr>
              <a:t>справочную информацию о движении тарифных ставок за вагонные и грузовые места по итогам состоявшихся торговых сессий.</a:t>
            </a:r>
            <a:endParaRPr kumimoji="0" lang="ru-RU" b="1" i="0" u="none" strike="noStrike" cap="none" normalizeH="0" baseline="0" dirty="0">
              <a:ln>
                <a:noFill/>
              </a:ln>
              <a:effectLst/>
              <a:latin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792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911078772"/>
              </p:ext>
            </p:extLst>
          </p:nvPr>
        </p:nvGraphicFramePr>
        <p:xfrm>
          <a:off x="571472" y="500042"/>
          <a:ext cx="8001056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42938" y="5214938"/>
            <a:ext cx="5786437" cy="428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</a:rPr>
              <a:t>Реально применяется, допускается законодательством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572250" y="5214938"/>
            <a:ext cx="200025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FF0000"/>
                </a:solidFill>
              </a:rPr>
              <a:t>Допускается законодательством, Требует изучения</a:t>
            </a:r>
          </a:p>
        </p:txBody>
      </p:sp>
    </p:spTree>
    <p:extLst>
      <p:ext uri="{BB962C8B-B14F-4D97-AF65-F5344CB8AC3E}">
        <p14:creationId xmlns:p14="http://schemas.microsoft.com/office/powerpoint/2010/main" val="2993493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20080"/>
          </a:xfrm>
        </p:spPr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  <a:latin typeface="Cambria" pitchFamily="18" charset="0"/>
              </a:rPr>
              <a:t>Развитие рынка услуг локомотивной тяги</a:t>
            </a:r>
            <a:endParaRPr lang="ru-RU" sz="2800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044674"/>
              </p:ext>
            </p:extLst>
          </p:nvPr>
        </p:nvGraphicFramePr>
        <p:xfrm>
          <a:off x="467544" y="1052736"/>
          <a:ext cx="8352928" cy="5328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2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5686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Введение  лицензий для владельцев локомотивов </a:t>
                      </a:r>
                    </a:p>
                    <a:p>
                      <a:pPr algn="ctr"/>
                      <a:r>
                        <a:rPr lang="ru-RU" sz="2000" dirty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(по категориям грузовых поездов и полигонам обращения локомотивов)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686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2"/>
                          </a:solidFill>
                          <a:latin typeface="Cambria" pitchFamily="18" charset="0"/>
                        </a:rPr>
                        <a:t>Формирование кооперированных локомотивных парков, обслуживающих нескольких</a:t>
                      </a:r>
                      <a:r>
                        <a:rPr lang="ru-RU" sz="2000" b="1" baseline="0" dirty="0">
                          <a:solidFill>
                            <a:schemeClr val="tx2"/>
                          </a:solidFill>
                          <a:latin typeface="Cambria" pitchFamily="18" charset="0"/>
                        </a:rPr>
                        <a:t> (значительное число) перевозчиков грузов</a:t>
                      </a:r>
                      <a:endParaRPr lang="ru-RU" sz="2000" b="1" dirty="0">
                        <a:solidFill>
                          <a:schemeClr val="tx2"/>
                        </a:solidFill>
                        <a:latin typeface="Cambria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743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Предоставление кооперированным локомотивным парком лицам, инвестирующим в приобретение локомотивов и в развитие объектов локомотивного хозяйства, </a:t>
                      </a:r>
                      <a:r>
                        <a:rPr lang="ru-RU" sz="2000" b="1" dirty="0">
                          <a:solidFill>
                            <a:schemeClr val="tx2"/>
                          </a:solidFill>
                          <a:latin typeface="Cambria" pitchFamily="18" charset="0"/>
                        </a:rPr>
                        <a:t>гарантированных </a:t>
                      </a:r>
                      <a:r>
                        <a:rPr lang="ru-RU" sz="2000" b="1" dirty="0" err="1">
                          <a:solidFill>
                            <a:schemeClr val="tx2"/>
                          </a:solidFill>
                          <a:latin typeface="Cambria" pitchFamily="18" charset="0"/>
                        </a:rPr>
                        <a:t>локомотиво-часов</a:t>
                      </a:r>
                      <a:r>
                        <a:rPr lang="ru-RU" sz="2000" b="1" dirty="0">
                          <a:solidFill>
                            <a:schemeClr val="tx2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 под их грузовые поезда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743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2"/>
                          </a:solidFill>
                          <a:latin typeface="Cambria" pitchFamily="18" charset="0"/>
                        </a:rPr>
                        <a:t>Предоставление кооперированным локомотивным парком лицам, инвестирующим в приобретение локомотивов и в развитие объектов локомотивного хозяйства,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инвестиционных скидок</a:t>
                      </a:r>
                      <a:r>
                        <a:rPr lang="ru-RU" sz="2000" b="1" dirty="0">
                          <a:solidFill>
                            <a:schemeClr val="tx2"/>
                          </a:solidFill>
                          <a:latin typeface="Cambria" pitchFamily="18" charset="0"/>
                        </a:rPr>
                        <a:t> от стоимости услуг локомотивной тяги</a:t>
                      </a:r>
                      <a:endParaRPr lang="ru-RU" sz="2000" dirty="0">
                        <a:solidFill>
                          <a:schemeClr val="tx2"/>
                        </a:solidFill>
                        <a:latin typeface="Cambria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271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Autofit/>
          </a:bodyPr>
          <a:lstStyle/>
          <a:p>
            <a:r>
              <a:rPr lang="ru-RU" sz="2100" b="1" dirty="0">
                <a:solidFill>
                  <a:srgbClr val="FF0000"/>
                </a:solidFill>
                <a:latin typeface="Cambria" pitchFamily="18" charset="0"/>
              </a:rPr>
              <a:t>Необходимость  формирования систем саморегулирования и </a:t>
            </a:r>
            <a:r>
              <a:rPr lang="ru-RU" sz="2100" b="1" dirty="0" err="1">
                <a:solidFill>
                  <a:srgbClr val="FF0000"/>
                </a:solidFill>
                <a:latin typeface="Cambria" pitchFamily="18" charset="0"/>
              </a:rPr>
              <a:t>сорегулирования</a:t>
            </a:r>
            <a:r>
              <a:rPr lang="ru-RU" sz="2100" b="1" dirty="0">
                <a:solidFill>
                  <a:srgbClr val="FF0000"/>
                </a:solidFill>
                <a:latin typeface="Cambria" pitchFamily="18" charset="0"/>
              </a:rPr>
              <a:t> рынка грузовых ЖД перевозок</a:t>
            </a:r>
          </a:p>
        </p:txBody>
      </p:sp>
      <p:graphicFrame>
        <p:nvGraphicFramePr>
          <p:cNvPr id="3" name="Схема 2"/>
          <p:cNvGraphicFramePr/>
          <p:nvPr/>
        </p:nvGraphicFramePr>
        <p:xfrm>
          <a:off x="467544" y="1124744"/>
          <a:ext cx="2952328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23928" y="1124744"/>
          <a:ext cx="4871862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0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76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9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9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32248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Cambria" pitchFamily="18" charset="0"/>
                        </a:rPr>
                        <a:t>Владельцы инфраструктур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Cambria" pitchFamily="18" charset="0"/>
                        </a:rPr>
                        <a:t>Перевозчики 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Cambria" pitchFamily="18" charset="0"/>
                        </a:rPr>
                        <a:t>Операторы подвижного состава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Cambria" pitchFamily="18" charset="0"/>
                        </a:rPr>
                        <a:t>Владельцы ЖДНОП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Cambria" pitchFamily="18" charset="0"/>
                        </a:rPr>
                        <a:t>Вспомогательные организации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Cambria" pitchFamily="18" charset="0"/>
                        </a:rPr>
                        <a:t>Экспедиторы </a:t>
                      </a: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Стрелка вправо 6"/>
          <p:cNvSpPr/>
          <p:nvPr/>
        </p:nvSpPr>
        <p:spPr>
          <a:xfrm>
            <a:off x="2843808" y="1844824"/>
            <a:ext cx="1080120" cy="576064"/>
          </a:xfrm>
          <a:prstGeom prst="rightArrow">
            <a:avLst/>
          </a:prstGeom>
          <a:solidFill>
            <a:srgbClr val="CC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5229200"/>
            <a:ext cx="8568952" cy="14401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Cambria" pitchFamily="18" charset="0"/>
              </a:rPr>
              <a:t>В условиях перехода от административного управления к договорному регулированию необходимо обеспечить согласованное технологическое и коммерческое взаимодействие большого числа самостоятельных участников рынка,  прозрачные и справедливые условия доступа к пользованию услугами интегрированных общеотраслевых систем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3717032"/>
            <a:ext cx="2736304" cy="1152128"/>
          </a:xfrm>
          <a:prstGeom prst="rect">
            <a:avLst/>
          </a:prstGeom>
          <a:solidFill>
            <a:srgbClr val="4BA7D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FF0000"/>
                </a:solidFill>
                <a:latin typeface="Cambria" pitchFamily="18" charset="0"/>
              </a:rPr>
              <a:t>Участники рынка пользуются общими техническими ресурсами и системами управления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995936" y="3501008"/>
          <a:ext cx="4871862" cy="1512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1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277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Сеть железных дорог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9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Система управления перевозочным процессом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08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Система управления локомотивными парками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60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Система управления путевым хозяйством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Стрелка вправо 10"/>
          <p:cNvSpPr/>
          <p:nvPr/>
        </p:nvSpPr>
        <p:spPr>
          <a:xfrm>
            <a:off x="3131840" y="4077072"/>
            <a:ext cx="864096" cy="576064"/>
          </a:xfrm>
          <a:prstGeom prst="rightArrow">
            <a:avLst/>
          </a:prstGeom>
          <a:solidFill>
            <a:srgbClr val="CC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537" y="980730"/>
          <a:ext cx="8424934" cy="5555602"/>
        </p:xfrm>
        <a:graphic>
          <a:graphicData uri="http://schemas.openxmlformats.org/drawingml/2006/table">
            <a:tbl>
              <a:tblPr/>
              <a:tblGrid>
                <a:gridCol w="1794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4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9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0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2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20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188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latin typeface="Times New Roman"/>
                          <a:ea typeface="Times New Roman"/>
                          <a:cs typeface="Times New Roman"/>
                        </a:rPr>
                        <a:t>Участники рынка и их взаимодействия при перевозках грузов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……</a:t>
                      </a: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022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Что нужно для их эффективного взаимодействия?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618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взаимодействий между участниками рынка и регулирование их взаимоотношений. В том числе, путем: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02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latin typeface="Times New Roman"/>
                          <a:ea typeface="Times New Roman"/>
                          <a:cs typeface="Times New Roman"/>
                        </a:rPr>
                        <a:t>Обеспечения условий для приобретения и продажи услуг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latin typeface="Times New Roman"/>
                          <a:ea typeface="Times New Roman"/>
                          <a:cs typeface="Times New Roman"/>
                        </a:rPr>
                        <a:t>Выработки и применения правил хозяйственных взаимодействий участников рынка (сфера саморегулирования)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latin typeface="Times New Roman"/>
                          <a:ea typeface="Times New Roman"/>
                          <a:cs typeface="Times New Roman"/>
                        </a:rPr>
                        <a:t>Обеспечения нормативного, инвестиционного и организационного развития рынка (сфера государственного регулирования)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693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 помощью каких средств (инструментов) решаются эти задачи?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7726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latin typeface="Times New Roman"/>
                          <a:ea typeface="Times New Roman"/>
                          <a:cs typeface="Times New Roman"/>
                        </a:rPr>
                        <a:t>Нужна  система организованных торгов услугами по перевозкам и связанными с ними услугами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latin typeface="Times New Roman"/>
                          <a:ea typeface="Times New Roman"/>
                          <a:cs typeface="Times New Roman"/>
                        </a:rPr>
                        <a:t>Нужны Правила рынка и их практическое применение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latin typeface="Times New Roman"/>
                          <a:ea typeface="Times New Roman"/>
                          <a:cs typeface="Times New Roman"/>
                        </a:rPr>
                        <a:t>Нужны соответствующие нормативные правовые акты и Программы развития для рынка ЖД перевозок грузов и их практическое применение и выполнение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693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Кто (какие институты КИР и/или органы) должен решать эти задачи?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4202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latin typeface="Times New Roman"/>
                          <a:ea typeface="Times New Roman"/>
                          <a:cs typeface="Times New Roman"/>
                        </a:rPr>
                        <a:t> Универсальная торговая система грузовых ЖД перевозок (УТСГП - структурный элемент КИР)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latin typeface="Times New Roman"/>
                          <a:ea typeface="Times New Roman"/>
                          <a:cs typeface="Times New Roman"/>
                        </a:rPr>
                        <a:t>Представительные и исполнительные структуры КИР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latin typeface="Times New Roman"/>
                          <a:ea typeface="Times New Roman"/>
                          <a:cs typeface="Times New Roman"/>
                        </a:rPr>
                        <a:t>Федеральные органы исполнительной и законодательной власти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863" marR="378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2627784" y="1268760"/>
            <a:ext cx="714375" cy="304800"/>
          </a:xfrm>
          <a:prstGeom prst="rect">
            <a:avLst/>
          </a:prstGeom>
          <a:solidFill>
            <a:srgbClr val="FDE9D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3995936" y="1268760"/>
            <a:ext cx="714375" cy="304800"/>
          </a:xfrm>
          <a:prstGeom prst="rect">
            <a:avLst/>
          </a:prstGeom>
          <a:solidFill>
            <a:srgbClr val="FDE9D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6300192" y="1268760"/>
            <a:ext cx="714375" cy="304800"/>
          </a:xfrm>
          <a:prstGeom prst="rect">
            <a:avLst/>
          </a:prstGeom>
          <a:solidFill>
            <a:srgbClr val="FDE9D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7596336" y="1268760"/>
            <a:ext cx="714375" cy="304800"/>
          </a:xfrm>
          <a:prstGeom prst="rect">
            <a:avLst/>
          </a:prstGeom>
          <a:solidFill>
            <a:srgbClr val="FDE9D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1" name="AutoShape 13"/>
          <p:cNvSpPr>
            <a:spLocks noChangeShapeType="1"/>
          </p:cNvSpPr>
          <p:nvPr/>
        </p:nvSpPr>
        <p:spPr bwMode="auto">
          <a:xfrm>
            <a:off x="2987824" y="1556792"/>
            <a:ext cx="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2" name="AutoShape 14"/>
          <p:cNvSpPr>
            <a:spLocks noChangeShapeType="1"/>
          </p:cNvSpPr>
          <p:nvPr/>
        </p:nvSpPr>
        <p:spPr bwMode="auto">
          <a:xfrm>
            <a:off x="6660232" y="1556792"/>
            <a:ext cx="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3" name="AutoShape 15"/>
          <p:cNvSpPr>
            <a:spLocks noChangeShapeType="1"/>
          </p:cNvSpPr>
          <p:nvPr/>
        </p:nvSpPr>
        <p:spPr bwMode="auto">
          <a:xfrm>
            <a:off x="4355976" y="1556792"/>
            <a:ext cx="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4" name="AutoShape 16"/>
          <p:cNvSpPr>
            <a:spLocks noChangeShapeType="1"/>
          </p:cNvSpPr>
          <p:nvPr/>
        </p:nvSpPr>
        <p:spPr bwMode="auto">
          <a:xfrm>
            <a:off x="7956376" y="1556792"/>
            <a:ext cx="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434053" y="173832"/>
            <a:ext cx="828835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Логическая модель коммерческой инфраструктуры рынка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грузовых железнодорожных перевозок</a:t>
            </a:r>
            <a:endParaRPr kumimoji="0" lang="ru-RU" sz="22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Cambria" pitchFamily="18" charset="0"/>
              <a:cs typeface="Arial" pitchFamily="34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2987824" y="1844824"/>
            <a:ext cx="4968552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Autofit/>
          </a:bodyPr>
          <a:lstStyle/>
          <a:p>
            <a:r>
              <a:rPr lang="ru-RU" sz="2100" b="1" dirty="0">
                <a:solidFill>
                  <a:srgbClr val="FF0000"/>
                </a:solidFill>
                <a:latin typeface="Cambria" pitchFamily="18" charset="0"/>
              </a:rPr>
              <a:t>Примерное наполнение сфер саморегулирования и </a:t>
            </a:r>
            <a:r>
              <a:rPr lang="ru-RU" sz="2100" b="1" dirty="0" err="1">
                <a:solidFill>
                  <a:srgbClr val="FF0000"/>
                </a:solidFill>
                <a:latin typeface="Cambria" pitchFamily="18" charset="0"/>
              </a:rPr>
              <a:t>сорегулирования</a:t>
            </a:r>
            <a:r>
              <a:rPr lang="ru-RU" sz="2100" b="1" dirty="0">
                <a:solidFill>
                  <a:srgbClr val="FF0000"/>
                </a:solidFill>
                <a:latin typeface="Cambria" pitchFamily="18" charset="0"/>
              </a:rPr>
              <a:t> рынка грузовых ЖД перевозок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2699792" y="1916832"/>
            <a:ext cx="864096" cy="576064"/>
          </a:xfrm>
          <a:prstGeom prst="rightArrow">
            <a:avLst/>
          </a:prstGeom>
          <a:solidFill>
            <a:srgbClr val="CC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3861048"/>
            <a:ext cx="2304256" cy="2088232"/>
          </a:xfrm>
          <a:prstGeom prst="rect">
            <a:avLst/>
          </a:prstGeom>
          <a:solidFill>
            <a:srgbClr val="4BA7D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FF0000"/>
                </a:solidFill>
                <a:latin typeface="Cambria" pitchFamily="18" charset="0"/>
              </a:rPr>
              <a:t>Участники рынка заинтересованы в совершенствовании подготовки и реализации государственной политики в вопросах: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563888" y="3501009"/>
          <a:ext cx="4032448" cy="31282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7996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Классификации  услуг по сферам обращения (естественная монополия, конкурентный рынок )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121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Тарификации регулируемых услуг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996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Адаптации</a:t>
                      </a:r>
                      <a:r>
                        <a:rPr lang="ru-RU" sz="1400" b="1" baseline="0" dirty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 тарифных решений к конъюнктуре товарных и транспортных рынков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63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Применения законодательства о конкуренции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96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Технического регулирования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63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Подготовки и реализации программ развития инфраструктуры ЖДТ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Стрелка вправо 10"/>
          <p:cNvSpPr/>
          <p:nvPr/>
        </p:nvSpPr>
        <p:spPr>
          <a:xfrm>
            <a:off x="2699792" y="4653136"/>
            <a:ext cx="864096" cy="576064"/>
          </a:xfrm>
          <a:prstGeom prst="rightArrow">
            <a:avLst/>
          </a:prstGeom>
          <a:solidFill>
            <a:srgbClr val="CC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1412776"/>
            <a:ext cx="2304256" cy="1584176"/>
          </a:xfrm>
          <a:prstGeom prst="rect">
            <a:avLst/>
          </a:prstGeom>
          <a:solidFill>
            <a:srgbClr val="4BA7D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FF0000"/>
                </a:solidFill>
                <a:latin typeface="Cambria" pitchFamily="18" charset="0"/>
              </a:rPr>
              <a:t>Участники рынка заинтересованы в реализации общих интересов в сферах: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563888" y="1268760"/>
          <a:ext cx="4032448" cy="2105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019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Техническая политика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724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Рационализация перевозок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284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Развитие терминалов и грузовых станций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02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Организация кооперированных</a:t>
                      </a:r>
                      <a:r>
                        <a:rPr lang="ru-RU" sz="1600" b="1" baseline="0" dirty="0">
                          <a:solidFill>
                            <a:schemeClr val="bg1"/>
                          </a:solidFill>
                          <a:latin typeface="Cambria" pitchFamily="18" charset="0"/>
                        </a:rPr>
                        <a:t> парков подвижного состава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ambria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8100392" y="1196752"/>
            <a:ext cx="720080" cy="21602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b="1" dirty="0">
                <a:solidFill>
                  <a:srgbClr val="FF0000"/>
                </a:solidFill>
                <a:latin typeface="Cambria" pitchFamily="18" charset="0"/>
              </a:rPr>
              <a:t>Саморегулирование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8100392" y="3645024"/>
            <a:ext cx="720080" cy="29523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 err="1">
                <a:solidFill>
                  <a:srgbClr val="FF0000"/>
                </a:solidFill>
                <a:latin typeface="Cambria" pitchFamily="18" charset="0"/>
              </a:rPr>
              <a:t>Сорегулирование</a:t>
            </a:r>
            <a:endParaRPr lang="ru-RU" b="1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ru-RU" sz="2000" b="1" dirty="0">
                <a:solidFill>
                  <a:srgbClr val="FF0000"/>
                </a:solidFill>
                <a:latin typeface="Cambria" pitchFamily="18" charset="0"/>
              </a:rPr>
            </a:br>
            <a:br>
              <a:rPr lang="ru-RU" sz="2000" b="1" dirty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2200" b="1" dirty="0">
                <a:solidFill>
                  <a:srgbClr val="FF0000"/>
                </a:solidFill>
                <a:latin typeface="Cambria" pitchFamily="18" charset="0"/>
              </a:rPr>
              <a:t>Узаконить саморегулирование и </a:t>
            </a:r>
            <a:r>
              <a:rPr lang="ru-RU" sz="2200" b="1" dirty="0" err="1">
                <a:solidFill>
                  <a:srgbClr val="FF0000"/>
                </a:solidFill>
                <a:latin typeface="Cambria" pitchFamily="18" charset="0"/>
              </a:rPr>
              <a:t>сорегулирование</a:t>
            </a:r>
            <a:r>
              <a:rPr lang="ru-RU" sz="2200" b="1" dirty="0">
                <a:solidFill>
                  <a:srgbClr val="FF0000"/>
                </a:solidFill>
                <a:latin typeface="Cambria" pitchFamily="18" charset="0"/>
              </a:rPr>
              <a:t> на ЖДТ.</a:t>
            </a:r>
            <a:br>
              <a:rPr lang="ru-RU" sz="2200" b="1" dirty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2200" b="1" dirty="0">
                <a:solidFill>
                  <a:srgbClr val="FF0000"/>
                </a:solidFill>
                <a:latin typeface="Cambria" pitchFamily="18" charset="0"/>
              </a:rPr>
              <a:t>Сформировать институты коммерческой инфраструктуры рынка грузовых ЖД перевозок</a:t>
            </a:r>
            <a:br>
              <a:rPr lang="ru-RU" b="1" dirty="0">
                <a:solidFill>
                  <a:srgbClr val="FF0000"/>
                </a:solidFill>
                <a:latin typeface="Cambria" pitchFamily="18" charset="0"/>
              </a:rPr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60396"/>
              </p:ext>
            </p:extLst>
          </p:nvPr>
        </p:nvGraphicFramePr>
        <p:xfrm>
          <a:off x="467544" y="1547664"/>
          <a:ext cx="8352928" cy="4977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2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0624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Включить в ФЗ-17 положения о саморегулировании и </a:t>
                      </a:r>
                      <a:r>
                        <a:rPr lang="ru-RU" sz="2000" dirty="0" err="1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сорегулировании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 в отрасли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6784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2"/>
                          </a:solidFill>
                          <a:latin typeface="Cambria" pitchFamily="18" charset="0"/>
                        </a:rPr>
                        <a:t>Сформировать</a:t>
                      </a:r>
                      <a:r>
                        <a:rPr lang="ru-RU" sz="2000" b="1" baseline="0" dirty="0">
                          <a:solidFill>
                            <a:schemeClr val="tx2"/>
                          </a:solidFill>
                          <a:latin typeface="Cambria" pitchFamily="18" charset="0"/>
                        </a:rPr>
                        <a:t> перечень перевозочных услуг, которые при  наличии определенных признаков  подлежат реализации через организованные торги</a:t>
                      </a:r>
                      <a:endParaRPr lang="ru-RU" sz="2000" b="1" dirty="0">
                        <a:solidFill>
                          <a:schemeClr val="tx2"/>
                        </a:solidFill>
                        <a:latin typeface="Cambria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244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Сформировать </a:t>
                      </a:r>
                      <a:r>
                        <a:rPr lang="ru-RU" sz="2000" b="1" baseline="0" dirty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 торговые площадки для проведения организованных торгов перевозочными услугами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8407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2"/>
                          </a:solidFill>
                          <a:latin typeface="Cambria" pitchFamily="18" charset="0"/>
                        </a:rPr>
                        <a:t>Сформировать представительные и исполнительные органы (институты) коммерческой инфраструктуры рынка грузовых железнодорожных перевозок, функционирующие на принципах саморегулирования и </a:t>
                      </a:r>
                      <a:r>
                        <a:rPr lang="ru-RU" sz="2000" b="1" dirty="0" err="1">
                          <a:solidFill>
                            <a:schemeClr val="tx2"/>
                          </a:solidFill>
                          <a:latin typeface="Cambria" pitchFamily="18" charset="0"/>
                        </a:rPr>
                        <a:t>сорегулирования</a:t>
                      </a:r>
                      <a:r>
                        <a:rPr lang="ru-RU" sz="2000" b="1" dirty="0">
                          <a:solidFill>
                            <a:schemeClr val="tx2"/>
                          </a:solidFill>
                          <a:latin typeface="Cambria" pitchFamily="18" charset="0"/>
                        </a:rPr>
                        <a:t> (с участием представителей</a:t>
                      </a:r>
                      <a:r>
                        <a:rPr lang="ru-RU" sz="2000" b="1" baseline="0" dirty="0">
                          <a:solidFill>
                            <a:schemeClr val="tx2"/>
                          </a:solidFill>
                          <a:latin typeface="Cambria" pitchFamily="18" charset="0"/>
                        </a:rPr>
                        <a:t> соответствующих федеральных органов исполнительной власти)</a:t>
                      </a:r>
                      <a:endParaRPr lang="ru-RU" sz="2000" dirty="0">
                        <a:solidFill>
                          <a:schemeClr val="tx2"/>
                        </a:solidFill>
                        <a:latin typeface="Cambria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86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403604440"/>
              </p:ext>
            </p:extLst>
          </p:nvPr>
        </p:nvGraphicFramePr>
        <p:xfrm>
          <a:off x="314962" y="188640"/>
          <a:ext cx="8640960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098547" y="4509120"/>
            <a:ext cx="1857375" cy="129614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  <a:latin typeface="Cambria" panose="02040503050406030204" pitchFamily="18" charset="0"/>
              </a:rPr>
              <a:t>Может проводиться или не проводиться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14962" y="4725143"/>
            <a:ext cx="3176917" cy="1811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ru-RU" b="1" dirty="0">
                <a:latin typeface="Cambria" panose="02040503050406030204" pitchFamily="18" charset="0"/>
              </a:rPr>
              <a:t>Правила </a:t>
            </a:r>
            <a:r>
              <a:rPr lang="ru-RU" b="1" dirty="0" err="1">
                <a:latin typeface="Cambria" panose="02040503050406030204" pitchFamily="18" charset="0"/>
              </a:rPr>
              <a:t>недискриминационного</a:t>
            </a:r>
            <a:r>
              <a:rPr lang="ru-RU" b="1" dirty="0">
                <a:latin typeface="Cambria" panose="02040503050406030204" pitchFamily="18" charset="0"/>
              </a:rPr>
              <a:t> доступа к инфраструктуре ЖДТ общего пользования (постановление Пр.РФ №710 от 25.11.2003)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86FFC61-D988-451A-8C76-E5E14577B908}"/>
              </a:ext>
            </a:extLst>
          </p:cNvPr>
          <p:cNvSpPr/>
          <p:nvPr/>
        </p:nvSpPr>
        <p:spPr>
          <a:xfrm>
            <a:off x="3783045" y="4725144"/>
            <a:ext cx="3024336" cy="1811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latin typeface="Cambria" panose="02040503050406030204" pitchFamily="18" charset="0"/>
              </a:rPr>
              <a:t>Правила применения платы за услуги</a:t>
            </a:r>
          </a:p>
          <a:p>
            <a:pPr algn="ctr"/>
            <a:r>
              <a:rPr lang="ru-RU" b="1" dirty="0">
                <a:latin typeface="Cambria" panose="02040503050406030204" pitchFamily="18" charset="0"/>
              </a:rPr>
              <a:t>по использованию инфраструктуры РЖД</a:t>
            </a:r>
          </a:p>
          <a:p>
            <a:pPr algn="ctr"/>
            <a:r>
              <a:rPr lang="ru-RU" b="1" dirty="0">
                <a:latin typeface="Cambria" panose="02040503050406030204" pitchFamily="18" charset="0"/>
              </a:rPr>
              <a:t>(р-л 4, ч. 1 Прейскуранта № 10-01)</a:t>
            </a:r>
          </a:p>
        </p:txBody>
      </p:sp>
      <p:sp>
        <p:nvSpPr>
          <p:cNvPr id="2" name="Стрелка: вниз 1">
            <a:extLst>
              <a:ext uri="{FF2B5EF4-FFF2-40B4-BE49-F238E27FC236}">
                <a16:creationId xmlns:a16="http://schemas.microsoft.com/office/drawing/2014/main" id="{220E02ED-1C51-423B-9A72-F11AE7EB3959}"/>
              </a:ext>
            </a:extLst>
          </p:cNvPr>
          <p:cNvSpPr/>
          <p:nvPr/>
        </p:nvSpPr>
        <p:spPr>
          <a:xfrm>
            <a:off x="7596336" y="3645024"/>
            <a:ext cx="792088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463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8D0EE0-BE87-46F9-8E1F-4C95E991C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ru-RU" sz="2600" b="1" dirty="0">
                <a:solidFill>
                  <a:srgbClr val="FF0000"/>
                </a:solidFill>
                <a:latin typeface="Cambria" panose="02040503050406030204" pitchFamily="18" charset="0"/>
              </a:rPr>
              <a:t>Опасения (возражения) </a:t>
            </a:r>
            <a:br>
              <a:rPr lang="ru-RU" sz="2600" b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2600" b="1" dirty="0">
                <a:solidFill>
                  <a:srgbClr val="FF0000"/>
                </a:solidFill>
                <a:latin typeface="Cambria" panose="02040503050406030204" pitchFamily="18" charset="0"/>
              </a:rPr>
              <a:t>относительно допуска независимых перевозчиков </a:t>
            </a:r>
            <a:br>
              <a:rPr lang="ru-RU" sz="2600" b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2600" b="1" dirty="0">
                <a:solidFill>
                  <a:srgbClr val="FF0000"/>
                </a:solidFill>
                <a:latin typeface="Cambria" panose="02040503050406030204" pitchFamily="18" charset="0"/>
              </a:rPr>
              <a:t>на инфраструктуру ОАО «РЖД»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7147A0F-95C6-4325-8738-BF065D7B31C9}"/>
              </a:ext>
            </a:extLst>
          </p:cNvPr>
          <p:cNvSpPr/>
          <p:nvPr/>
        </p:nvSpPr>
        <p:spPr>
          <a:xfrm>
            <a:off x="395536" y="1556792"/>
            <a:ext cx="8424936" cy="4752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 algn="just"/>
            <a:r>
              <a:rPr lang="ru-RU" sz="2400" b="1" dirty="0">
                <a:latin typeface="Cambria" panose="02040503050406030204" pitchFamily="18" charset="0"/>
              </a:rPr>
              <a:t>а) Независимые перевозчики отберут у ОАО «РЖД» объемы перевозок высокодоходных грузов, в результате чего у компании усилится дефицит средств для поддержания и развития инфраструктуры;</a:t>
            </a:r>
          </a:p>
          <a:p>
            <a:pPr indent="457200" algn="just"/>
            <a:endParaRPr lang="ru-RU" sz="2400" b="1" dirty="0">
              <a:latin typeface="Cambria" panose="02040503050406030204" pitchFamily="18" charset="0"/>
            </a:endParaRPr>
          </a:p>
          <a:p>
            <a:pPr indent="457200" algn="just"/>
            <a:r>
              <a:rPr lang="ru-RU" sz="2400" b="1" dirty="0">
                <a:latin typeface="Cambria" panose="02040503050406030204" pitchFamily="18" charset="0"/>
              </a:rPr>
              <a:t>б) Независимые перевозчики будут в условиях конкуренции произвольно эксплуатировать свои магистральные локомотивы, что понизит эффективность работы локомотивного парка ОАО «РЖД», и вызовет дезорганизацию управления движением поездов.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0394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D6A2C956-E8D2-4AD5-8FF0-1657259DBA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48676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1263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F9811D-56B5-4FE7-8740-2F4CC38FF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Отличия организации работы пассажирских перевозчиков на инфраструктуре ОАО «РЖД»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8EDADDB-9E2B-4267-99B4-F1783FF7A2F7}"/>
              </a:ext>
            </a:extLst>
          </p:cNvPr>
          <p:cNvSpPr/>
          <p:nvPr/>
        </p:nvSpPr>
        <p:spPr>
          <a:xfrm>
            <a:off x="457200" y="1417638"/>
            <a:ext cx="8363272" cy="5035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7200" algn="just"/>
            <a:r>
              <a:rPr lang="ru-RU" sz="2100" b="1" dirty="0">
                <a:latin typeface="Cambria" panose="02040503050406030204" pitchFamily="18" charset="0"/>
              </a:rPr>
              <a:t>1. Пассажирские перевозчики работают по установленным расписаниям движения поездов, то есть, обращение их поездов заранее предопределено и регламентировано. По этой причине за ними закреплены определенные ресурсы инфраструктуры (нитки графика). В результате и перевозчики знают свои права и обязанности, и владелец инфраструктуры знает, что от него требуется, и как ему организовать движение.</a:t>
            </a:r>
          </a:p>
          <a:p>
            <a:pPr indent="457200" algn="just"/>
            <a:endParaRPr lang="ru-RU" sz="2100" b="1" dirty="0">
              <a:latin typeface="Cambria" panose="02040503050406030204" pitchFamily="18" charset="0"/>
            </a:endParaRPr>
          </a:p>
          <a:p>
            <a:pPr indent="457200" algn="just"/>
            <a:r>
              <a:rPr lang="ru-RU" sz="2100" b="1" dirty="0">
                <a:latin typeface="Cambria" panose="02040503050406030204" pitchFamily="18" charset="0"/>
              </a:rPr>
              <a:t>2. Доступ пассажиров к перевозкам железнодорожным транспортом осуществляется на основе конкретных предложений (оферт) перевозчиков. Из объявляемого ими расписания заранее известно -  откуда, куда, во сколько и каким подвижным составом они осуществляют перевозки.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7294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Cambria" pitchFamily="18" charset="0"/>
              </a:rPr>
              <a:t>Освоение организаторами контейнерных поездов (ОКП) функций участников перевозочного процесса и выхода на соответствующие рынки в зависимости от применяемых ими схем работы </a:t>
            </a: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73291"/>
              </p:ext>
            </p:extLst>
          </p:nvPr>
        </p:nvGraphicFramePr>
        <p:xfrm>
          <a:off x="323528" y="1611850"/>
          <a:ext cx="8640960" cy="3148938"/>
        </p:xfrm>
        <a:graphic>
          <a:graphicData uri="http://schemas.openxmlformats.org/drawingml/2006/table">
            <a:tbl>
              <a:tblPr/>
              <a:tblGrid>
                <a:gridCol w="1098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8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6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65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14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76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006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Times New Roman"/>
                        </a:rPr>
                        <a:t>Схемы работы </a:t>
                      </a: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Times New Roman"/>
                        </a:rPr>
                        <a:t>органи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Times New Roman"/>
                        </a:rPr>
                        <a:t>-заторов КП</a:t>
                      </a:r>
                      <a:endParaRPr lang="ru-RU" sz="16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Times New Roman"/>
                        </a:rPr>
                        <a:t>Комплексы функций, выполняемых  организатором КП самостоятельно</a:t>
                      </a:r>
                      <a:endParaRPr lang="ru-RU" sz="16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01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Times New Roman"/>
                        </a:rPr>
                        <a:t>Экспеди-торские</a:t>
                      </a: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Times New Roman"/>
                        </a:rPr>
                        <a:t> </a:t>
                      </a:r>
                      <a:endParaRPr lang="ru-RU" sz="16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Times New Roman"/>
                        </a:rPr>
                        <a:t>Опера-торские</a:t>
                      </a:r>
                      <a:endParaRPr lang="ru-RU" sz="16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Times New Roman"/>
                        </a:rPr>
                        <a:t>Операции на ЖД путях необщего пользования</a:t>
                      </a:r>
                      <a:endParaRPr lang="ru-RU" sz="14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Times New Roman"/>
                        </a:rPr>
                        <a:t>Начально-конечные операции </a:t>
                      </a:r>
                      <a:endParaRPr lang="ru-RU" sz="16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err="1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Times New Roman"/>
                        </a:rPr>
                        <a:t>Движенчес</a:t>
                      </a:r>
                      <a:r>
                        <a:rPr lang="ru-RU" sz="1500" b="1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Times New Roman"/>
                        </a:rPr>
                        <a:t>-кие операции на начальном участке перевозки</a:t>
                      </a:r>
                      <a:endParaRPr lang="ru-RU" sz="15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 err="1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Times New Roman"/>
                        </a:rPr>
                        <a:t>Движенчес</a:t>
                      </a:r>
                      <a:r>
                        <a:rPr lang="ru-RU" sz="1500" b="1" dirty="0">
                          <a:solidFill>
                            <a:srgbClr val="0070C0"/>
                          </a:solidFill>
                          <a:latin typeface="Cambria" panose="02040503050406030204" pitchFamily="18" charset="0"/>
                          <a:ea typeface="Times New Roman"/>
                        </a:rPr>
                        <a:t>-кие операции на всем пути следования</a:t>
                      </a:r>
                      <a:endParaRPr lang="ru-RU" sz="1500" dirty="0">
                        <a:solidFill>
                          <a:srgbClr val="0070C0"/>
                        </a:solidFill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ОКП-1</a:t>
                      </a:r>
                      <a:endParaRPr lang="ru-RU" sz="16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6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6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частично</a:t>
                      </a:r>
                      <a:endParaRPr lang="ru-RU" sz="14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частично</a:t>
                      </a:r>
                      <a:endParaRPr lang="ru-RU" sz="14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нет</a:t>
                      </a:r>
                      <a:endParaRPr lang="ru-RU" sz="16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нет</a:t>
                      </a:r>
                      <a:endParaRPr lang="ru-RU" sz="16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86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ОКП-2</a:t>
                      </a:r>
                      <a:endParaRPr lang="ru-RU" sz="16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600" b="1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6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6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частично или полностью</a:t>
                      </a:r>
                      <a:endParaRPr lang="ru-RU" sz="14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нет</a:t>
                      </a:r>
                      <a:endParaRPr lang="ru-RU" sz="16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нет</a:t>
                      </a:r>
                      <a:endParaRPr lang="ru-RU" sz="16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734711"/>
              </p:ext>
            </p:extLst>
          </p:nvPr>
        </p:nvGraphicFramePr>
        <p:xfrm>
          <a:off x="344631" y="4797152"/>
          <a:ext cx="8619857" cy="1296144"/>
        </p:xfrm>
        <a:graphic>
          <a:graphicData uri="http://schemas.openxmlformats.org/drawingml/2006/table">
            <a:tbl>
              <a:tblPr/>
              <a:tblGrid>
                <a:gridCol w="1095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5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9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79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7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09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09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00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ОКП-3</a:t>
                      </a:r>
                      <a:endParaRPr lang="ru-RU" sz="16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6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6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6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6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6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нет</a:t>
                      </a:r>
                      <a:endParaRPr lang="ru-RU" sz="1600" b="1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0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ОКП-4</a:t>
                      </a:r>
                      <a:endParaRPr lang="ru-RU" sz="16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600" b="1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6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6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6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6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да</a:t>
                      </a:r>
                      <a:endParaRPr lang="ru-RU" sz="1600" b="1" dirty="0">
                        <a:latin typeface="Arial"/>
                        <a:ea typeface="Times New Roman"/>
                      </a:endParaRPr>
                    </a:p>
                  </a:txBody>
                  <a:tcPr marL="64547" marR="64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3" y="-323162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721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922114"/>
          </a:xfrm>
        </p:spPr>
        <p:txBody>
          <a:bodyPr>
            <a:noAutofit/>
          </a:bodyPr>
          <a:lstStyle/>
          <a:p>
            <a:r>
              <a:rPr lang="ru-RU" sz="2300" b="1" dirty="0">
                <a:solidFill>
                  <a:srgbClr val="FF0000"/>
                </a:solidFill>
                <a:latin typeface="Cambria" pitchFamily="18" charset="0"/>
              </a:rPr>
              <a:t>Операторы контейнерных поездов могут рассматриваться </a:t>
            </a:r>
            <a:br>
              <a:rPr lang="ru-RU" sz="2300" b="1" dirty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2300" b="1" dirty="0">
                <a:solidFill>
                  <a:srgbClr val="FF0000"/>
                </a:solidFill>
                <a:latin typeface="Cambria" pitchFamily="18" charset="0"/>
              </a:rPr>
              <a:t>в качестве перевозчиков по ЦИМ КОТИФ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0453" y="1412776"/>
            <a:ext cx="8875102" cy="4680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Конвенция о международных перевозках по железной дороге</a:t>
            </a:r>
            <a:r>
              <a:rPr lang="ru-RU" sz="2400" dirty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Cambria" panose="02040503050406030204" pitchFamily="18" charset="0"/>
              </a:rPr>
              <a:t>(</a:t>
            </a:r>
            <a:r>
              <a:rPr lang="ru-RU" i="1" dirty="0" err="1">
                <a:solidFill>
                  <a:schemeClr val="tx1"/>
                </a:solidFill>
                <a:latin typeface="Cambria" panose="02040503050406030204" pitchFamily="18" charset="0"/>
              </a:rPr>
              <a:t>The</a:t>
            </a:r>
            <a:r>
              <a:rPr lang="ru-RU" i="1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Cambria" panose="02040503050406030204" pitchFamily="18" charset="0"/>
              </a:rPr>
              <a:t>Convention</a:t>
            </a:r>
            <a:r>
              <a:rPr lang="ru-RU" i="1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Cambria" panose="02040503050406030204" pitchFamily="18" charset="0"/>
              </a:rPr>
              <a:t>concerning</a:t>
            </a:r>
            <a:r>
              <a:rPr lang="ru-RU" i="1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Cambria" panose="02040503050406030204" pitchFamily="18" charset="0"/>
              </a:rPr>
              <a:t>International</a:t>
            </a:r>
            <a:r>
              <a:rPr lang="ru-RU" i="1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Cambria" panose="02040503050406030204" pitchFamily="18" charset="0"/>
              </a:rPr>
              <a:t>Carriage</a:t>
            </a:r>
            <a:r>
              <a:rPr lang="ru-RU" i="1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Cambria" panose="02040503050406030204" pitchFamily="18" charset="0"/>
              </a:rPr>
              <a:t>by</a:t>
            </a:r>
            <a:r>
              <a:rPr lang="ru-RU" i="1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Cambria" panose="02040503050406030204" pitchFamily="18" charset="0"/>
              </a:rPr>
              <a:t>Rail</a:t>
            </a:r>
            <a:r>
              <a:rPr lang="ru-RU" i="1" dirty="0">
                <a:solidFill>
                  <a:schemeClr val="tx1"/>
                </a:solidFill>
                <a:latin typeface="Cambria" panose="02040503050406030204" pitchFamily="18" charset="0"/>
              </a:rPr>
              <a:t> (англ.) </a:t>
            </a:r>
            <a:r>
              <a:rPr lang="fr-FR" b="1" dirty="0">
                <a:solidFill>
                  <a:schemeClr val="tx1"/>
                </a:solidFill>
                <a:latin typeface="Cambria" panose="02040503050406030204" pitchFamily="18" charset="0"/>
              </a:rPr>
              <a:t>Co</a:t>
            </a:r>
            <a:r>
              <a:rPr lang="fr-FR" i="1" dirty="0">
                <a:solidFill>
                  <a:schemeClr val="tx1"/>
                </a:solidFill>
                <a:latin typeface="Cambria" panose="02040503050406030204" pitchFamily="18" charset="0"/>
              </a:rPr>
              <a:t>nvention relative aux</a:t>
            </a:r>
            <a:r>
              <a:rPr lang="fr-FR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fr-FR" b="1" dirty="0">
                <a:solidFill>
                  <a:schemeClr val="tx1"/>
                </a:solidFill>
                <a:latin typeface="Cambria" panose="02040503050406030204" pitchFamily="18" charset="0"/>
              </a:rPr>
              <a:t>t</a:t>
            </a:r>
            <a:r>
              <a:rPr lang="fr-FR" i="1" dirty="0">
                <a:solidFill>
                  <a:schemeClr val="tx1"/>
                </a:solidFill>
                <a:latin typeface="Cambria" panose="02040503050406030204" pitchFamily="18" charset="0"/>
              </a:rPr>
              <a:t>ransports</a:t>
            </a:r>
            <a:r>
              <a:rPr lang="fr-FR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fr-FR" b="1" dirty="0">
                <a:solidFill>
                  <a:schemeClr val="tx1"/>
                </a:solidFill>
                <a:latin typeface="Cambria" panose="02040503050406030204" pitchFamily="18" charset="0"/>
              </a:rPr>
              <a:t>i</a:t>
            </a:r>
            <a:r>
              <a:rPr lang="fr-FR" i="1" dirty="0">
                <a:solidFill>
                  <a:schemeClr val="tx1"/>
                </a:solidFill>
                <a:latin typeface="Cambria" panose="02040503050406030204" pitchFamily="18" charset="0"/>
              </a:rPr>
              <a:t>nternationaux</a:t>
            </a:r>
            <a:r>
              <a:rPr lang="fr-FR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fr-FR" b="1" dirty="0">
                <a:solidFill>
                  <a:schemeClr val="tx1"/>
                </a:solidFill>
                <a:latin typeface="Cambria" panose="02040503050406030204" pitchFamily="18" charset="0"/>
              </a:rPr>
              <a:t>f</a:t>
            </a:r>
            <a:r>
              <a:rPr lang="fr-FR" i="1" dirty="0">
                <a:solidFill>
                  <a:schemeClr val="tx1"/>
                </a:solidFill>
                <a:latin typeface="Cambria" panose="02040503050406030204" pitchFamily="18" charset="0"/>
              </a:rPr>
              <a:t>erroviaires</a:t>
            </a:r>
            <a:r>
              <a:rPr lang="ru-RU" i="1" dirty="0">
                <a:solidFill>
                  <a:schemeClr val="tx1"/>
                </a:solidFill>
                <a:latin typeface="Cambria" panose="02040503050406030204" pitchFamily="18" charset="0"/>
              </a:rPr>
              <a:t> (франц.). Сокращенно - </a:t>
            </a:r>
            <a:r>
              <a:rPr lang="en-US" i="1" dirty="0">
                <a:solidFill>
                  <a:schemeClr val="tx1"/>
                </a:solidFill>
                <a:latin typeface="Cambria" panose="02040503050406030204" pitchFamily="18" charset="0"/>
              </a:rPr>
              <a:t>COTIF</a:t>
            </a:r>
            <a:r>
              <a:rPr lang="ru-RU" dirty="0">
                <a:solidFill>
                  <a:schemeClr val="tx1"/>
                </a:solidFill>
                <a:latin typeface="Cambria" panose="02040503050406030204" pitchFamily="18" charset="0"/>
              </a:rPr>
              <a:t>) :</a:t>
            </a:r>
          </a:p>
          <a:p>
            <a:pPr algn="ctr"/>
            <a:r>
              <a:rPr lang="ru-RU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Статья 3. Определения</a:t>
            </a:r>
          </a:p>
          <a:p>
            <a:pPr indent="360000" algn="just"/>
            <a:r>
              <a:rPr lang="ru-RU" sz="2000" b="1" dirty="0">
                <a:solidFill>
                  <a:srgbClr val="0070C0"/>
                </a:solidFill>
                <a:latin typeface="Cambria" panose="02040503050406030204" pitchFamily="18" charset="0"/>
              </a:rPr>
              <a:t>В целях правильного понимания настоящих Правил используются термины:</a:t>
            </a:r>
          </a:p>
          <a:p>
            <a:pPr indent="360000" algn="just"/>
            <a:r>
              <a:rPr lang="ru-RU" sz="2000" b="1" dirty="0">
                <a:solidFill>
                  <a:srgbClr val="0070C0"/>
                </a:solidFill>
                <a:latin typeface="Cambria" panose="02040503050406030204" pitchFamily="18" charset="0"/>
              </a:rPr>
              <a:t>а) «перевозчик» обозначает договорного перевозчика, с которым отправитель заключил договор перевозки на основании настоящих Правил либо последующего перевозчика, который несет ответственность в соответствии с условиями данного договора;</a:t>
            </a:r>
          </a:p>
          <a:p>
            <a:pPr indent="360000" algn="just"/>
            <a:r>
              <a:rPr lang="ru-RU" sz="2000" b="1" dirty="0">
                <a:solidFill>
                  <a:srgbClr val="0070C0"/>
                </a:solidFill>
                <a:latin typeface="Cambria" panose="02040503050406030204" pitchFamily="18" charset="0"/>
              </a:rPr>
              <a:t>б) «заменяющий перевозчик» обозначает перевозчика, который не заключал договора перевозки с отправителем, но которому перевозчик,  предусмотренный в пункте а), доверил полностью или частично осуществить железнодорожную перевозку</a:t>
            </a:r>
            <a:endParaRPr lang="ru-RU" sz="19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765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19" y="116632"/>
            <a:ext cx="8712969" cy="864096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Cambria" pitchFamily="18" charset="0"/>
              </a:rPr>
              <a:t>Распределение среднемесячного числа регулярных грузовых поездов с нефтегрузами по группам назначений перевозок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9022DDD1-5E88-4976-A159-A849171D25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977384"/>
              </p:ext>
            </p:extLst>
          </p:nvPr>
        </p:nvGraphicFramePr>
        <p:xfrm>
          <a:off x="251519" y="980728"/>
          <a:ext cx="8712969" cy="56425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1557651008"/>
                    </a:ext>
                  </a:extLst>
                </a:gridCol>
                <a:gridCol w="1682153">
                  <a:extLst>
                    <a:ext uri="{9D8B030D-6E8A-4147-A177-3AD203B41FA5}">
                      <a16:colId xmlns:a16="http://schemas.microsoft.com/office/drawing/2014/main" val="3549704291"/>
                    </a:ext>
                  </a:extLst>
                </a:gridCol>
                <a:gridCol w="2029210">
                  <a:extLst>
                    <a:ext uri="{9D8B030D-6E8A-4147-A177-3AD203B41FA5}">
                      <a16:colId xmlns:a16="http://schemas.microsoft.com/office/drawing/2014/main" val="2648351903"/>
                    </a:ext>
                  </a:extLst>
                </a:gridCol>
                <a:gridCol w="2625342">
                  <a:extLst>
                    <a:ext uri="{9D8B030D-6E8A-4147-A177-3AD203B41FA5}">
                      <a16:colId xmlns:a16="http://schemas.microsoft.com/office/drawing/2014/main" val="1704827098"/>
                    </a:ext>
                  </a:extLst>
                </a:gridCol>
              </a:tblGrid>
              <a:tr h="1406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mbria" panose="02040503050406030204" pitchFamily="18" charset="0"/>
                        </a:rPr>
                        <a:t>Группы назначений перевозок</a:t>
                      </a:r>
                      <a:endParaRPr lang="ru-RU" sz="15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mbria" panose="02040503050406030204" pitchFamily="18" charset="0"/>
                        </a:rPr>
                        <a:t>Среднемесячное число регулярных грузовых поездов, шт.</a:t>
                      </a:r>
                      <a:endParaRPr lang="ru-RU" sz="15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mbria" panose="02040503050406030204" pitchFamily="18" charset="0"/>
                        </a:rPr>
                        <a:t>Общее число грузопотоков по группам назначений перевозок, шт.</a:t>
                      </a:r>
                      <a:endParaRPr lang="ru-RU" sz="15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Cambria" panose="02040503050406030204" pitchFamily="18" charset="0"/>
                        </a:rPr>
                        <a:t>Среднее количество регулярных грузовых поездов в расчете на 1 грузопоток по группам назначений перевозок, шт.</a:t>
                      </a:r>
                      <a:endParaRPr lang="ru-RU" sz="15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/>
                </a:tc>
                <a:extLst>
                  <a:ext uri="{0D108BD9-81ED-4DB2-BD59-A6C34878D82A}">
                    <a16:rowId xmlns:a16="http://schemas.microsoft.com/office/drawing/2014/main" val="1135733376"/>
                  </a:ext>
                </a:extLst>
              </a:tr>
              <a:tr h="1021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</a:rPr>
                        <a:t>На припортовые железнодорожные станции российских морских портов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310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22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14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/>
                </a:tc>
                <a:extLst>
                  <a:ext uri="{0D108BD9-81ED-4DB2-BD59-A6C34878D82A}">
                    <a16:rowId xmlns:a16="http://schemas.microsoft.com/office/drawing/2014/main" val="2684579111"/>
                  </a:ext>
                </a:extLst>
              </a:tr>
              <a:tr h="766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</a:rPr>
                        <a:t>На железнодорожные станции внутри территории России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58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10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6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/>
                </a:tc>
                <a:extLst>
                  <a:ext uri="{0D108BD9-81ED-4DB2-BD59-A6C34878D82A}">
                    <a16:rowId xmlns:a16="http://schemas.microsoft.com/office/drawing/2014/main" val="2283315468"/>
                  </a:ext>
                </a:extLst>
              </a:tr>
              <a:tr h="12768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</a:rPr>
                        <a:t>На железнодорожные станции пограничных переходов России с сопредельными государствами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31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4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8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/>
                </a:tc>
                <a:extLst>
                  <a:ext uri="{0D108BD9-81ED-4DB2-BD59-A6C34878D82A}">
                    <a16:rowId xmlns:a16="http://schemas.microsoft.com/office/drawing/2014/main" val="3267517279"/>
                  </a:ext>
                </a:extLst>
              </a:tr>
              <a:tr h="1171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В целом по перевозкам нефтегрузов регулярными грузовыми поездами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399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36</a:t>
                      </a:r>
                      <a:endParaRPr lang="ru-RU" sz="2000" b="1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11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 anchor="ctr"/>
                </a:tc>
                <a:extLst>
                  <a:ext uri="{0D108BD9-81ED-4DB2-BD59-A6C34878D82A}">
                    <a16:rowId xmlns:a16="http://schemas.microsoft.com/office/drawing/2014/main" val="1202991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2529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2088"/>
          </a:xfrm>
        </p:spPr>
        <p:txBody>
          <a:bodyPr>
            <a:normAutofit fontScale="90000"/>
          </a:bodyPr>
          <a:lstStyle/>
          <a:p>
            <a:br>
              <a:rPr lang="ru-RU" sz="2800" b="1" dirty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Cambria" pitchFamily="18" charset="0"/>
              </a:rPr>
              <a:t>Распределение устойчивых грузопотоков нефтегрузов по размерам движения</a:t>
            </a:r>
            <a:br>
              <a:rPr lang="ru-RU" sz="2800" dirty="0">
                <a:solidFill>
                  <a:srgbClr val="FF0000"/>
                </a:solidFill>
                <a:latin typeface="Cambria" pitchFamily="18" charset="0"/>
              </a:rPr>
            </a:br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42289A1-E10F-487A-9807-C8179BEFFB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691628"/>
              </p:ext>
            </p:extLst>
          </p:nvPr>
        </p:nvGraphicFramePr>
        <p:xfrm>
          <a:off x="179512" y="1059745"/>
          <a:ext cx="8784976" cy="57304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1909">
                  <a:extLst>
                    <a:ext uri="{9D8B030D-6E8A-4147-A177-3AD203B41FA5}">
                      <a16:colId xmlns:a16="http://schemas.microsoft.com/office/drawing/2014/main" val="382567345"/>
                    </a:ext>
                  </a:extLst>
                </a:gridCol>
                <a:gridCol w="1024914">
                  <a:extLst>
                    <a:ext uri="{9D8B030D-6E8A-4147-A177-3AD203B41FA5}">
                      <a16:colId xmlns:a16="http://schemas.microsoft.com/office/drawing/2014/main" val="2135446222"/>
                    </a:ext>
                  </a:extLst>
                </a:gridCol>
                <a:gridCol w="951706">
                  <a:extLst>
                    <a:ext uri="{9D8B030D-6E8A-4147-A177-3AD203B41FA5}">
                      <a16:colId xmlns:a16="http://schemas.microsoft.com/office/drawing/2014/main" val="1475196802"/>
                    </a:ext>
                  </a:extLst>
                </a:gridCol>
                <a:gridCol w="1024914">
                  <a:extLst>
                    <a:ext uri="{9D8B030D-6E8A-4147-A177-3AD203B41FA5}">
                      <a16:colId xmlns:a16="http://schemas.microsoft.com/office/drawing/2014/main" val="3539798291"/>
                    </a:ext>
                  </a:extLst>
                </a:gridCol>
                <a:gridCol w="1024914">
                  <a:extLst>
                    <a:ext uri="{9D8B030D-6E8A-4147-A177-3AD203B41FA5}">
                      <a16:colId xmlns:a16="http://schemas.microsoft.com/office/drawing/2014/main" val="33356848"/>
                    </a:ext>
                  </a:extLst>
                </a:gridCol>
                <a:gridCol w="1024914">
                  <a:extLst>
                    <a:ext uri="{9D8B030D-6E8A-4147-A177-3AD203B41FA5}">
                      <a16:colId xmlns:a16="http://schemas.microsoft.com/office/drawing/2014/main" val="2235152281"/>
                    </a:ext>
                  </a:extLst>
                </a:gridCol>
                <a:gridCol w="951705">
                  <a:extLst>
                    <a:ext uri="{9D8B030D-6E8A-4147-A177-3AD203B41FA5}">
                      <a16:colId xmlns:a16="http://schemas.microsoft.com/office/drawing/2014/main" val="1199295353"/>
                    </a:ext>
                  </a:extLst>
                </a:gridCol>
              </a:tblGrid>
              <a:tr h="18834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</a:rPr>
                        <a:t>Группы назначений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</a:rPr>
                        <a:t>перевозок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mbria" panose="02040503050406030204" pitchFamily="18" charset="0"/>
                        </a:rPr>
                        <a:t>Группы численности грузовых поездов</a:t>
                      </a:r>
                      <a:endParaRPr lang="ru-RU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224326"/>
                  </a:ext>
                </a:extLst>
              </a:tr>
              <a:tr h="3602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mbria" panose="02040503050406030204" pitchFamily="18" charset="0"/>
                        </a:rPr>
                        <a:t>До 10 поездов в месяц</a:t>
                      </a:r>
                      <a:endParaRPr lang="ru-RU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mbria" panose="02040503050406030204" pitchFamily="18" charset="0"/>
                        </a:rPr>
                        <a:t>От 10 до 19 поездов в месяц</a:t>
                      </a:r>
                      <a:endParaRPr lang="ru-RU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mbria" panose="02040503050406030204" pitchFamily="18" charset="0"/>
                        </a:rPr>
                        <a:t>От 20 поездов в месяц и выше</a:t>
                      </a:r>
                      <a:endParaRPr lang="ru-RU" sz="1400" b="1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549894"/>
                  </a:ext>
                </a:extLst>
              </a:tr>
              <a:tr h="3602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mbria" panose="02040503050406030204" pitchFamily="18" charset="0"/>
                        </a:rPr>
                        <a:t>грузопотоки</a:t>
                      </a:r>
                      <a:endParaRPr lang="ru-RU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mbria" panose="02040503050406030204" pitchFamily="18" charset="0"/>
                        </a:rPr>
                        <a:t>поезда</a:t>
                      </a:r>
                      <a:endParaRPr lang="ru-RU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mbria" panose="02040503050406030204" pitchFamily="18" charset="0"/>
                        </a:rPr>
                        <a:t>грузопотоки</a:t>
                      </a:r>
                      <a:endParaRPr lang="ru-RU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mbria" panose="02040503050406030204" pitchFamily="18" charset="0"/>
                        </a:rPr>
                        <a:t>поезда</a:t>
                      </a:r>
                      <a:endParaRPr lang="ru-RU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mbria" panose="02040503050406030204" pitchFamily="18" charset="0"/>
                        </a:rPr>
                        <a:t>грузопотоки</a:t>
                      </a:r>
                      <a:endParaRPr lang="ru-RU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mbria" panose="02040503050406030204" pitchFamily="18" charset="0"/>
                        </a:rPr>
                        <a:t>поезда</a:t>
                      </a:r>
                      <a:endParaRPr lang="ru-RU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extLst>
                  <a:ext uri="{0D108BD9-81ED-4DB2-BD59-A6C34878D82A}">
                    <a16:rowId xmlns:a16="http://schemas.microsoft.com/office/drawing/2014/main" val="1246196059"/>
                  </a:ext>
                </a:extLst>
              </a:tr>
              <a:tr h="900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</a:rPr>
                        <a:t>На припортовые железнодорожные станции российских морских портов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13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82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5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62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4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166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extLst>
                  <a:ext uri="{0D108BD9-81ED-4DB2-BD59-A6C34878D82A}">
                    <a16:rowId xmlns:a16="http://schemas.microsoft.com/office/drawing/2014/main" val="1959993022"/>
                  </a:ext>
                </a:extLst>
              </a:tr>
              <a:tr h="1080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</a:rPr>
                        <a:t>На железнодорожные станции внутри территории России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9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48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10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extLst>
                  <a:ext uri="{0D108BD9-81ED-4DB2-BD59-A6C34878D82A}">
                    <a16:rowId xmlns:a16="http://schemas.microsoft.com/office/drawing/2014/main" val="2130299647"/>
                  </a:ext>
                </a:extLst>
              </a:tr>
              <a:tr h="14411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</a:rPr>
                        <a:t>На железнодорожные станции пограничных переходов России с сопредельными государствами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4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31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extLst>
                  <a:ext uri="{0D108BD9-81ED-4DB2-BD59-A6C34878D82A}">
                    <a16:rowId xmlns:a16="http://schemas.microsoft.com/office/drawing/2014/main" val="3745232445"/>
                  </a:ext>
                </a:extLst>
              </a:tr>
              <a:tr h="1080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</a:rPr>
                        <a:t>В целом по перевозкам нефтегрузов регулярными грузовыми поездами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26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161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6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72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4</a:t>
                      </a:r>
                      <a:endParaRPr lang="ru-RU" sz="1800" b="1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166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7" marR="42167" marT="0" marB="0" anchor="ctr"/>
                </a:tc>
                <a:extLst>
                  <a:ext uri="{0D108BD9-81ED-4DB2-BD59-A6C34878D82A}">
                    <a16:rowId xmlns:a16="http://schemas.microsoft.com/office/drawing/2014/main" val="3914668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53461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6362</TotalTime>
  <Words>1590</Words>
  <Application>Microsoft Office PowerPoint</Application>
  <PresentationFormat>Экран (4:3)</PresentationFormat>
  <Paragraphs>249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</vt:lpstr>
      <vt:lpstr>RussianRail G Pro Extended</vt:lpstr>
      <vt:lpstr>Times New Roman</vt:lpstr>
      <vt:lpstr>Тема Office</vt:lpstr>
      <vt:lpstr>Презентация PowerPoint</vt:lpstr>
      <vt:lpstr>Презентация PowerPoint</vt:lpstr>
      <vt:lpstr>Опасения (возражения)  относительно допуска независимых перевозчиков  на инфраструктуру ОАО «РЖД»</vt:lpstr>
      <vt:lpstr>Презентация PowerPoint</vt:lpstr>
      <vt:lpstr>Отличия организации работы пассажирских перевозчиков на инфраструктуре ОАО «РЖД»</vt:lpstr>
      <vt:lpstr>Освоение организаторами контейнерных поездов (ОКП) функций участников перевозочного процесса и выхода на соответствующие рынки в зависимости от применяемых ими схем работы </vt:lpstr>
      <vt:lpstr>Операторы контейнерных поездов могут рассматриваться  в качестве перевозчиков по ЦИМ КОТИФ</vt:lpstr>
      <vt:lpstr>Распределение среднемесячного числа регулярных грузовых поездов с нефтегрузами по группам назначений перевозок</vt:lpstr>
      <vt:lpstr> Распределение устойчивых грузопотоков нефтегрузов по размерам движения </vt:lpstr>
      <vt:lpstr>Нормативная схема доступа  к услуге грузовой ЖД перевозки (ст. 11 ФЗ-18 от 10.01.2003 «Устав ЖД транспорта РФ»)</vt:lpstr>
      <vt:lpstr>Схема доступа к услуге грузовой ЖД перевозки на основе оферты перевозчика (сегмент перевозок регулярными грузовыми поездами с фиксированными сроками отправления и прибытия)</vt:lpstr>
      <vt:lpstr>Контуры «магазина перевозок»</vt:lpstr>
      <vt:lpstr>Презентация PowerPoint</vt:lpstr>
      <vt:lpstr>Развитие рынка услуг локомотивной тяги</vt:lpstr>
      <vt:lpstr>Необходимость  формирования систем саморегулирования и сорегулирования рынка грузовых ЖД перевозок</vt:lpstr>
      <vt:lpstr>Презентация PowerPoint</vt:lpstr>
      <vt:lpstr>Примерное наполнение сфер саморегулирования и сорегулирования рынка грузовых ЖД перевозок</vt:lpstr>
      <vt:lpstr>  Узаконить саморегулирование и сорегулирование на ЖДТ. Сформировать институты коммерческой инфраструктуры рынка грузовых ЖД перевозок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Объекты (услуги) к которым законами и другими нормативными правовыми актами установлен законодательно регламентированный доступ</dc:title>
  <dc:creator>ГЕД</dc:creator>
  <cp:lastModifiedBy>Давыдов Г.Е.</cp:lastModifiedBy>
  <cp:revision>577</cp:revision>
  <dcterms:created xsi:type="dcterms:W3CDTF">2009-06-13T15:25:34Z</dcterms:created>
  <dcterms:modified xsi:type="dcterms:W3CDTF">2017-06-27T09:40:48Z</dcterms:modified>
</cp:coreProperties>
</file>