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9.xml" ContentType="application/vnd.openxmlformats-officedocument.drawingml.chartshapes+xml"/>
  <Override PartName="/ppt/charts/chart13.xml" ContentType="application/vnd.openxmlformats-officedocument.drawingml.chart+xml"/>
  <Override PartName="/ppt/drawings/drawing10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11.xml" ContentType="application/vnd.openxmlformats-officedocument.drawingml.chartshapes+xml"/>
  <Override PartName="/ppt/charts/chart16.xml" ContentType="application/vnd.openxmlformats-officedocument.drawingml.chart+xml"/>
  <Override PartName="/ppt/drawings/drawing1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17.xml" ContentType="application/vnd.openxmlformats-officedocument.drawingml.chart+xml"/>
  <Override PartName="/ppt/drawings/drawing13.xml" ContentType="application/vnd.openxmlformats-officedocument.drawingml.chartshapes+xml"/>
  <Override PartName="/ppt/charts/chart18.xml" ContentType="application/vnd.openxmlformats-officedocument.drawingml.chart+xml"/>
  <Override PartName="/ppt/drawings/drawing14.xml" ContentType="application/vnd.openxmlformats-officedocument.drawingml.chartshapes+xml"/>
  <Override PartName="/ppt/charts/chart19.xml" ContentType="application/vnd.openxmlformats-officedocument.drawingml.chart+xml"/>
  <Override PartName="/ppt/drawings/drawing15.xml" ContentType="application/vnd.openxmlformats-officedocument.drawingml.chartshapes+xml"/>
  <Override PartName="/ppt/charts/chart20.xml" ContentType="application/vnd.openxmlformats-officedocument.drawingml.chart+xml"/>
  <Override PartName="/ppt/drawings/drawing16.xml" ContentType="application/vnd.openxmlformats-officedocument.drawingml.chartshapes+xml"/>
  <Override PartName="/ppt/charts/chart21.xml" ContentType="application/vnd.openxmlformats-officedocument.drawingml.chart+xml"/>
  <Override PartName="/ppt/drawings/drawing17.xml" ContentType="application/vnd.openxmlformats-officedocument.drawingml.chartshapes+xml"/>
  <Override PartName="/ppt/charts/chart22.xml" ContentType="application/vnd.openxmlformats-officedocument.drawingml.chart+xml"/>
  <Override PartName="/ppt/drawings/drawing18.xml" ContentType="application/vnd.openxmlformats-officedocument.drawingml.chartshapes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drawings/drawing19.xml" ContentType="application/vnd.openxmlformats-officedocument.drawingml.chartshapes+xml"/>
  <Override PartName="/ppt/charts/chart25.xml" ContentType="application/vnd.openxmlformats-officedocument.drawingml.chart+xml"/>
  <Override PartName="/ppt/drawings/drawing20.xml" ContentType="application/vnd.openxmlformats-officedocument.drawingml.chartshapes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8"/>
  </p:notesMasterIdLst>
  <p:handoutMasterIdLst>
    <p:handoutMasterId r:id="rId89"/>
  </p:handoutMasterIdLst>
  <p:sldIdLst>
    <p:sldId id="261" r:id="rId2"/>
    <p:sldId id="299" r:id="rId3"/>
    <p:sldId id="350" r:id="rId4"/>
    <p:sldId id="351" r:id="rId5"/>
    <p:sldId id="354" r:id="rId6"/>
    <p:sldId id="352" r:id="rId7"/>
    <p:sldId id="357" r:id="rId8"/>
    <p:sldId id="353" r:id="rId9"/>
    <p:sldId id="380" r:id="rId10"/>
    <p:sldId id="396" r:id="rId11"/>
    <p:sldId id="397" r:id="rId12"/>
    <p:sldId id="398" r:id="rId13"/>
    <p:sldId id="399" r:id="rId14"/>
    <p:sldId id="400" r:id="rId15"/>
    <p:sldId id="401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8" r:id="rId26"/>
    <p:sldId id="417" r:id="rId27"/>
    <p:sldId id="413" r:id="rId28"/>
    <p:sldId id="414" r:id="rId29"/>
    <p:sldId id="415" r:id="rId30"/>
    <p:sldId id="371" r:id="rId31"/>
    <p:sldId id="419" r:id="rId32"/>
    <p:sldId id="372" r:id="rId33"/>
    <p:sldId id="420" r:id="rId34"/>
    <p:sldId id="421" r:id="rId35"/>
    <p:sldId id="438" r:id="rId36"/>
    <p:sldId id="439" r:id="rId37"/>
    <p:sldId id="440" r:id="rId38"/>
    <p:sldId id="422" r:id="rId39"/>
    <p:sldId id="374" r:id="rId40"/>
    <p:sldId id="375" r:id="rId41"/>
    <p:sldId id="376" r:id="rId42"/>
    <p:sldId id="377" r:id="rId43"/>
    <p:sldId id="378" r:id="rId44"/>
    <p:sldId id="445" r:id="rId45"/>
    <p:sldId id="444" r:id="rId46"/>
    <p:sldId id="446" r:id="rId47"/>
    <p:sldId id="450" r:id="rId48"/>
    <p:sldId id="451" r:id="rId49"/>
    <p:sldId id="453" r:id="rId50"/>
    <p:sldId id="454" r:id="rId51"/>
    <p:sldId id="456" r:id="rId52"/>
    <p:sldId id="457" r:id="rId53"/>
    <p:sldId id="458" r:id="rId54"/>
    <p:sldId id="459" r:id="rId55"/>
    <p:sldId id="460" r:id="rId56"/>
    <p:sldId id="461" r:id="rId57"/>
    <p:sldId id="462" r:id="rId58"/>
    <p:sldId id="349" r:id="rId59"/>
    <p:sldId id="293" r:id="rId60"/>
    <p:sldId id="298" r:id="rId61"/>
    <p:sldId id="275" r:id="rId62"/>
    <p:sldId id="277" r:id="rId63"/>
    <p:sldId id="278" r:id="rId64"/>
    <p:sldId id="279" r:id="rId65"/>
    <p:sldId id="295" r:id="rId66"/>
    <p:sldId id="281" r:id="rId67"/>
    <p:sldId id="282" r:id="rId68"/>
    <p:sldId id="283" r:id="rId69"/>
    <p:sldId id="294" r:id="rId70"/>
    <p:sldId id="262" r:id="rId71"/>
    <p:sldId id="271" r:id="rId72"/>
    <p:sldId id="270" r:id="rId73"/>
    <p:sldId id="263" r:id="rId74"/>
    <p:sldId id="272" r:id="rId75"/>
    <p:sldId id="273" r:id="rId76"/>
    <p:sldId id="296" r:id="rId77"/>
    <p:sldId id="285" r:id="rId78"/>
    <p:sldId id="286" r:id="rId79"/>
    <p:sldId id="297" r:id="rId80"/>
    <p:sldId id="289" r:id="rId81"/>
    <p:sldId id="463" r:id="rId82"/>
    <p:sldId id="464" r:id="rId83"/>
    <p:sldId id="465" r:id="rId84"/>
    <p:sldId id="466" r:id="rId85"/>
    <p:sldId id="467" r:id="rId86"/>
    <p:sldId id="468" r:id="rId8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7537"/>
    <a:srgbClr val="D17F7D"/>
    <a:srgbClr val="C76361"/>
    <a:srgbClr val="D0331F"/>
    <a:srgbClr val="C32D1B"/>
    <a:srgbClr val="D33E2B"/>
    <a:srgbClr val="2E1B57"/>
    <a:srgbClr val="3A235E"/>
    <a:srgbClr val="5A467B"/>
    <a:srgbClr val="27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1" autoAdjust="0"/>
    <p:restoredTop sz="94868" autoAdjust="0"/>
  </p:normalViewPr>
  <p:slideViewPr>
    <p:cSldViewPr snapToObjects="1">
      <p:cViewPr>
        <p:scale>
          <a:sx n="110" d="100"/>
          <a:sy n="110" d="100"/>
        </p:scale>
        <p:origin x="-618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38" d="100"/>
          <a:sy n="38" d="100"/>
        </p:scale>
        <p:origin x="-2453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0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1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3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14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15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16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s\projects$\FOM-SOC\&#1050;&#1072;&#1090;&#1103;\&#1044;&#1086;&#1073;&#1088;&#1086;&#1074;&#1086;&#1083;&#1100;&#1095;&#1077;&#1089;&#1082;&#1080;&#1077;%20&#1075;&#1088;&#1091;&#1087;&#1087;&#1099;\2014-2015%20&#1075;&#1086;&#1076;,%20&#1080;&#1079;&#1084;&#1077;&#1085;&#1077;&#1085;&#1080;&#1103;\&#1050;&#1086;&#1087;&#1080;&#1103;%20150519_&#1043;&#1088;&#1072;&#1092;&#1080;&#1082;&#1044;&#1080;&#1085;&#1072;&#1084;&#1080;&#1082;&#1072;&#1057;&#1086;&#1094;&#1043;&#1088;14-15&#1075;&#1075;%20-%20&#1082;&#1086;&#1087;&#1080;&#1103;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_Worksheet18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_Worksheet19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Microsoft_Excel_Worksheet20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Microsoft_Excel_Worksheet22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Microsoft_Excel_Worksheet23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fs\projects$\FOM-SOC\&#1050;&#1072;&#1090;&#1103;\&#1044;&#1086;&#1073;&#1088;&#1086;&#1074;&#1086;&#1083;&#1100;&#1095;&#1077;&#1089;&#1082;&#1080;&#1077;%20&#1075;&#1088;&#1091;&#1087;&#1087;&#1099;\2014-2015%20&#1075;&#1086;&#1076;,%20&#1080;&#1079;&#1084;&#1077;&#1085;&#1077;&#1085;&#1080;&#1103;\&#1041;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gomolova\Desktop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marker>
            <c:symbol val="circle"/>
            <c:size val="10"/>
          </c:marker>
          <c:dLbls>
            <c:dLbl>
              <c:idx val="0"/>
              <c:layout>
                <c:manualLayout>
                  <c:x val="-3.0864197530864199E-2"/>
                  <c:y val="-5.98690364826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950617283950602E-2"/>
                  <c:y val="-5.2385406922357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320987654321E-2"/>
                  <c:y val="5.98690364826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2407407407407399E-2"/>
                  <c:y val="-7.1094480823199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7801E-2"/>
                  <c:y val="-6.3610851262862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8641975308643E-2"/>
                  <c:y val="-6.7352666043030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Население   в целом</c:v>
                </c:pt>
                <c:pt idx="1">
                  <c:v>волонтёры</c:v>
                </c:pt>
                <c:pt idx="2">
                  <c:v>активисты</c:v>
                </c:pt>
                <c:pt idx="3">
                  <c:v>обыватели</c:v>
                </c:pt>
                <c:pt idx="4">
                  <c:v>web-обыватели</c:v>
                </c:pt>
                <c:pt idx="5">
                  <c:v>аутсайдеры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>
                  <c:v>39.172936</c:v>
                </c:pt>
                <c:pt idx="1">
                  <c:v>48.160972000000001</c:v>
                </c:pt>
                <c:pt idx="2">
                  <c:v>43.112283000000012</c:v>
                </c:pt>
                <c:pt idx="3">
                  <c:v>42.032263999999998</c:v>
                </c:pt>
                <c:pt idx="4">
                  <c:v>39.074826999999999</c:v>
                </c:pt>
                <c:pt idx="5">
                  <c:v>34.894253000000013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marker>
            <c:symbol val="circle"/>
            <c:size val="10"/>
          </c:marker>
          <c:dLbls>
            <c:dLbl>
              <c:idx val="0"/>
              <c:layout>
                <c:manualLayout>
                  <c:x val="-4.6296296296296302E-3"/>
                  <c:y val="5.6127221702525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975308641975301E-2"/>
                  <c:y val="5.6127221702525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320987654321E-2"/>
                  <c:y val="-5.2385406922357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2407407407407399E-2"/>
                  <c:y val="6.3610851262862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7801E-2"/>
                  <c:y val="8.2319925163704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16049382716051E-2"/>
                  <c:y val="6.7352666043031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Население   в целом</c:v>
                </c:pt>
                <c:pt idx="1">
                  <c:v>волонтёры</c:v>
                </c:pt>
                <c:pt idx="2">
                  <c:v>активисты</c:v>
                </c:pt>
                <c:pt idx="3">
                  <c:v>обыватели</c:v>
                </c:pt>
                <c:pt idx="4">
                  <c:v>web-обыватели</c:v>
                </c:pt>
                <c:pt idx="5">
                  <c:v>аутсайдеры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>
                  <c:v>38.848456000000013</c:v>
                </c:pt>
                <c:pt idx="1">
                  <c:v>45.405337000000003</c:v>
                </c:pt>
                <c:pt idx="2">
                  <c:v>44.35671</c:v>
                </c:pt>
                <c:pt idx="3">
                  <c:v>40.766549000000012</c:v>
                </c:pt>
                <c:pt idx="4">
                  <c:v>38.351281999999863</c:v>
                </c:pt>
                <c:pt idx="5">
                  <c:v>34.439341000000013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875904"/>
        <c:axId val="40877440"/>
      </c:lineChart>
      <c:catAx>
        <c:axId val="40875904"/>
        <c:scaling>
          <c:orientation val="minMax"/>
        </c:scaling>
        <c:delete val="0"/>
        <c:axPos val="b"/>
        <c:majorTickMark val="out"/>
        <c:minorTickMark val="none"/>
        <c:tickLblPos val="nextTo"/>
        <c:crossAx val="40877440"/>
        <c:crosses val="autoZero"/>
        <c:auto val="1"/>
        <c:lblAlgn val="ctr"/>
        <c:lblOffset val="100"/>
        <c:noMultiLvlLbl val="0"/>
      </c:catAx>
      <c:valAx>
        <c:axId val="40877440"/>
        <c:scaling>
          <c:orientation val="minMax"/>
          <c:min val="35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40875904"/>
        <c:crosses val="autoZero"/>
        <c:crossBetween val="between"/>
        <c:majorUnit val="5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528835134250202E-2"/>
          <c:y val="7.5513154873115607E-2"/>
          <c:w val="0.76485091273739403"/>
          <c:h val="0.687104913124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приходилось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38.912134000000002</c:v>
                </c:pt>
                <c:pt idx="1">
                  <c:v>12.820513</c:v>
                </c:pt>
                <c:pt idx="2">
                  <c:v>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приходилось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56.485356000000003</c:v>
                </c:pt>
                <c:pt idx="1">
                  <c:v>82.051282</c:v>
                </c:pt>
                <c:pt idx="2">
                  <c:v>58.666666999999997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782976"/>
        <c:axId val="118784768"/>
      </c:barChart>
      <c:catAx>
        <c:axId val="118782976"/>
        <c:scaling>
          <c:orientation val="minMax"/>
        </c:scaling>
        <c:delete val="1"/>
        <c:axPos val="l"/>
        <c:majorTickMark val="out"/>
        <c:minorTickMark val="none"/>
        <c:tickLblPos val="none"/>
        <c:crossAx val="118784768"/>
        <c:crosses val="autoZero"/>
        <c:auto val="1"/>
        <c:lblAlgn val="ctr"/>
        <c:lblOffset val="100"/>
        <c:noMultiLvlLbl val="0"/>
      </c:catAx>
      <c:valAx>
        <c:axId val="11878476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18782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9707760314341893E-2"/>
          <c:y val="0.86858732587425103"/>
          <c:w val="0.84758922724296004"/>
          <c:h val="0.125856510949020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0983224086212597"/>
          <c:y val="1.9959788547482E-2"/>
          <c:w val="0.42226572933976603"/>
          <c:h val="0.728926291229767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вызывали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  <c:pt idx="3">
                  <c:v>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45.714286000000001</c:v>
                </c:pt>
                <c:pt idx="1">
                  <c:v>32</c:v>
                </c:pt>
                <c:pt idx="2">
                  <c:v>51.351351000000001</c:v>
                </c:pt>
                <c:pt idx="3">
                  <c:v>66.666667000000004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вызывали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  <c:pt idx="3">
                  <c:v>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34.285714000000013</c:v>
                </c:pt>
                <c:pt idx="1">
                  <c:v>64</c:v>
                </c:pt>
                <c:pt idx="2">
                  <c:v>45.945946000000013</c:v>
                </c:pt>
                <c:pt idx="3">
                  <c:v>20.430108000000001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928128"/>
        <c:axId val="118929664"/>
      </c:barChart>
      <c:catAx>
        <c:axId val="118928128"/>
        <c:scaling>
          <c:orientation val="minMax"/>
        </c:scaling>
        <c:delete val="0"/>
        <c:axPos val="l"/>
        <c:majorTickMark val="out"/>
        <c:minorTickMark val="none"/>
        <c:tickLblPos val="nextTo"/>
        <c:crossAx val="118929664"/>
        <c:crosses val="autoZero"/>
        <c:auto val="1"/>
        <c:lblAlgn val="ctr"/>
        <c:lblOffset val="100"/>
        <c:noMultiLvlLbl val="0"/>
      </c:catAx>
      <c:valAx>
        <c:axId val="11892966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189281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8386349507265197"/>
          <c:y val="0.86198786422095397"/>
          <c:w val="0.45255728086950098"/>
          <c:h val="0.137174336201190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86985482388604E-2"/>
          <c:y val="3.3747679004771797E-2"/>
          <c:w val="0.82340453817520098"/>
          <c:h val="0.71714157656106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вызывали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  <c:pt idx="3">
                  <c:v>Активисты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47.619047999999999</c:v>
                </c:pt>
                <c:pt idx="1">
                  <c:v>40.476190000000003</c:v>
                </c:pt>
                <c:pt idx="2">
                  <c:v>42.934783000000003</c:v>
                </c:pt>
                <c:pt idx="3">
                  <c:v>75.178570999999806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вызывали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  <c:pt idx="3">
                  <c:v>Активисты - 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46.560847000000003</c:v>
                </c:pt>
                <c:pt idx="1">
                  <c:v>52.380952000000001</c:v>
                </c:pt>
                <c:pt idx="2">
                  <c:v>55.978261000000003</c:v>
                </c:pt>
                <c:pt idx="3">
                  <c:v>20.535713999999999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4320"/>
        <c:axId val="118826112"/>
      </c:barChart>
      <c:catAx>
        <c:axId val="118824320"/>
        <c:scaling>
          <c:orientation val="minMax"/>
        </c:scaling>
        <c:delete val="1"/>
        <c:axPos val="l"/>
        <c:majorTickMark val="out"/>
        <c:minorTickMark val="none"/>
        <c:tickLblPos val="none"/>
        <c:crossAx val="118826112"/>
        <c:crosses val="autoZero"/>
        <c:auto val="1"/>
        <c:lblAlgn val="ctr"/>
        <c:lblOffset val="100"/>
        <c:noMultiLvlLbl val="0"/>
      </c:catAx>
      <c:valAx>
        <c:axId val="11882611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188243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6762005076359"/>
          <c:y val="0.855095959819411"/>
          <c:w val="0.70481266656215702"/>
          <c:h val="0.143088911673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633171711079694E-2"/>
          <c:y val="3.1880805495821903E-2"/>
          <c:w val="0.77204268970114398"/>
          <c:h val="0.738712762493091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вызывали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  <c:pt idx="3">
                  <c:v>Обыватели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42.677824000000001</c:v>
                </c:pt>
                <c:pt idx="1">
                  <c:v>30.769231000000001</c:v>
                </c:pt>
                <c:pt idx="2">
                  <c:v>43.333333000000003</c:v>
                </c:pt>
                <c:pt idx="3">
                  <c:v>70.262794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вызывали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  <c:pt idx="3">
                  <c:v>Обыватели - 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49.790795000000003</c:v>
                </c:pt>
                <c:pt idx="1">
                  <c:v>61.538462000000003</c:v>
                </c:pt>
                <c:pt idx="2">
                  <c:v>50.666666999999997</c:v>
                </c:pt>
                <c:pt idx="3">
                  <c:v>26.556017000000001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261248"/>
        <c:axId val="120283520"/>
      </c:barChart>
      <c:catAx>
        <c:axId val="120261248"/>
        <c:scaling>
          <c:orientation val="minMax"/>
        </c:scaling>
        <c:delete val="1"/>
        <c:axPos val="l"/>
        <c:majorTickMark val="out"/>
        <c:minorTickMark val="none"/>
        <c:tickLblPos val="none"/>
        <c:crossAx val="120283520"/>
        <c:crosses val="autoZero"/>
        <c:auto val="1"/>
        <c:lblAlgn val="ctr"/>
        <c:lblOffset val="100"/>
        <c:noMultiLvlLbl val="0"/>
      </c:catAx>
      <c:valAx>
        <c:axId val="12028352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202612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081536575301199"/>
          <c:y val="0.85811098752520998"/>
          <c:w val="0.59908531528842002"/>
          <c:h val="0.141889012474789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8902247822804301"/>
          <c:y val="3.3449348539817403E-2"/>
          <c:w val="0.44584700339418099"/>
          <c:h val="0.708458730922902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женщины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  <c:pt idx="3">
                  <c:v>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42.857143000000001</c:v>
                </c:pt>
                <c:pt idx="1">
                  <c:v>32</c:v>
                </c:pt>
                <c:pt idx="2">
                  <c:v>37.837837999999998</c:v>
                </c:pt>
                <c:pt idx="3">
                  <c:v>68.817204000000004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мужчины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  <c:pt idx="3">
                  <c:v>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57.142857000000006</c:v>
                </c:pt>
                <c:pt idx="1">
                  <c:v>68</c:v>
                </c:pt>
                <c:pt idx="2">
                  <c:v>62.162162000000002</c:v>
                </c:pt>
                <c:pt idx="3">
                  <c:v>31.182796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644416"/>
        <c:axId val="129645952"/>
      </c:barChart>
      <c:catAx>
        <c:axId val="129644416"/>
        <c:scaling>
          <c:orientation val="minMax"/>
        </c:scaling>
        <c:delete val="0"/>
        <c:axPos val="l"/>
        <c:majorTickMark val="out"/>
        <c:minorTickMark val="none"/>
        <c:tickLblPos val="nextTo"/>
        <c:crossAx val="129645952"/>
        <c:crosses val="autoZero"/>
        <c:auto val="1"/>
        <c:lblAlgn val="ctr"/>
        <c:lblOffset val="100"/>
        <c:noMultiLvlLbl val="0"/>
      </c:catAx>
      <c:valAx>
        <c:axId val="12964595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296444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2518370974653505"/>
          <c:y val="0.86420068552053897"/>
          <c:w val="0.35777767582319697"/>
          <c:h val="0.13579931447946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462845398130404E-2"/>
          <c:y val="3.44408656974622E-2"/>
          <c:w val="0.81227045034211898"/>
          <c:h val="0.711887979524909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женщины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  <c:pt idx="3">
                  <c:v>Активисты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56.613757</c:v>
                </c:pt>
                <c:pt idx="1">
                  <c:v>45.238095000000001</c:v>
                </c:pt>
                <c:pt idx="2">
                  <c:v>50</c:v>
                </c:pt>
                <c:pt idx="3">
                  <c:v>61.785714000000013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мужчины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  <c:pt idx="3">
                  <c:v>Активисты - 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43.386243</c:v>
                </c:pt>
                <c:pt idx="1">
                  <c:v>54.761904999999999</c:v>
                </c:pt>
                <c:pt idx="2">
                  <c:v>50</c:v>
                </c:pt>
                <c:pt idx="3">
                  <c:v>38.214286000000001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712896"/>
        <c:axId val="129714432"/>
      </c:barChart>
      <c:catAx>
        <c:axId val="129712896"/>
        <c:scaling>
          <c:orientation val="minMax"/>
        </c:scaling>
        <c:delete val="1"/>
        <c:axPos val="l"/>
        <c:majorTickMark val="out"/>
        <c:minorTickMark val="none"/>
        <c:tickLblPos val="none"/>
        <c:crossAx val="129714432"/>
        <c:crosses val="autoZero"/>
        <c:auto val="1"/>
        <c:lblAlgn val="ctr"/>
        <c:lblOffset val="100"/>
        <c:noMultiLvlLbl val="0"/>
      </c:catAx>
      <c:valAx>
        <c:axId val="12971443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297128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2177567836435"/>
          <c:y val="0.83561126952972298"/>
          <c:w val="0.55258592299268305"/>
          <c:h val="0.164388730470276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524293597007806E-2"/>
          <c:y val="5.2736805722639599E-2"/>
          <c:w val="0.74608700885086798"/>
          <c:h val="0.69034587555725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женщины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  <c:pt idx="3">
                  <c:v>Обыватели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51.046025</c:v>
                </c:pt>
                <c:pt idx="1">
                  <c:v>48.717948999999997</c:v>
                </c:pt>
                <c:pt idx="2">
                  <c:v>41.333333000000003</c:v>
                </c:pt>
                <c:pt idx="3">
                  <c:v>56.984786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мужчины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  <c:pt idx="3">
                  <c:v>Обыватели - 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48.953975</c:v>
                </c:pt>
                <c:pt idx="1">
                  <c:v>51.282051000000003</c:v>
                </c:pt>
                <c:pt idx="2">
                  <c:v>58.666666999999997</c:v>
                </c:pt>
                <c:pt idx="3">
                  <c:v>43.015214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564672"/>
        <c:axId val="129566208"/>
      </c:barChart>
      <c:catAx>
        <c:axId val="129564672"/>
        <c:scaling>
          <c:orientation val="minMax"/>
        </c:scaling>
        <c:delete val="1"/>
        <c:axPos val="l"/>
        <c:majorTickMark val="out"/>
        <c:minorTickMark val="none"/>
        <c:tickLblPos val="none"/>
        <c:crossAx val="129566208"/>
        <c:crosses val="autoZero"/>
        <c:auto val="1"/>
        <c:lblAlgn val="ctr"/>
        <c:lblOffset val="100"/>
        <c:noMultiLvlLbl val="0"/>
      </c:catAx>
      <c:valAx>
        <c:axId val="12956620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295646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5304897190394006E-2"/>
          <c:y val="0.85975747451469797"/>
          <c:w val="0.73361108025034305"/>
          <c:h val="0.1402425254853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0827873874722995"/>
          <c:y val="3.6292397742857099E-2"/>
          <c:w val="0.42402613470330403"/>
          <c:h val="0.747947349265098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31-45 лет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  <c:pt idx="3">
                  <c:v>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37.142857000000006</c:v>
                </c:pt>
                <c:pt idx="1">
                  <c:v>44</c:v>
                </c:pt>
                <c:pt idx="2">
                  <c:v>21.621621999999999</c:v>
                </c:pt>
                <c:pt idx="3">
                  <c:v>32.258065000000002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18-30 лет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  <c:pt idx="3">
                  <c:v>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31.428571000000002</c:v>
                </c:pt>
                <c:pt idx="1">
                  <c:v>28</c:v>
                </c:pt>
                <c:pt idx="2">
                  <c:v>48.648649000000013</c:v>
                </c:pt>
                <c:pt idx="3">
                  <c:v>37.634409000000012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811776"/>
        <c:axId val="130813312"/>
      </c:barChart>
      <c:catAx>
        <c:axId val="130811776"/>
        <c:scaling>
          <c:orientation val="minMax"/>
        </c:scaling>
        <c:delete val="0"/>
        <c:axPos val="l"/>
        <c:majorTickMark val="out"/>
        <c:minorTickMark val="none"/>
        <c:tickLblPos val="nextTo"/>
        <c:crossAx val="130813312"/>
        <c:crosses val="autoZero"/>
        <c:auto val="1"/>
        <c:lblAlgn val="ctr"/>
        <c:lblOffset val="100"/>
        <c:noMultiLvlLbl val="0"/>
      </c:catAx>
      <c:valAx>
        <c:axId val="130813312"/>
        <c:scaling>
          <c:orientation val="minMax"/>
          <c:max val="10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08117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7111956214356396"/>
          <c:y val="0.87819289318474503"/>
          <c:w val="0.29004483433096101"/>
          <c:h val="0.1218071068152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037316732870394E-2"/>
          <c:y val="3.5927078061285402E-2"/>
          <c:w val="0.74193977249334797"/>
          <c:h val="0.740686220049624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31-45 лет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  <c:pt idx="3">
                  <c:v>Активисты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25.925926</c:v>
                </c:pt>
                <c:pt idx="1">
                  <c:v>28.571428999999991</c:v>
                </c:pt>
                <c:pt idx="2">
                  <c:v>24.456522</c:v>
                </c:pt>
                <c:pt idx="3">
                  <c:v>32.142857000000006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18-30 лет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  <c:pt idx="3">
                  <c:v>Активисты - 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32.804233000000004</c:v>
                </c:pt>
                <c:pt idx="1">
                  <c:v>23.809524</c:v>
                </c:pt>
                <c:pt idx="2">
                  <c:v>26.630434999999999</c:v>
                </c:pt>
                <c:pt idx="3">
                  <c:v>26.785713999999921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847872"/>
        <c:axId val="130849408"/>
      </c:barChart>
      <c:catAx>
        <c:axId val="130847872"/>
        <c:scaling>
          <c:orientation val="minMax"/>
        </c:scaling>
        <c:delete val="1"/>
        <c:axPos val="l"/>
        <c:majorTickMark val="out"/>
        <c:minorTickMark val="none"/>
        <c:tickLblPos val="none"/>
        <c:crossAx val="130849408"/>
        <c:crosses val="autoZero"/>
        <c:auto val="1"/>
        <c:lblAlgn val="ctr"/>
        <c:lblOffset val="100"/>
        <c:noMultiLvlLbl val="0"/>
      </c:catAx>
      <c:valAx>
        <c:axId val="130849408"/>
        <c:scaling>
          <c:orientation val="minMax"/>
          <c:max val="10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0847872"/>
        <c:crosses val="autoZero"/>
        <c:crossBetween val="between"/>
        <c:majorUnit val="50"/>
      </c:valAx>
    </c:plotArea>
    <c:legend>
      <c:legendPos val="b"/>
      <c:layout>
        <c:manualLayout>
          <c:xMode val="edge"/>
          <c:yMode val="edge"/>
          <c:x val="0.20570377246285099"/>
          <c:y val="0.87354157151263001"/>
          <c:w val="0.58417422099557104"/>
          <c:h val="0.126458514211726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966186595100704E-2"/>
          <c:y val="3.1997492941035897E-2"/>
          <c:w val="0.73904971752273896"/>
          <c:h val="0.754488494989027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31-45 лет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  <c:pt idx="3">
                  <c:v>Обыватели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34.728033000000003</c:v>
                </c:pt>
                <c:pt idx="1">
                  <c:v>25.641026</c:v>
                </c:pt>
                <c:pt idx="2">
                  <c:v>29.333333</c:v>
                </c:pt>
                <c:pt idx="3">
                  <c:v>30.705393999999981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18-30 лет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  <c:pt idx="3">
                  <c:v>Обыватели - 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27.196653000000001</c:v>
                </c:pt>
                <c:pt idx="1">
                  <c:v>33.333333000000003</c:v>
                </c:pt>
                <c:pt idx="2">
                  <c:v>23.333333</c:v>
                </c:pt>
                <c:pt idx="3">
                  <c:v>27.939142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244416"/>
        <c:axId val="131245952"/>
      </c:barChart>
      <c:catAx>
        <c:axId val="131244416"/>
        <c:scaling>
          <c:orientation val="minMax"/>
        </c:scaling>
        <c:delete val="1"/>
        <c:axPos val="l"/>
        <c:majorTickMark val="out"/>
        <c:minorTickMark val="none"/>
        <c:tickLblPos val="none"/>
        <c:crossAx val="131245952"/>
        <c:crosses val="autoZero"/>
        <c:auto val="1"/>
        <c:lblAlgn val="ctr"/>
        <c:lblOffset val="100"/>
        <c:noMultiLvlLbl val="0"/>
      </c:catAx>
      <c:valAx>
        <c:axId val="131245952"/>
        <c:scaling>
          <c:orientation val="minMax"/>
          <c:max val="10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1244416"/>
        <c:crosses val="autoZero"/>
        <c:crossBetween val="between"/>
        <c:majorUnit val="50"/>
      </c:valAx>
    </c:plotArea>
    <c:legend>
      <c:legendPos val="b"/>
      <c:layout>
        <c:manualLayout>
          <c:xMode val="edge"/>
          <c:yMode val="edge"/>
          <c:x val="0.20570377246285099"/>
          <c:y val="0.87876708143539595"/>
          <c:w val="0.54668403717568503"/>
          <c:h val="0.1212329185646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19282618384801E-2"/>
          <c:y val="3.1621691132829498E-2"/>
          <c:w val="0.89464078308902895"/>
          <c:h val="0.85148551870305"/>
        </c:manualLayout>
      </c:layout>
      <c:bubbleChart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5BD4FF"/>
              </a:solidFill>
              <a:effectLst>
                <a:glow rad="101600">
                  <a:schemeClr val="accent5">
                    <a:satMod val="175000"/>
                    <a:alpha val="30000"/>
                  </a:schemeClr>
                </a:glow>
              </a:effectLst>
            </c:spPr>
          </c:dPt>
          <c:dPt>
            <c:idx val="1"/>
            <c:invertIfNegative val="0"/>
            <c:bubble3D val="0"/>
            <c:spPr>
              <a:solidFill>
                <a:srgbClr val="5BD4FF"/>
              </a:solidFill>
              <a:effectLst>
                <a:glow rad="101600">
                  <a:schemeClr val="accent5">
                    <a:satMod val="175000"/>
                    <a:alpha val="30000"/>
                  </a:schemeClr>
                </a:glow>
              </a:effectLst>
            </c:spPr>
          </c:dPt>
          <c:dPt>
            <c:idx val="2"/>
            <c:invertIfNegative val="0"/>
            <c:bubble3D val="0"/>
            <c:spPr>
              <a:solidFill>
                <a:srgbClr val="745A94"/>
              </a:solidFill>
              <a:effectLst>
                <a:glow rad="101600">
                  <a:schemeClr val="accent4">
                    <a:satMod val="175000"/>
                    <a:alpha val="30000"/>
                  </a:schemeClr>
                </a:glo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effectLst>
                <a:glow rad="101600">
                  <a:schemeClr val="accent3">
                    <a:satMod val="175000"/>
                    <a:alpha val="30000"/>
                  </a:schemeClr>
                </a:glow>
              </a:effectLst>
            </c:spPr>
          </c:dPt>
          <c:dPt>
            <c:idx val="4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effectLst>
                <a:glow rad="101600">
                  <a:schemeClr val="accent2">
                    <a:satMod val="175000"/>
                    <a:alpha val="30000"/>
                  </a:schemeClr>
                </a:glow>
              </a:effectLst>
            </c:spPr>
          </c:dPt>
          <c:dPt>
            <c:idx val="5"/>
            <c:invertIfNegative val="0"/>
            <c:bubble3D val="0"/>
            <c:spPr>
              <a:solidFill>
                <a:srgbClr val="745A94"/>
              </a:solidFill>
              <a:effectLst>
                <a:glow rad="101600">
                  <a:schemeClr val="accent4">
                    <a:satMod val="175000"/>
                    <a:alpha val="30000"/>
                  </a:schemeClr>
                </a:glow>
              </a:effectLst>
            </c:spPr>
          </c:dPt>
          <c:dPt>
            <c:idx val="6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effectLst>
                <a:glow rad="101600">
                  <a:schemeClr val="accent3">
                    <a:satMod val="175000"/>
                    <a:alpha val="30000"/>
                  </a:schemeClr>
                </a:glow>
              </a:effectLst>
            </c:spPr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effectLst>
                <a:glow rad="101600">
                  <a:schemeClr val="accent2">
                    <a:satMod val="175000"/>
                    <a:alpha val="30000"/>
                  </a:schemeClr>
                </a:glow>
              </a:effectLst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>
                <c:manualLayout>
                  <c:x val="-7.0965540771067898E-2"/>
                  <c:y val="5.2246603970741899E-2"/>
                </c:manualLayout>
              </c:layout>
              <c:tx>
                <c:rich>
                  <a:bodyPr/>
                  <a:lstStyle/>
                  <a:p>
                    <a:r>
                      <a:rPr lang="ru-RU" sz="1050" b="1"/>
                      <a:t>НАСЕЛЕНИЕ</a:t>
                    </a:r>
                    <a:r>
                      <a:rPr lang="ru-RU" sz="1050"/>
                      <a:t>,</a:t>
                    </a:r>
                    <a:r>
                      <a:rPr lang="ru-RU" sz="1050" baseline="0"/>
                      <a:t> 2014</a:t>
                    </a:r>
                    <a:endParaRPr lang="ru-RU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4908586545939301"/>
                  <c:y val="4.8306598412142299E-2"/>
                </c:manualLayout>
              </c:layout>
              <c:tx>
                <c:rich>
                  <a:bodyPr/>
                  <a:lstStyle/>
                  <a:p>
                    <a:r>
                      <a:rPr lang="ru-RU" sz="1050" b="1"/>
                      <a:t>НАСЕЛЕНИЕ</a:t>
                    </a:r>
                    <a:r>
                      <a:rPr lang="ru-RU" sz="1050"/>
                      <a:t>,</a:t>
                    </a:r>
                    <a:r>
                      <a:rPr lang="ru-RU" sz="1050" baseline="0"/>
                      <a:t> 2015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6400545888775298E-2"/>
                  <c:y val="3.9707419017763798E-2"/>
                </c:manualLayout>
              </c:layout>
              <c:tx>
                <c:rich>
                  <a:bodyPr/>
                  <a:lstStyle/>
                  <a:p>
                    <a:r>
                      <a:rPr lang="ru-RU" sz="1050"/>
                      <a:t>Волонтеры,</a:t>
                    </a:r>
                    <a:r>
                      <a:rPr lang="ru-RU" sz="1050" baseline="0"/>
                      <a:t> 2014</a:t>
                    </a:r>
                    <a:endParaRPr lang="ru-RU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50"/>
                      <a:t>Активисты,</a:t>
                    </a:r>
                    <a:r>
                      <a:rPr lang="ru-RU" sz="1050" baseline="0"/>
                      <a:t> 2014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7789150460593703E-2"/>
                  <c:y val="6.2695924764890304E-2"/>
                </c:manualLayout>
              </c:layout>
              <c:tx>
                <c:rich>
                  <a:bodyPr/>
                  <a:lstStyle/>
                  <a:p>
                    <a:r>
                      <a:rPr lang="ru-RU" sz="1050"/>
                      <a:t>Обыватели,</a:t>
                    </a:r>
                    <a:r>
                      <a:rPr lang="ru-RU" sz="1050" baseline="0"/>
                      <a:t> 2014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2777209143637006E-2"/>
                  <c:y val="4.3887147335423198E-2"/>
                </c:manualLayout>
              </c:layout>
              <c:tx>
                <c:rich>
                  <a:bodyPr/>
                  <a:lstStyle/>
                  <a:p>
                    <a:r>
                      <a:rPr lang="ru-RU" sz="1050"/>
                      <a:t>Волонтеры,</a:t>
                    </a:r>
                    <a:r>
                      <a:rPr lang="ru-RU" sz="1050" baseline="0"/>
                      <a:t> 2015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050"/>
                      <a:t>Активисты,</a:t>
                    </a:r>
                    <a:r>
                      <a:rPr lang="ru-RU" sz="1050" baseline="0"/>
                      <a:t> 2015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7342204025929696E-2"/>
                  <c:y val="-6.6875653082549599E-2"/>
                </c:manualLayout>
              </c:layout>
              <c:tx>
                <c:rich>
                  <a:bodyPr/>
                  <a:lstStyle/>
                  <a:p>
                    <a:r>
                      <a:rPr lang="ru-RU" sz="1050"/>
                      <a:t>Обыватели,</a:t>
                    </a:r>
                    <a:r>
                      <a:rPr lang="ru-RU" sz="1050" baseline="0"/>
                      <a:t> 2015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РезРолГр_14m08и15p18!$B$4:$I$4</c:f>
              <c:numCache>
                <c:formatCode>0</c:formatCode>
                <c:ptCount val="8"/>
                <c:pt idx="0">
                  <c:v>24.3666666666666</c:v>
                </c:pt>
                <c:pt idx="1">
                  <c:v>21.4</c:v>
                </c:pt>
                <c:pt idx="2">
                  <c:v>41.374268999999998</c:v>
                </c:pt>
                <c:pt idx="3">
                  <c:v>29.296875</c:v>
                </c:pt>
                <c:pt idx="4">
                  <c:v>25.902778000000001</c:v>
                </c:pt>
                <c:pt idx="5">
                  <c:v>35.744235000000003</c:v>
                </c:pt>
                <c:pt idx="6">
                  <c:v>23.895582000000001</c:v>
                </c:pt>
                <c:pt idx="7">
                  <c:v>22.337962999999998</c:v>
                </c:pt>
              </c:numCache>
            </c:numRef>
          </c:xVal>
          <c:yVal>
            <c:numRef>
              <c:f>РезРолГр_14m08и15p18!$B$5:$I$5</c:f>
              <c:numCache>
                <c:formatCode>0</c:formatCode>
                <c:ptCount val="8"/>
                <c:pt idx="0">
                  <c:v>44.8</c:v>
                </c:pt>
                <c:pt idx="1">
                  <c:v>46.32</c:v>
                </c:pt>
                <c:pt idx="2">
                  <c:v>50</c:v>
                </c:pt>
                <c:pt idx="3">
                  <c:v>48.203125</c:v>
                </c:pt>
                <c:pt idx="4">
                  <c:v>48.9375</c:v>
                </c:pt>
                <c:pt idx="5">
                  <c:v>47.547170000000001</c:v>
                </c:pt>
                <c:pt idx="6">
                  <c:v>54.297189000000003</c:v>
                </c:pt>
                <c:pt idx="7">
                  <c:v>48.958333000000003</c:v>
                </c:pt>
              </c:numCache>
            </c:numRef>
          </c:yVal>
          <c:bubbleSize>
            <c:numRef>
              <c:f>РезРолГр_14m08и15p18!$B$6:$I$6</c:f>
              <c:numCache>
                <c:formatCode>0</c:formatCode>
                <c:ptCount val="8"/>
                <c:pt idx="0">
                  <c:v>10</c:v>
                </c:pt>
                <c:pt idx="1">
                  <c:v>10</c:v>
                </c:pt>
                <c:pt idx="2">
                  <c:v>2.5333329999999998</c:v>
                </c:pt>
                <c:pt idx="3">
                  <c:v>17.066666999999999</c:v>
                </c:pt>
                <c:pt idx="4">
                  <c:v>21.333333</c:v>
                </c:pt>
                <c:pt idx="5">
                  <c:v>3.5333329999999998</c:v>
                </c:pt>
                <c:pt idx="6">
                  <c:v>16.600000000000001</c:v>
                </c:pt>
                <c:pt idx="7">
                  <c:v>19.2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30"/>
        <c:showNegBubbles val="0"/>
        <c:axId val="110888064"/>
        <c:axId val="110889984"/>
      </c:bubbleChart>
      <c:valAx>
        <c:axId val="110888064"/>
        <c:scaling>
          <c:orientation val="minMax"/>
          <c:max val="45"/>
          <c:min val="15"/>
        </c:scaling>
        <c:delete val="0"/>
        <c:axPos val="b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Индекс гражданского поведения</a:t>
                </a:r>
              </a:p>
            </c:rich>
          </c:tx>
          <c:layout>
            <c:manualLayout>
              <c:xMode val="edge"/>
              <c:yMode val="edge"/>
              <c:x val="0.67725783363792402"/>
              <c:y val="0.9446218442368460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10889984"/>
        <c:crosses val="autoZero"/>
        <c:crossBetween val="midCat"/>
        <c:majorUnit val="5"/>
      </c:valAx>
      <c:valAx>
        <c:axId val="110889984"/>
        <c:scaling>
          <c:orientation val="minMax"/>
          <c:max val="55"/>
          <c:min val="35"/>
        </c:scaling>
        <c:delete val="0"/>
        <c:axPos val="l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Индекс гражданского климата</a:t>
                </a:r>
              </a:p>
            </c:rich>
          </c:tx>
          <c:layout>
            <c:manualLayout>
              <c:xMode val="edge"/>
              <c:yMode val="edge"/>
              <c:x val="4.8888009630032496E-3"/>
              <c:y val="5.5404289086494101E-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10888064"/>
        <c:crosses val="autoZero"/>
        <c:crossBetween val="midCat"/>
        <c:majorUnit val="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827873874722995"/>
          <c:y val="4.5695362722069803E-2"/>
          <c:w val="0.42402613470330403"/>
          <c:h val="0.802776263139871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высшее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  <c:pt idx="3">
                  <c:v>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68.571428999999981</c:v>
                </c:pt>
                <c:pt idx="1">
                  <c:v>68</c:v>
                </c:pt>
                <c:pt idx="2">
                  <c:v>37.837837999999998</c:v>
                </c:pt>
                <c:pt idx="3">
                  <c:v>48.38709699999999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168128"/>
        <c:axId val="131169664"/>
      </c:barChart>
      <c:catAx>
        <c:axId val="131168128"/>
        <c:scaling>
          <c:orientation val="minMax"/>
        </c:scaling>
        <c:delete val="0"/>
        <c:axPos val="l"/>
        <c:majorTickMark val="out"/>
        <c:minorTickMark val="none"/>
        <c:tickLblPos val="nextTo"/>
        <c:crossAx val="131169664"/>
        <c:crosses val="autoZero"/>
        <c:auto val="1"/>
        <c:lblAlgn val="ctr"/>
        <c:lblOffset val="100"/>
        <c:noMultiLvlLbl val="0"/>
      </c:catAx>
      <c:valAx>
        <c:axId val="13116966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1168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145122296446501E-2"/>
          <c:y val="4.0932019445785797E-2"/>
          <c:w val="0.83138521835048695"/>
          <c:h val="0.823335118676487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высшее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  <c:pt idx="3">
                  <c:v>Активисты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34.920634999999997</c:v>
                </c:pt>
                <c:pt idx="1">
                  <c:v>52.380952000000001</c:v>
                </c:pt>
                <c:pt idx="2">
                  <c:v>28.804348000000001</c:v>
                </c:pt>
                <c:pt idx="3">
                  <c:v>29.821428999999991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181952"/>
        <c:axId val="130966656"/>
      </c:barChart>
      <c:catAx>
        <c:axId val="131181952"/>
        <c:scaling>
          <c:orientation val="minMax"/>
        </c:scaling>
        <c:delete val="1"/>
        <c:axPos val="l"/>
        <c:majorTickMark val="out"/>
        <c:minorTickMark val="none"/>
        <c:tickLblPos val="none"/>
        <c:crossAx val="130966656"/>
        <c:crosses val="autoZero"/>
        <c:auto val="1"/>
        <c:lblAlgn val="ctr"/>
        <c:lblOffset val="100"/>
        <c:noMultiLvlLbl val="0"/>
      </c:catAx>
      <c:valAx>
        <c:axId val="130966656"/>
        <c:scaling>
          <c:orientation val="minMax"/>
          <c:max val="10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1181952"/>
        <c:crosses val="autoZero"/>
        <c:crossBetween val="between"/>
        <c:majorUnit val="50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высшее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  <c:pt idx="3">
                  <c:v>Обыватели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24.686191999999991</c:v>
                </c:pt>
                <c:pt idx="1">
                  <c:v>35.897436000000013</c:v>
                </c:pt>
                <c:pt idx="2">
                  <c:v>20</c:v>
                </c:pt>
                <c:pt idx="3">
                  <c:v>26.279391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995328"/>
        <c:axId val="130996864"/>
      </c:barChart>
      <c:catAx>
        <c:axId val="130995328"/>
        <c:scaling>
          <c:orientation val="minMax"/>
        </c:scaling>
        <c:delete val="1"/>
        <c:axPos val="l"/>
        <c:majorTickMark val="out"/>
        <c:minorTickMark val="none"/>
        <c:tickLblPos val="none"/>
        <c:crossAx val="130996864"/>
        <c:crosses val="autoZero"/>
        <c:auto val="1"/>
        <c:lblAlgn val="ctr"/>
        <c:lblOffset val="100"/>
        <c:noMultiLvlLbl val="0"/>
      </c:catAx>
      <c:valAx>
        <c:axId val="130996864"/>
        <c:scaling>
          <c:orientation val="minMax"/>
          <c:max val="10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0995328"/>
        <c:crosses val="autoZero"/>
        <c:crossBetween val="between"/>
        <c:majorUnit val="50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суточная аудитория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  <c:pt idx="3">
                  <c:v>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88.571428999999981</c:v>
                </c:pt>
                <c:pt idx="1">
                  <c:v>84</c:v>
                </c:pt>
                <c:pt idx="2">
                  <c:v>75.675675999999854</c:v>
                </c:pt>
                <c:pt idx="3">
                  <c:v>77.419354999999996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08384"/>
        <c:axId val="131009920"/>
      </c:barChart>
      <c:catAx>
        <c:axId val="131008384"/>
        <c:scaling>
          <c:orientation val="minMax"/>
        </c:scaling>
        <c:delete val="0"/>
        <c:axPos val="l"/>
        <c:majorTickMark val="out"/>
        <c:minorTickMark val="none"/>
        <c:tickLblPos val="nextTo"/>
        <c:crossAx val="131009920"/>
        <c:crosses val="autoZero"/>
        <c:auto val="1"/>
        <c:lblAlgn val="ctr"/>
        <c:lblOffset val="100"/>
        <c:noMultiLvlLbl val="0"/>
      </c:catAx>
      <c:valAx>
        <c:axId val="131009920"/>
        <c:scaling>
          <c:orientation val="minMax"/>
          <c:min val="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1008384"/>
        <c:crosses val="autoZero"/>
        <c:crossBetween val="between"/>
        <c:majorUnit val="50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966186595100704E-2"/>
          <c:y val="5.3382999520814003E-2"/>
          <c:w val="0.73880764861506099"/>
          <c:h val="0.807011858897689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суточная аудитория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  <c:pt idx="3">
                  <c:v>Активисты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69.312168999999983</c:v>
                </c:pt>
                <c:pt idx="1">
                  <c:v>73.809523999999996</c:v>
                </c:pt>
                <c:pt idx="2">
                  <c:v>60.869565000000001</c:v>
                </c:pt>
                <c:pt idx="3">
                  <c:v>58.214286000000001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25920"/>
        <c:axId val="131027712"/>
      </c:barChart>
      <c:catAx>
        <c:axId val="131025920"/>
        <c:scaling>
          <c:orientation val="minMax"/>
        </c:scaling>
        <c:delete val="1"/>
        <c:axPos val="l"/>
        <c:majorTickMark val="out"/>
        <c:minorTickMark val="none"/>
        <c:tickLblPos val="none"/>
        <c:crossAx val="131027712"/>
        <c:crosses val="autoZero"/>
        <c:auto val="1"/>
        <c:lblAlgn val="ctr"/>
        <c:lblOffset val="100"/>
        <c:noMultiLvlLbl val="0"/>
      </c:catAx>
      <c:valAx>
        <c:axId val="13102771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1025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366022822861E-2"/>
          <c:y val="5.3382999520814003E-2"/>
          <c:w val="0.81632397987525196"/>
          <c:h val="0.807011858897689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суточная аудитория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  <c:pt idx="3">
                  <c:v>Обыватели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56.485356000000003</c:v>
                </c:pt>
                <c:pt idx="1">
                  <c:v>66.666667000000004</c:v>
                </c:pt>
                <c:pt idx="2">
                  <c:v>51.333333000000003</c:v>
                </c:pt>
                <c:pt idx="3">
                  <c:v>55.739972000000002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089152"/>
        <c:axId val="131090688"/>
      </c:barChart>
      <c:catAx>
        <c:axId val="131089152"/>
        <c:scaling>
          <c:orientation val="minMax"/>
        </c:scaling>
        <c:delete val="1"/>
        <c:axPos val="l"/>
        <c:majorTickMark val="out"/>
        <c:minorTickMark val="none"/>
        <c:tickLblPos val="none"/>
        <c:crossAx val="131090688"/>
        <c:crosses val="autoZero"/>
        <c:auto val="1"/>
        <c:lblAlgn val="ctr"/>
        <c:lblOffset val="100"/>
        <c:noMultiLvlLbl val="0"/>
      </c:catAx>
      <c:valAx>
        <c:axId val="13109068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31089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257346833096094E-2"/>
          <c:y val="5.9993629549435497E-2"/>
          <c:w val="0.56028590487714403"/>
          <c:h val="0.832058258302268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Население   в целом</c:v>
                </c:pt>
              </c:strCache>
            </c:strRef>
          </c:tx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/>
                      <a:t>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7.9666670000000019</c:v>
                </c:pt>
                <c:pt idx="1">
                  <c:v>29.9</c:v>
                </c:pt>
                <c:pt idx="2">
                  <c:v>17.583332999999921</c:v>
                </c:pt>
                <c:pt idx="3">
                  <c:v>44.55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Волонтеры – сторонники ЕР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12.903226</c:v>
                </c:pt>
                <c:pt idx="1">
                  <c:v>27.956989</c:v>
                </c:pt>
                <c:pt idx="2">
                  <c:v>26.88171999999998</c:v>
                </c:pt>
                <c:pt idx="3">
                  <c:v>32.258065000000002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Волонтеры – системная оппозиция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5.85493917571319E-17"/>
                  <c:y val="-3.6597785431248401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32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Лист1!$D$2:$D$5</c:f>
              <c:numCache>
                <c:formatCode>0</c:formatCode>
                <c:ptCount val="4"/>
                <c:pt idx="0">
                  <c:v>24.324324000000001</c:v>
                </c:pt>
                <c:pt idx="1">
                  <c:v>18.918918999999999</c:v>
                </c:pt>
                <c:pt idx="2">
                  <c:v>32.432432000000013</c:v>
                </c:pt>
                <c:pt idx="3">
                  <c:v>24.324324000000001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Волонтеры – несистемная оппозиция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Лист1!$E$2:$E$5</c:f>
              <c:numCache>
                <c:formatCode>0</c:formatCode>
                <c:ptCount val="4"/>
                <c:pt idx="0">
                  <c:v>36</c:v>
                </c:pt>
                <c:pt idx="1">
                  <c:v>20</c:v>
                </c:pt>
                <c:pt idx="2">
                  <c:v>8</c:v>
                </c:pt>
                <c:pt idx="3">
                  <c:v>36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Волонтеры – неопределившиеся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/>
                      <a:t>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Лист1!$F$2:$F$5</c:f>
              <c:numCache>
                <c:formatCode>0</c:formatCode>
                <c:ptCount val="4"/>
                <c:pt idx="0">
                  <c:v>25.714286000000001</c:v>
                </c:pt>
                <c:pt idx="1">
                  <c:v>48.571429000000002</c:v>
                </c:pt>
                <c:pt idx="2">
                  <c:v>8.5714290000000002</c:v>
                </c:pt>
                <c:pt idx="3">
                  <c:v>17.142856999999999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573760"/>
        <c:axId val="145575296"/>
      </c:barChart>
      <c:catAx>
        <c:axId val="145573760"/>
        <c:scaling>
          <c:orientation val="minMax"/>
        </c:scaling>
        <c:delete val="0"/>
        <c:axPos val="b"/>
        <c:majorTickMark val="out"/>
        <c:minorTickMark val="none"/>
        <c:tickLblPos val="nextTo"/>
        <c:crossAx val="145575296"/>
        <c:crosses val="autoZero"/>
        <c:auto val="1"/>
        <c:lblAlgn val="ctr"/>
        <c:lblOffset val="100"/>
        <c:noMultiLvlLbl val="0"/>
      </c:catAx>
      <c:valAx>
        <c:axId val="145575296"/>
        <c:scaling>
          <c:orientation val="minMax"/>
          <c:max val="8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5573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153225399198099E-2"/>
          <c:y val="8.2387257897270694E-2"/>
          <c:w val="0.55905518073749305"/>
          <c:h val="0.7113879707810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Население   в целом</c:v>
                </c:pt>
              </c:strCache>
            </c:strRef>
          </c:tx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/>
                      <a:t>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7.9666670000000019</c:v>
                </c:pt>
                <c:pt idx="1">
                  <c:v>29.9</c:v>
                </c:pt>
                <c:pt idx="2">
                  <c:v>17.583332999999921</c:v>
                </c:pt>
                <c:pt idx="3">
                  <c:v>44.55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Активисты – сторонники ЕР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11.071429</c:v>
                </c:pt>
                <c:pt idx="1">
                  <c:v>32.5</c:v>
                </c:pt>
                <c:pt idx="2">
                  <c:v>16.964285999999991</c:v>
                </c:pt>
                <c:pt idx="3">
                  <c:v>39.464286000000001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Активисты – системная оппозиция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Лист1!$D$2:$D$5</c:f>
              <c:numCache>
                <c:formatCode>0</c:formatCode>
                <c:ptCount val="4"/>
                <c:pt idx="0">
                  <c:v>13.586957</c:v>
                </c:pt>
                <c:pt idx="1">
                  <c:v>31.52173899999999</c:v>
                </c:pt>
                <c:pt idx="2">
                  <c:v>15.217390999999999</c:v>
                </c:pt>
                <c:pt idx="3">
                  <c:v>39.673913000000013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Активисты – несистемная оппозиция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/>
                      <a:t>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Лист1!$E$2:$E$5</c:f>
              <c:numCache>
                <c:formatCode>0</c:formatCode>
                <c:ptCount val="4"/>
                <c:pt idx="0">
                  <c:v>23.809524</c:v>
                </c:pt>
                <c:pt idx="1">
                  <c:v>40.476190000000003</c:v>
                </c:pt>
                <c:pt idx="2">
                  <c:v>19.04761899999999</c:v>
                </c:pt>
                <c:pt idx="3">
                  <c:v>16.666667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Активисты – неопределившиеся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Лист1!$F$2:$F$5</c:f>
              <c:numCache>
                <c:formatCode>0</c:formatCode>
                <c:ptCount val="4"/>
                <c:pt idx="0">
                  <c:v>17.460316999999922</c:v>
                </c:pt>
                <c:pt idx="1">
                  <c:v>33.333333000000003</c:v>
                </c:pt>
                <c:pt idx="2">
                  <c:v>17.989417999999979</c:v>
                </c:pt>
                <c:pt idx="3">
                  <c:v>31.216930999999999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663360"/>
        <c:axId val="131664896"/>
      </c:barChart>
      <c:catAx>
        <c:axId val="131663360"/>
        <c:scaling>
          <c:orientation val="minMax"/>
        </c:scaling>
        <c:delete val="0"/>
        <c:axPos val="b"/>
        <c:majorTickMark val="out"/>
        <c:minorTickMark val="none"/>
        <c:tickLblPos val="nextTo"/>
        <c:crossAx val="131664896"/>
        <c:crosses val="autoZero"/>
        <c:auto val="1"/>
        <c:lblAlgn val="ctr"/>
        <c:lblOffset val="100"/>
        <c:noMultiLvlLbl val="0"/>
      </c:catAx>
      <c:valAx>
        <c:axId val="131664896"/>
        <c:scaling>
          <c:orientation val="minMax"/>
          <c:max val="8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31663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4739498641566"/>
          <c:y val="0.12670380374402801"/>
          <c:w val="0.33243364373655498"/>
          <c:h val="0.73189495148687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61756945716101E-2"/>
          <c:y val="0.10091816990293399"/>
          <c:w val="0.525850429878571"/>
          <c:h val="0.62502155882614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Население   в целом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7.9666670000000019</c:v>
                </c:pt>
                <c:pt idx="1">
                  <c:v>29.9</c:v>
                </c:pt>
                <c:pt idx="2">
                  <c:v>17.583332999999921</c:v>
                </c:pt>
                <c:pt idx="3">
                  <c:v>44.55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Обыватели – сторонники ЕР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4.7026279999999998</c:v>
                </c:pt>
                <c:pt idx="1">
                  <c:v>30.152144</c:v>
                </c:pt>
                <c:pt idx="2">
                  <c:v>16.044260000000001</c:v>
                </c:pt>
                <c:pt idx="3">
                  <c:v>49.100968000000002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Обыватели – системная оппозиция</c:v>
                </c:pt>
              </c:strCache>
            </c:strRef>
          </c:tx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/>
                      <a:t>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Лист1!$D$2:$D$5</c:f>
              <c:numCache>
                <c:formatCode>0</c:formatCode>
                <c:ptCount val="4"/>
                <c:pt idx="0">
                  <c:v>6</c:v>
                </c:pt>
                <c:pt idx="1">
                  <c:v>33.333333000000003</c:v>
                </c:pt>
                <c:pt idx="2">
                  <c:v>10</c:v>
                </c:pt>
                <c:pt idx="3">
                  <c:v>50.666666999999997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Обыватели – несистемная оппозиция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/>
                      <a:t>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Лист1!$E$2:$E$5</c:f>
              <c:numCache>
                <c:formatCode>0</c:formatCode>
                <c:ptCount val="4"/>
                <c:pt idx="0">
                  <c:v>12.820513</c:v>
                </c:pt>
                <c:pt idx="1">
                  <c:v>35.897436000000013</c:v>
                </c:pt>
                <c:pt idx="2">
                  <c:v>25.641026</c:v>
                </c:pt>
                <c:pt idx="3">
                  <c:v>25.641026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Обыватели – неопределившиеся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Москва</c:v>
                </c:pt>
                <c:pt idx="1">
                  <c:v>250 тыс - 1 млн</c:v>
                </c:pt>
                <c:pt idx="2">
                  <c:v>50 - 250 тыс</c:v>
                </c:pt>
                <c:pt idx="3">
                  <c:v>менее 50 тыс</c:v>
                </c:pt>
              </c:strCache>
            </c:strRef>
          </c:cat>
          <c:val>
            <c:numRef>
              <c:f>Лист1!$F$2:$F$5</c:f>
              <c:numCache>
                <c:formatCode>0</c:formatCode>
                <c:ptCount val="4"/>
                <c:pt idx="0">
                  <c:v>7.1129709999999848</c:v>
                </c:pt>
                <c:pt idx="1">
                  <c:v>41.422594000000011</c:v>
                </c:pt>
                <c:pt idx="2">
                  <c:v>11.297071000000001</c:v>
                </c:pt>
                <c:pt idx="3">
                  <c:v>40.167364000000013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736704"/>
        <c:axId val="131738240"/>
      </c:barChart>
      <c:catAx>
        <c:axId val="131736704"/>
        <c:scaling>
          <c:orientation val="minMax"/>
        </c:scaling>
        <c:delete val="0"/>
        <c:axPos val="b"/>
        <c:majorTickMark val="out"/>
        <c:minorTickMark val="none"/>
        <c:tickLblPos val="nextTo"/>
        <c:crossAx val="131738240"/>
        <c:crosses val="autoZero"/>
        <c:auto val="1"/>
        <c:lblAlgn val="ctr"/>
        <c:lblOffset val="100"/>
        <c:noMultiLvlLbl val="0"/>
      </c:catAx>
      <c:valAx>
        <c:axId val="13173824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31736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5337911912364"/>
          <c:y val="0.168535595299455"/>
          <c:w val="0.30290957576342897"/>
          <c:h val="0.767671204381546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90486962353999"/>
          <c:y val="0.16519100758351901"/>
          <c:w val="0.52900976537586397"/>
          <c:h val="0.548306875367757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Население   в целом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41.283333000000013</c:v>
                </c:pt>
                <c:pt idx="1">
                  <c:v>40.41666699999999</c:v>
                </c:pt>
                <c:pt idx="2">
                  <c:v>18.23333299999998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Волонтеры – сторонники ЕР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/>
                      <a:t>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22.580644999999979</c:v>
                </c:pt>
                <c:pt idx="1">
                  <c:v>45.161290000000001</c:v>
                </c:pt>
                <c:pt idx="2">
                  <c:v>31.182795999999989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Волонтеры – системная оппозиция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Лист1!$D$2:$D$4</c:f>
              <c:numCache>
                <c:formatCode>0</c:formatCode>
                <c:ptCount val="3"/>
                <c:pt idx="0">
                  <c:v>18.918918999999999</c:v>
                </c:pt>
                <c:pt idx="1">
                  <c:v>35.135135000000062</c:v>
                </c:pt>
                <c:pt idx="2">
                  <c:v>45.945946000000013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Волонтеры – несистемная оппозиция</c:v>
                </c:pt>
              </c:strCache>
            </c:strRef>
          </c:tx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/>
                      <a:t>64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Лист1!$E$2:$E$4</c:f>
              <c:numCache>
                <c:formatCode>0</c:formatCode>
                <c:ptCount val="3"/>
                <c:pt idx="0">
                  <c:v>8</c:v>
                </c:pt>
                <c:pt idx="1">
                  <c:v>28</c:v>
                </c:pt>
                <c:pt idx="2">
                  <c:v>64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Волонтеры – неопределившиеся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Лист1!$F$2:$F$4</c:f>
              <c:numCache>
                <c:formatCode>0</c:formatCode>
                <c:ptCount val="3"/>
                <c:pt idx="0">
                  <c:v>11.428571</c:v>
                </c:pt>
                <c:pt idx="1">
                  <c:v>34.285714000000013</c:v>
                </c:pt>
                <c:pt idx="2">
                  <c:v>51.428571000000012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006784"/>
        <c:axId val="146008320"/>
      </c:barChart>
      <c:catAx>
        <c:axId val="146006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46008320"/>
        <c:crosses val="autoZero"/>
        <c:auto val="1"/>
        <c:lblAlgn val="ctr"/>
        <c:lblOffset val="100"/>
        <c:noMultiLvlLbl val="0"/>
      </c:catAx>
      <c:valAx>
        <c:axId val="14600832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6006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432426232476297"/>
          <c:y val="0.15537589840445101"/>
          <c:w val="0.28587744365852302"/>
          <c:h val="0.759212924332284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619282618384801E-2"/>
          <c:y val="3.1621691132829498E-2"/>
          <c:w val="0.89464078308902895"/>
          <c:h val="0.83451811713533097"/>
        </c:manualLayout>
      </c:layout>
      <c:bubbleChart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6DD9FF"/>
              </a:solidFill>
              <a:effectLst>
                <a:glow rad="101600">
                  <a:schemeClr val="accent5">
                    <a:satMod val="175000"/>
                    <a:alpha val="30000"/>
                  </a:schemeClr>
                </a:glow>
              </a:effectLst>
            </c:spPr>
          </c:dPt>
          <c:dPt>
            <c:idx val="1"/>
            <c:invertIfNegative val="0"/>
            <c:bubble3D val="0"/>
            <c:spPr>
              <a:solidFill>
                <a:srgbClr val="6DD9FF"/>
              </a:solidFill>
              <a:effectLst>
                <a:glow rad="101600">
                  <a:schemeClr val="accent5">
                    <a:satMod val="175000"/>
                    <a:alpha val="30000"/>
                  </a:schemeClr>
                </a:glow>
              </a:effectLst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effectLst>
                <a:glow rad="101600">
                  <a:schemeClr val="accent1">
                    <a:satMod val="175000"/>
                    <a:alpha val="30000"/>
                  </a:schemeClr>
                </a:glow>
              </a:effectLst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effectLst>
                <a:glow rad="101600">
                  <a:schemeClr val="accent6">
                    <a:satMod val="175000"/>
                    <a:alpha val="30000"/>
                  </a:schemeClr>
                </a:glow>
              </a:effectLst>
            </c:spPr>
          </c:dPt>
          <c:dPt>
            <c:idx val="4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effectLst>
                <a:glow rad="101600">
                  <a:schemeClr val="accent1">
                    <a:satMod val="175000"/>
                    <a:alpha val="30000"/>
                  </a:schemeClr>
                </a:glow>
              </a:effectLst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effectLst>
                <a:glow rad="101600">
                  <a:schemeClr val="accent6">
                    <a:satMod val="175000"/>
                    <a:alpha val="30000"/>
                  </a:schemeClr>
                </a:glow>
              </a:effectLst>
            </c:spPr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/>
                      <a:t>НАСЕЛЕНИЕ</a:t>
                    </a:r>
                    <a:r>
                      <a:rPr lang="ru-RU"/>
                      <a:t>,</a:t>
                    </a:r>
                    <a:r>
                      <a:rPr lang="ru-RU" baseline="0"/>
                      <a:t> 2014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54213578983282"/>
                  <c:y val="-1.253918495297809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НАСЕЛЕНИЕ,</a:t>
                    </a:r>
                    <a:r>
                      <a:rPr lang="ru-RU" baseline="0"/>
                      <a:t> 2015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45888775162061E-2"/>
                  <c:y val="-5.433646812957149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Web</a:t>
                    </a:r>
                    <a:r>
                      <a:rPr lang="ru-RU"/>
                      <a:t>-обыватели,</a:t>
                    </a:r>
                    <a:r>
                      <a:rPr lang="ru-RU" baseline="0"/>
                      <a:t> 2015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050"/>
                      <a:t>Аутсайдеры,</a:t>
                    </a:r>
                    <a:r>
                      <a:rPr lang="ru-RU" sz="1050" baseline="0"/>
                      <a:t> 2014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3101330603889499"/>
                  <c:y val="4.59770114942529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Web</a:t>
                    </a:r>
                    <a:r>
                      <a:rPr lang="ru-RU"/>
                      <a:t>-обыватели,</a:t>
                    </a:r>
                    <a:r>
                      <a:rPr lang="ru-RU" baseline="0"/>
                      <a:t> 2014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050"/>
                      <a:t>Аутсайдеры,</a:t>
                    </a:r>
                    <a:r>
                      <a:rPr lang="ru-RU" sz="1050" baseline="0"/>
                      <a:t> 2015</a:t>
                    </a:r>
                    <a:endParaRPr lang="ru-RU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РезРолГр_14m08и15p18!$B$4:$G$4</c:f>
              <c:numCache>
                <c:formatCode>0</c:formatCode>
                <c:ptCount val="6"/>
                <c:pt idx="0">
                  <c:v>24.3666666666666</c:v>
                </c:pt>
                <c:pt idx="1">
                  <c:v>21.4</c:v>
                </c:pt>
                <c:pt idx="2">
                  <c:v>23.059360999999999</c:v>
                </c:pt>
                <c:pt idx="3">
                  <c:v>20.67605</c:v>
                </c:pt>
                <c:pt idx="4">
                  <c:v>22.209738000000002</c:v>
                </c:pt>
                <c:pt idx="5">
                  <c:v>17.072879</c:v>
                </c:pt>
              </c:numCache>
            </c:numRef>
          </c:xVal>
          <c:yVal>
            <c:numRef>
              <c:f>РезРолГр_14m08и15p18!$B$5:$G$5</c:f>
              <c:numCache>
                <c:formatCode>0</c:formatCode>
                <c:ptCount val="6"/>
                <c:pt idx="0">
                  <c:v>44.8</c:v>
                </c:pt>
                <c:pt idx="1">
                  <c:v>46.32</c:v>
                </c:pt>
                <c:pt idx="2">
                  <c:v>45.315067999999997</c:v>
                </c:pt>
                <c:pt idx="3">
                  <c:v>39.846449</c:v>
                </c:pt>
                <c:pt idx="4">
                  <c:v>45.168539000000003</c:v>
                </c:pt>
                <c:pt idx="5">
                  <c:v>41.376344000000003</c:v>
                </c:pt>
              </c:numCache>
            </c:numRef>
          </c:yVal>
          <c:bubbleSize>
            <c:numRef>
              <c:f>РезРолГр_14m08и15p18!$B$6:$G$6</c:f>
              <c:numCache>
                <c:formatCode>0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24.333333</c:v>
                </c:pt>
                <c:pt idx="3">
                  <c:v>34.733333000000002</c:v>
                </c:pt>
                <c:pt idx="4">
                  <c:v>29.666667</c:v>
                </c:pt>
                <c:pt idx="5">
                  <c:v>31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30"/>
        <c:showNegBubbles val="0"/>
        <c:axId val="110947328"/>
        <c:axId val="110834816"/>
      </c:bubbleChart>
      <c:valAx>
        <c:axId val="110947328"/>
        <c:scaling>
          <c:orientation val="minMax"/>
          <c:max val="30"/>
          <c:min val="15"/>
        </c:scaling>
        <c:delete val="0"/>
        <c:axPos val="b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 dirty="0"/>
                  <a:t>Индекс гражданского поведения</a:t>
                </a:r>
              </a:p>
            </c:rich>
          </c:tx>
          <c:layout>
            <c:manualLayout>
              <c:xMode val="edge"/>
              <c:yMode val="edge"/>
              <c:x val="0.67725783363792402"/>
              <c:y val="0.9446218442368460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10834816"/>
        <c:crosses val="autoZero"/>
        <c:crossBetween val="midCat"/>
        <c:majorUnit val="5"/>
      </c:valAx>
      <c:valAx>
        <c:axId val="110834816"/>
        <c:scaling>
          <c:orientation val="minMax"/>
          <c:max val="50"/>
          <c:min val="35"/>
        </c:scaling>
        <c:delete val="0"/>
        <c:axPos val="l"/>
        <c:majorGridlines>
          <c:spPr>
            <a:ln w="1905">
              <a:solidFill>
                <a:srgbClr val="969696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ru-RU" sz="1400"/>
                  <a:t>Индекс гражданского климата</a:t>
                </a:r>
              </a:p>
            </c:rich>
          </c:tx>
          <c:layout>
            <c:manualLayout>
              <c:xMode val="edge"/>
              <c:yMode val="edge"/>
              <c:x val="4.8888009630032496E-3"/>
              <c:y val="5.5404289086494101E-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110947328"/>
        <c:crosses val="autoZero"/>
        <c:crossBetween val="midCat"/>
        <c:majorUnit val="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90195961711"/>
          <c:y val="0.175016662654255"/>
          <c:w val="0.533446201863089"/>
          <c:h val="0.659224478832298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Население   в целом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41.283333000000013</c:v>
                </c:pt>
                <c:pt idx="1">
                  <c:v>40.41666699999999</c:v>
                </c:pt>
                <c:pt idx="2">
                  <c:v>18.23333299999998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Активисты – сторонники ЕР</c:v>
                </c:pt>
              </c:strCache>
            </c:strRef>
          </c:tx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27.5</c:v>
                </c:pt>
                <c:pt idx="1">
                  <c:v>47.678571000000012</c:v>
                </c:pt>
                <c:pt idx="2">
                  <c:v>24.821428999999991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Активисты – системная оппозиция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Лист1!$D$2:$D$4</c:f>
              <c:numCache>
                <c:formatCode>0</c:formatCode>
                <c:ptCount val="3"/>
                <c:pt idx="0">
                  <c:v>42.934783000000003</c:v>
                </c:pt>
                <c:pt idx="1">
                  <c:v>33.152174000000002</c:v>
                </c:pt>
                <c:pt idx="2">
                  <c:v>23.913042999999981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Активисты – несистемная оппозиция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Лист1!$E$2:$E$4</c:f>
              <c:numCache>
                <c:formatCode>0</c:formatCode>
                <c:ptCount val="3"/>
                <c:pt idx="0">
                  <c:v>45.238095000000023</c:v>
                </c:pt>
                <c:pt idx="1">
                  <c:v>23.809524</c:v>
                </c:pt>
                <c:pt idx="2">
                  <c:v>28.571428999999991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Активисты – неопределившиеся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Лист1!$F$2:$F$4</c:f>
              <c:numCache>
                <c:formatCode>0</c:formatCode>
                <c:ptCount val="3"/>
                <c:pt idx="0">
                  <c:v>40.740741</c:v>
                </c:pt>
                <c:pt idx="1">
                  <c:v>37.566138000000031</c:v>
                </c:pt>
                <c:pt idx="2">
                  <c:v>21.693121999999999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667584"/>
        <c:axId val="145669120"/>
      </c:barChart>
      <c:catAx>
        <c:axId val="145667584"/>
        <c:scaling>
          <c:orientation val="minMax"/>
        </c:scaling>
        <c:delete val="0"/>
        <c:axPos val="b"/>
        <c:majorTickMark val="out"/>
        <c:minorTickMark val="none"/>
        <c:tickLblPos val="nextTo"/>
        <c:crossAx val="145669120"/>
        <c:crosses val="autoZero"/>
        <c:auto val="1"/>
        <c:lblAlgn val="ctr"/>
        <c:lblOffset val="100"/>
        <c:noMultiLvlLbl val="0"/>
      </c:catAx>
      <c:valAx>
        <c:axId val="145669120"/>
        <c:scaling>
          <c:orientation val="minMax"/>
          <c:max val="8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5667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Население   в целом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41.283333000000013</c:v>
                </c:pt>
                <c:pt idx="1">
                  <c:v>40.41666699999999</c:v>
                </c:pt>
                <c:pt idx="2">
                  <c:v>18.23333299999998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Обыватели – сторонники ЕР</c:v>
                </c:pt>
              </c:strCache>
            </c:strRef>
          </c:tx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30.290455999999999</c:v>
                </c:pt>
                <c:pt idx="1">
                  <c:v>47.856155000000001</c:v>
                </c:pt>
                <c:pt idx="2">
                  <c:v>21.853389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Обыватели – системная оппозиция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Лист1!$D$2:$D$4</c:f>
              <c:numCache>
                <c:formatCode>0</c:formatCode>
                <c:ptCount val="3"/>
                <c:pt idx="0">
                  <c:v>46.666666999999997</c:v>
                </c:pt>
                <c:pt idx="1">
                  <c:v>36</c:v>
                </c:pt>
                <c:pt idx="2">
                  <c:v>17.333333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Обыватели – несистемная оппозиция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Лист1!$E$2:$E$4</c:f>
              <c:numCache>
                <c:formatCode>0</c:formatCode>
                <c:ptCount val="3"/>
                <c:pt idx="0">
                  <c:v>43.589744000000003</c:v>
                </c:pt>
                <c:pt idx="1">
                  <c:v>35.897436000000013</c:v>
                </c:pt>
                <c:pt idx="2">
                  <c:v>20.512820999999999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Обыватели – неопределившиеся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низкий доход</c:v>
                </c:pt>
                <c:pt idx="1">
                  <c:v>средний доход</c:v>
                </c:pt>
                <c:pt idx="2">
                  <c:v>высокий доход</c:v>
                </c:pt>
              </c:strCache>
            </c:strRef>
          </c:cat>
          <c:val>
            <c:numRef>
              <c:f>Лист1!$F$2:$F$4</c:f>
              <c:numCache>
                <c:formatCode>0</c:formatCode>
                <c:ptCount val="3"/>
                <c:pt idx="0">
                  <c:v>43.51464399999999</c:v>
                </c:pt>
                <c:pt idx="1">
                  <c:v>38.912134000000002</c:v>
                </c:pt>
                <c:pt idx="2">
                  <c:v>17.573221999999991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758464"/>
        <c:axId val="145772544"/>
      </c:barChart>
      <c:catAx>
        <c:axId val="145758464"/>
        <c:scaling>
          <c:orientation val="minMax"/>
        </c:scaling>
        <c:delete val="0"/>
        <c:axPos val="b"/>
        <c:majorTickMark val="out"/>
        <c:minorTickMark val="none"/>
        <c:tickLblPos val="nextTo"/>
        <c:crossAx val="145772544"/>
        <c:crosses val="autoZero"/>
        <c:auto val="1"/>
        <c:lblAlgn val="ctr"/>
        <c:lblOffset val="100"/>
        <c:noMultiLvlLbl val="0"/>
      </c:catAx>
      <c:valAx>
        <c:axId val="14577254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5758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718941042066904"/>
          <c:y val="0.16831519380722501"/>
          <c:w val="0.323043591445699"/>
          <c:h val="0.7061578704789319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Сторонники действующей власти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Волонтеры – до 30 лет</c:v>
                </c:pt>
                <c:pt idx="1">
                  <c:v>Волонтеры – 31-45 лет</c:v>
                </c:pt>
                <c:pt idx="2">
                  <c:v>Волонтеры – старше 46 лет</c:v>
                </c:pt>
              </c:strCache>
            </c:strRef>
          </c:cat>
          <c:val>
            <c:numRef>
              <c:f>Лист1!$B$2:$D$2</c:f>
              <c:numCache>
                <c:formatCode>0</c:formatCode>
                <c:ptCount val="3"/>
                <c:pt idx="0">
                  <c:v>49.295774999999999</c:v>
                </c:pt>
                <c:pt idx="1">
                  <c:v>48.38709699999999</c:v>
                </c:pt>
                <c:pt idx="2">
                  <c:v>49.122807000000002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Системная оппозиция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Волонтеры – до 30 лет</c:v>
                </c:pt>
                <c:pt idx="1">
                  <c:v>Волонтеры – 31-45 лет</c:v>
                </c:pt>
                <c:pt idx="2">
                  <c:v>Волонтеры – старше 46 лет</c:v>
                </c:pt>
              </c:strCache>
            </c:strRef>
          </c:cat>
          <c:val>
            <c:numRef>
              <c:f>Лист1!$B$3:$D$3</c:f>
              <c:numCache>
                <c:formatCode>0</c:formatCode>
                <c:ptCount val="3"/>
                <c:pt idx="0">
                  <c:v>25.352112999999999</c:v>
                </c:pt>
                <c:pt idx="1">
                  <c:v>12.903226</c:v>
                </c:pt>
                <c:pt idx="2">
                  <c:v>19.298245999999999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Несистемная оппозиция</c:v>
                </c:pt>
              </c:strCache>
            </c:strRef>
          </c:tx>
          <c:invertIfNegative val="0"/>
          <c:dLbls>
            <c:dLbl>
              <c:idx val="1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Волонтеры – до 30 лет</c:v>
                </c:pt>
                <c:pt idx="1">
                  <c:v>Волонтеры – 31-45 лет</c:v>
                </c:pt>
                <c:pt idx="2">
                  <c:v>Волонтеры – старше 46 лет</c:v>
                </c:pt>
              </c:strCache>
            </c:strRef>
          </c:cat>
          <c:val>
            <c:numRef>
              <c:f>Лист1!$B$4:$D$4</c:f>
              <c:numCache>
                <c:formatCode>0</c:formatCode>
                <c:ptCount val="3"/>
                <c:pt idx="0">
                  <c:v>9.8591550000000012</c:v>
                </c:pt>
                <c:pt idx="1">
                  <c:v>17.741935000000009</c:v>
                </c:pt>
                <c:pt idx="2">
                  <c:v>12.280702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126720"/>
        <c:axId val="146128256"/>
      </c:barChart>
      <c:catAx>
        <c:axId val="146126720"/>
        <c:scaling>
          <c:orientation val="minMax"/>
        </c:scaling>
        <c:delete val="0"/>
        <c:axPos val="b"/>
        <c:majorTickMark val="out"/>
        <c:minorTickMark val="none"/>
        <c:tickLblPos val="nextTo"/>
        <c:crossAx val="146128256"/>
        <c:crosses val="autoZero"/>
        <c:auto val="1"/>
        <c:lblAlgn val="ctr"/>
        <c:lblOffset val="100"/>
        <c:noMultiLvlLbl val="0"/>
      </c:catAx>
      <c:valAx>
        <c:axId val="146128256"/>
        <c:scaling>
          <c:orientation val="minMax"/>
          <c:max val="8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6126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25719169604899"/>
          <c:y val="0.10443330142674399"/>
          <c:w val="0.83770662908799598"/>
          <c:h val="0.59889611087651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Сторонники действующей власти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Активисты – до 30 лет</c:v>
                </c:pt>
                <c:pt idx="1">
                  <c:v>Активисты – 31-45 лет</c:v>
                </c:pt>
                <c:pt idx="2">
                  <c:v>Активисты – старше 46 лет</c:v>
                </c:pt>
              </c:strCache>
            </c:strRef>
          </c:cat>
          <c:val>
            <c:numRef>
              <c:f>Лист1!$B$2:$D$2</c:f>
              <c:numCache>
                <c:formatCode>0</c:formatCode>
                <c:ptCount val="3"/>
                <c:pt idx="0">
                  <c:v>55.350554000000002</c:v>
                </c:pt>
                <c:pt idx="1">
                  <c:v>62.937063000000002</c:v>
                </c:pt>
                <c:pt idx="2">
                  <c:v>55.023923000000003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Системная оппозиция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Активисты – до 30 лет</c:v>
                </c:pt>
                <c:pt idx="1">
                  <c:v>Активисты – 31-45 лет</c:v>
                </c:pt>
                <c:pt idx="2">
                  <c:v>Активисты – старше 46 лет</c:v>
                </c:pt>
              </c:strCache>
            </c:strRef>
          </c:cat>
          <c:val>
            <c:numRef>
              <c:f>Лист1!$B$3:$D$3</c:f>
              <c:numCache>
                <c:formatCode>0</c:formatCode>
                <c:ptCount val="3"/>
                <c:pt idx="0">
                  <c:v>18.081181000000001</c:v>
                </c:pt>
                <c:pt idx="1">
                  <c:v>15.734266</c:v>
                </c:pt>
                <c:pt idx="2">
                  <c:v>21.531099999999999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Несистемная оппозиция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Активисты – до 30 лет</c:v>
                </c:pt>
                <c:pt idx="1">
                  <c:v>Активисты – 31-45 лет</c:v>
                </c:pt>
                <c:pt idx="2">
                  <c:v>Активисты – старше 46 лет</c:v>
                </c:pt>
              </c:strCache>
            </c:strRef>
          </c:cat>
          <c:val>
            <c:numRef>
              <c:f>Лист1!$B$4:$D$4</c:f>
              <c:numCache>
                <c:formatCode>0</c:formatCode>
                <c:ptCount val="3"/>
                <c:pt idx="0">
                  <c:v>3.6900369999999998</c:v>
                </c:pt>
                <c:pt idx="1">
                  <c:v>4.1958039999999954</c:v>
                </c:pt>
                <c:pt idx="2">
                  <c:v>4.7846890000000002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036224"/>
        <c:axId val="146037760"/>
      </c:barChart>
      <c:catAx>
        <c:axId val="146036224"/>
        <c:scaling>
          <c:orientation val="minMax"/>
        </c:scaling>
        <c:delete val="0"/>
        <c:axPos val="b"/>
        <c:majorTickMark val="out"/>
        <c:minorTickMark val="none"/>
        <c:tickLblPos val="nextTo"/>
        <c:crossAx val="146037760"/>
        <c:crosses val="autoZero"/>
        <c:auto val="1"/>
        <c:lblAlgn val="ctr"/>
        <c:lblOffset val="100"/>
        <c:noMultiLvlLbl val="0"/>
      </c:catAx>
      <c:valAx>
        <c:axId val="146037760"/>
        <c:scaling>
          <c:orientation val="minMax"/>
          <c:max val="8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6036224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461756945716101E-2"/>
          <c:y val="0.10091816990293399"/>
          <c:w val="0.525850429878571"/>
          <c:h val="0.62502155882614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Электорат Единой России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Обыватели – до 30 лет</c:v>
                </c:pt>
                <c:pt idx="1">
                  <c:v>Обыватели – 31-45 лет</c:v>
                </c:pt>
                <c:pt idx="2">
                  <c:v>Обыватели – старше 46 лет</c:v>
                </c:pt>
              </c:strCache>
            </c:strRef>
          </c:cat>
          <c:val>
            <c:numRef>
              <c:f>Лист1!$B$2:$D$2</c:f>
              <c:numCache>
                <c:formatCode>0</c:formatCode>
                <c:ptCount val="3"/>
                <c:pt idx="0">
                  <c:v>64.126983999999979</c:v>
                </c:pt>
                <c:pt idx="1">
                  <c:v>61.838440000000013</c:v>
                </c:pt>
                <c:pt idx="2">
                  <c:v>62.683438000000002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Системная оппозиция</c:v>
                </c:pt>
              </c:strCache>
            </c:strRef>
          </c:tx>
          <c:invertIfNegative val="0"/>
          <c:dLbls>
            <c:dLbl>
              <c:idx val="2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Обыватели – до 30 лет</c:v>
                </c:pt>
                <c:pt idx="1">
                  <c:v>Обыватели – 31-45 лет</c:v>
                </c:pt>
                <c:pt idx="2">
                  <c:v>Обыватели – старше 46 лет</c:v>
                </c:pt>
              </c:strCache>
            </c:strRef>
          </c:cat>
          <c:val>
            <c:numRef>
              <c:f>Лист1!$B$3:$D$3</c:f>
              <c:numCache>
                <c:formatCode>0</c:formatCode>
                <c:ptCount val="3"/>
                <c:pt idx="0">
                  <c:v>11.111110999999999</c:v>
                </c:pt>
                <c:pt idx="1">
                  <c:v>12.256266999999999</c:v>
                </c:pt>
                <c:pt idx="2">
                  <c:v>14.884696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Несистемная оппозиция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Обыватели – до 30 лет</c:v>
                </c:pt>
                <c:pt idx="1">
                  <c:v>Обыватели – 31-45 лет</c:v>
                </c:pt>
                <c:pt idx="2">
                  <c:v>Обыватели – старше 46 лет</c:v>
                </c:pt>
              </c:strCache>
            </c:strRef>
          </c:cat>
          <c:val>
            <c:numRef>
              <c:f>Лист1!$B$4:$D$4</c:f>
              <c:numCache>
                <c:formatCode>0</c:formatCode>
                <c:ptCount val="3"/>
                <c:pt idx="0">
                  <c:v>4.1269839999999904</c:v>
                </c:pt>
                <c:pt idx="1">
                  <c:v>2.7855150000000002</c:v>
                </c:pt>
                <c:pt idx="2">
                  <c:v>3.354298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478592"/>
        <c:axId val="146480128"/>
      </c:barChart>
      <c:catAx>
        <c:axId val="146478592"/>
        <c:scaling>
          <c:orientation val="minMax"/>
        </c:scaling>
        <c:delete val="0"/>
        <c:axPos val="b"/>
        <c:majorTickMark val="out"/>
        <c:minorTickMark val="none"/>
        <c:tickLblPos val="nextTo"/>
        <c:crossAx val="146480128"/>
        <c:crosses val="autoZero"/>
        <c:auto val="1"/>
        <c:lblAlgn val="ctr"/>
        <c:lblOffset val="100"/>
        <c:noMultiLvlLbl val="0"/>
      </c:catAx>
      <c:valAx>
        <c:axId val="14648012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6478592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635337911912364"/>
          <c:y val="0.168535595299455"/>
          <c:w val="0.35344287136564401"/>
          <c:h val="0.662928312367634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904843906233"/>
          <c:y val="9.9868996037477301E-2"/>
          <c:w val="0.84582129763359704"/>
          <c:h val="0.564637262526386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Сторонники действующей власти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Волонтеры – низкий доход</c:v>
                </c:pt>
                <c:pt idx="1">
                  <c:v>Волонтеры – средний доход</c:v>
                </c:pt>
                <c:pt idx="2">
                  <c:v>Волонтеры – высокий доход</c:v>
                </c:pt>
              </c:strCache>
            </c:strRef>
          </c:cat>
          <c:val>
            <c:numRef>
              <c:f>Лист1!$B$2:$D$2</c:f>
              <c:numCache>
                <c:formatCode>0</c:formatCode>
                <c:ptCount val="3"/>
                <c:pt idx="0">
                  <c:v>61.764706000000011</c:v>
                </c:pt>
                <c:pt idx="1">
                  <c:v>56.756757</c:v>
                </c:pt>
                <c:pt idx="2">
                  <c:v>36.25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Системная оппозиция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Волонтеры – низкий доход</c:v>
                </c:pt>
                <c:pt idx="1">
                  <c:v>Волонтеры – средний доход</c:v>
                </c:pt>
                <c:pt idx="2">
                  <c:v>Волонтеры – высокий доход</c:v>
                </c:pt>
              </c:strCache>
            </c:strRef>
          </c:cat>
          <c:val>
            <c:numRef>
              <c:f>Лист1!$B$3:$D$3</c:f>
              <c:numCache>
                <c:formatCode>0</c:formatCode>
                <c:ptCount val="3"/>
                <c:pt idx="0">
                  <c:v>20.588235000000001</c:v>
                </c:pt>
                <c:pt idx="1">
                  <c:v>17.567568000000001</c:v>
                </c:pt>
                <c:pt idx="2">
                  <c:v>21.25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Несистемная оппозиция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Волонтеры – низкий доход</c:v>
                </c:pt>
                <c:pt idx="1">
                  <c:v>Волонтеры – средний доход</c:v>
                </c:pt>
                <c:pt idx="2">
                  <c:v>Волонтеры – высокий доход</c:v>
                </c:pt>
              </c:strCache>
            </c:strRef>
          </c:cat>
          <c:val>
            <c:numRef>
              <c:f>Лист1!$B$4:$D$4</c:f>
              <c:numCache>
                <c:formatCode>0</c:formatCode>
                <c:ptCount val="3"/>
                <c:pt idx="0">
                  <c:v>5.8823530000000002</c:v>
                </c:pt>
                <c:pt idx="1">
                  <c:v>9.4594590000000007</c:v>
                </c:pt>
                <c:pt idx="2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290944"/>
        <c:axId val="146313216"/>
      </c:barChart>
      <c:catAx>
        <c:axId val="146290944"/>
        <c:scaling>
          <c:orientation val="minMax"/>
        </c:scaling>
        <c:delete val="0"/>
        <c:axPos val="b"/>
        <c:majorTickMark val="out"/>
        <c:minorTickMark val="none"/>
        <c:tickLblPos val="nextTo"/>
        <c:crossAx val="146313216"/>
        <c:crosses val="autoZero"/>
        <c:auto val="1"/>
        <c:lblAlgn val="ctr"/>
        <c:lblOffset val="100"/>
        <c:noMultiLvlLbl val="0"/>
      </c:catAx>
      <c:valAx>
        <c:axId val="146313216"/>
        <c:scaling>
          <c:orientation val="minMax"/>
          <c:max val="8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6290944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14306524507901"/>
          <c:y val="0.10070359245798099"/>
          <c:w val="0.83474861981659099"/>
          <c:h val="0.613221050835621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Сторонники действующей власти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Активисты – низкий доход</c:v>
                </c:pt>
                <c:pt idx="1">
                  <c:v>Активисты – средний доход</c:v>
                </c:pt>
                <c:pt idx="2">
                  <c:v>Активисты – высокий доход</c:v>
                </c:pt>
              </c:strCache>
            </c:strRef>
          </c:cat>
          <c:val>
            <c:numRef>
              <c:f>Лист1!$B$2:$D$2</c:f>
              <c:numCache>
                <c:formatCode>0</c:formatCode>
                <c:ptCount val="3"/>
                <c:pt idx="0">
                  <c:v>46.808511000000003</c:v>
                </c:pt>
                <c:pt idx="1">
                  <c:v>65.281173999999993</c:v>
                </c:pt>
                <c:pt idx="2">
                  <c:v>58.898305000000022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Системная оппозиция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Активисты – низкий доход</c:v>
                </c:pt>
                <c:pt idx="1">
                  <c:v>Активисты – средний доход</c:v>
                </c:pt>
                <c:pt idx="2">
                  <c:v>Активисты – высокий доход</c:v>
                </c:pt>
              </c:strCache>
            </c:strRef>
          </c:cat>
          <c:val>
            <c:numRef>
              <c:f>Лист1!$B$3:$D$3</c:f>
              <c:numCache>
                <c:formatCode>0</c:formatCode>
                <c:ptCount val="3"/>
                <c:pt idx="0">
                  <c:v>24.012157999999999</c:v>
                </c:pt>
                <c:pt idx="1">
                  <c:v>14.914425</c:v>
                </c:pt>
                <c:pt idx="2">
                  <c:v>18.644068000000011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Несистемная оппозиция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Активисты – низкий доход</c:v>
                </c:pt>
                <c:pt idx="1">
                  <c:v>Активисты – средний доход</c:v>
                </c:pt>
                <c:pt idx="2">
                  <c:v>Активисты – высокий доход</c:v>
                </c:pt>
              </c:strCache>
            </c:strRef>
          </c:cat>
          <c:val>
            <c:numRef>
              <c:f>Лист1!$B$4:$D$4</c:f>
              <c:numCache>
                <c:formatCode>0</c:formatCode>
                <c:ptCount val="3"/>
                <c:pt idx="0">
                  <c:v>5.7750760000000003</c:v>
                </c:pt>
                <c:pt idx="1">
                  <c:v>2.4449879999999999</c:v>
                </c:pt>
                <c:pt idx="2">
                  <c:v>5.084746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331520"/>
        <c:axId val="146333056"/>
      </c:barChart>
      <c:catAx>
        <c:axId val="146331520"/>
        <c:scaling>
          <c:orientation val="minMax"/>
        </c:scaling>
        <c:delete val="0"/>
        <c:axPos val="b"/>
        <c:majorTickMark val="out"/>
        <c:minorTickMark val="none"/>
        <c:tickLblPos val="nextTo"/>
        <c:crossAx val="146333056"/>
        <c:crosses val="autoZero"/>
        <c:auto val="1"/>
        <c:lblAlgn val="ctr"/>
        <c:lblOffset val="100"/>
        <c:noMultiLvlLbl val="0"/>
      </c:catAx>
      <c:valAx>
        <c:axId val="146333056"/>
        <c:scaling>
          <c:orientation val="minMax"/>
          <c:max val="8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6331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Лист1!$A$2:$A$2</c:f>
              <c:strCache>
                <c:ptCount val="1"/>
                <c:pt idx="0">
                  <c:v>Сторонники действующей власти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Обыватели – низкий доход</c:v>
                </c:pt>
                <c:pt idx="1">
                  <c:v>Обыватели – средний доход</c:v>
                </c:pt>
                <c:pt idx="2">
                  <c:v>Обыватели – высокий доход</c:v>
                </c:pt>
              </c:strCache>
            </c:strRef>
          </c:cat>
          <c:val>
            <c:numRef>
              <c:f>Лист1!$B$2:$D$2</c:f>
              <c:numCache>
                <c:formatCode>0</c:formatCode>
                <c:ptCount val="3"/>
                <c:pt idx="0">
                  <c:v>53.414634</c:v>
                </c:pt>
                <c:pt idx="1">
                  <c:v>68.244575999999995</c:v>
                </c:pt>
                <c:pt idx="2">
                  <c:v>67.521367999999981</c:v>
                </c:pt>
              </c:numCache>
            </c:numRef>
          </c:val>
        </c:ser>
        <c:ser>
          <c:idx val="1"/>
          <c:order val="1"/>
          <c:tx>
            <c:strRef>
              <c:f>Лист1!$A$3:$A$3</c:f>
              <c:strCache>
                <c:ptCount val="1"/>
                <c:pt idx="0">
                  <c:v>Системная оппозиция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Обыватели – низкий доход</c:v>
                </c:pt>
                <c:pt idx="1">
                  <c:v>Обыватели – средний доход</c:v>
                </c:pt>
                <c:pt idx="2">
                  <c:v>Обыватели – высокий доход</c:v>
                </c:pt>
              </c:strCache>
            </c:strRef>
          </c:cat>
          <c:val>
            <c:numRef>
              <c:f>Лист1!$B$3:$D$3</c:f>
              <c:numCache>
                <c:formatCode>0</c:formatCode>
                <c:ptCount val="3"/>
                <c:pt idx="0">
                  <c:v>17.073170999999999</c:v>
                </c:pt>
                <c:pt idx="1">
                  <c:v>10.650888</c:v>
                </c:pt>
                <c:pt idx="2">
                  <c:v>11.111110999999999</c:v>
                </c:pt>
              </c:numCache>
            </c:numRef>
          </c:val>
        </c:ser>
        <c:ser>
          <c:idx val="2"/>
          <c:order val="2"/>
          <c:tx>
            <c:strRef>
              <c:f>Лист1!$A$4:$A$4</c:f>
              <c:strCache>
                <c:ptCount val="1"/>
                <c:pt idx="0">
                  <c:v>Несистемная оппозиция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Обыватели – низкий доход</c:v>
                </c:pt>
                <c:pt idx="1">
                  <c:v>Обыватели – средний доход</c:v>
                </c:pt>
                <c:pt idx="2">
                  <c:v>Обыватели – высокий доход</c:v>
                </c:pt>
              </c:strCache>
            </c:strRef>
          </c:cat>
          <c:val>
            <c:numRef>
              <c:f>Лист1!$B$4:$D$4</c:f>
              <c:numCache>
                <c:formatCode>0</c:formatCode>
                <c:ptCount val="3"/>
                <c:pt idx="0">
                  <c:v>4.1463409999999996</c:v>
                </c:pt>
                <c:pt idx="1">
                  <c:v>2.7613409999999998</c:v>
                </c:pt>
                <c:pt idx="2">
                  <c:v>3.418803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241024"/>
        <c:axId val="146242560"/>
      </c:barChart>
      <c:catAx>
        <c:axId val="146241024"/>
        <c:scaling>
          <c:orientation val="minMax"/>
        </c:scaling>
        <c:delete val="0"/>
        <c:axPos val="b"/>
        <c:majorTickMark val="out"/>
        <c:minorTickMark val="none"/>
        <c:tickLblPos val="nextTo"/>
        <c:crossAx val="146242560"/>
        <c:crosses val="autoZero"/>
        <c:auto val="1"/>
        <c:lblAlgn val="ctr"/>
        <c:lblOffset val="100"/>
        <c:noMultiLvlLbl val="0"/>
      </c:catAx>
      <c:valAx>
        <c:axId val="14624256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46241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не приходилось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10"/>
                <c:pt idx="0">
                  <c:v>Обыватели – старше 46 лет</c:v>
                </c:pt>
                <c:pt idx="1">
                  <c:v>Обыватели – 31-45 лет</c:v>
                </c:pt>
                <c:pt idx="2">
                  <c:v>Обыватели – до 30 лет</c:v>
                </c:pt>
                <c:pt idx="3">
                  <c:v>Активисты – старше 46 лет</c:v>
                </c:pt>
                <c:pt idx="4">
                  <c:v>Активисты – 31-45 лет</c:v>
                </c:pt>
                <c:pt idx="5">
                  <c:v>Активисты – до 30 лет</c:v>
                </c:pt>
                <c:pt idx="6">
                  <c:v>Волонтеры – старше 46 лет</c:v>
                </c:pt>
                <c:pt idx="7">
                  <c:v>Волонтеры – 31-45 лет</c:v>
                </c:pt>
                <c:pt idx="8">
                  <c:v>Волонтеры – до 30 лет</c:v>
                </c:pt>
                <c:pt idx="9">
                  <c:v>Население   в целом</c:v>
                </c:pt>
              </c:strCache>
            </c:strRef>
          </c:cat>
          <c:val>
            <c:numRef>
              <c:f>Лист1!$B$2:$K$2</c:f>
              <c:numCache>
                <c:formatCode>0</c:formatCode>
                <c:ptCount val="10"/>
                <c:pt idx="0">
                  <c:v>52.201258000000003</c:v>
                </c:pt>
                <c:pt idx="1">
                  <c:v>38.997214</c:v>
                </c:pt>
                <c:pt idx="2">
                  <c:v>53.650793999999998</c:v>
                </c:pt>
                <c:pt idx="3">
                  <c:v>51.196171999999997</c:v>
                </c:pt>
                <c:pt idx="4">
                  <c:v>43.356642999999998</c:v>
                </c:pt>
                <c:pt idx="5">
                  <c:v>53.505535000000002</c:v>
                </c:pt>
                <c:pt idx="6">
                  <c:v>40.35087699999999</c:v>
                </c:pt>
                <c:pt idx="7">
                  <c:v>37.096774000000003</c:v>
                </c:pt>
                <c:pt idx="8">
                  <c:v>36.619717999999999</c:v>
                </c:pt>
                <c:pt idx="9">
                  <c:v>49.983333000000002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приходилось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Лист1!$B$1:$K$1</c:f>
              <c:strCache>
                <c:ptCount val="10"/>
                <c:pt idx="0">
                  <c:v>Обыватели – старше 46 лет</c:v>
                </c:pt>
                <c:pt idx="1">
                  <c:v>Обыватели – 31-45 лет</c:v>
                </c:pt>
                <c:pt idx="2">
                  <c:v>Обыватели – до 30 лет</c:v>
                </c:pt>
                <c:pt idx="3">
                  <c:v>Активисты – старше 46 лет</c:v>
                </c:pt>
                <c:pt idx="4">
                  <c:v>Активисты – 31-45 лет</c:v>
                </c:pt>
                <c:pt idx="5">
                  <c:v>Активисты – до 30 лет</c:v>
                </c:pt>
                <c:pt idx="6">
                  <c:v>Волонтеры – старше 46 лет</c:v>
                </c:pt>
                <c:pt idx="7">
                  <c:v>Волонтеры – 31-45 лет</c:v>
                </c:pt>
                <c:pt idx="8">
                  <c:v>Волонтеры – до 30 лет</c:v>
                </c:pt>
                <c:pt idx="9">
                  <c:v>Население   в целом</c:v>
                </c:pt>
              </c:strCache>
            </c:strRef>
          </c:cat>
          <c:val>
            <c:numRef>
              <c:f>Лист1!$B$3:$K$3</c:f>
              <c:numCache>
                <c:formatCode>0</c:formatCode>
                <c:ptCount val="10"/>
                <c:pt idx="0">
                  <c:v>45.702306</c:v>
                </c:pt>
                <c:pt idx="1">
                  <c:v>58.774373000000011</c:v>
                </c:pt>
                <c:pt idx="2">
                  <c:v>42.539682999999997</c:v>
                </c:pt>
                <c:pt idx="3">
                  <c:v>46.650717999999998</c:v>
                </c:pt>
                <c:pt idx="4">
                  <c:v>54.195804000000003</c:v>
                </c:pt>
                <c:pt idx="5">
                  <c:v>45.018450000000001</c:v>
                </c:pt>
                <c:pt idx="6">
                  <c:v>54.385964999999999</c:v>
                </c:pt>
                <c:pt idx="7">
                  <c:v>56.451613000000002</c:v>
                </c:pt>
                <c:pt idx="8">
                  <c:v>59.15493</c:v>
                </c:pt>
                <c:pt idx="9">
                  <c:v>46.183333000000012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677824"/>
        <c:axId val="111679360"/>
      </c:barChart>
      <c:catAx>
        <c:axId val="111677824"/>
        <c:scaling>
          <c:orientation val="minMax"/>
        </c:scaling>
        <c:delete val="0"/>
        <c:axPos val="l"/>
        <c:majorTickMark val="out"/>
        <c:minorTickMark val="none"/>
        <c:tickLblPos val="nextTo"/>
        <c:crossAx val="111679360"/>
        <c:crosses val="autoZero"/>
        <c:auto val="1"/>
        <c:lblAlgn val="ctr"/>
        <c:lblOffset val="100"/>
        <c:noMultiLvlLbl val="0"/>
      </c:catAx>
      <c:valAx>
        <c:axId val="11167936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11677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639253426655003E-2"/>
          <c:y val="4.1431182711833901E-2"/>
          <c:w val="0.65614622824924695"/>
          <c:h val="0.644033987904894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Электорат Единой России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Население в целом</c:v>
                </c:pt>
                <c:pt idx="1">
                  <c:v>волонтеры</c:v>
                </c:pt>
                <c:pt idx="2">
                  <c:v>активисты</c:v>
                </c:pt>
                <c:pt idx="3">
                  <c:v>обыватели</c:v>
                </c:pt>
                <c:pt idx="4">
                  <c:v>web-обыватели</c:v>
                </c:pt>
                <c:pt idx="5">
                  <c:v>аутсайдеры</c:v>
                </c:pt>
              </c:strCache>
            </c:strRef>
          </c:cat>
          <c:val>
            <c:numRef>
              <c:f>Лист1!$B$2:$B$7</c:f>
              <c:numCache>
                <c:formatCode>0</c:formatCode>
                <c:ptCount val="6"/>
                <c:pt idx="0">
                  <c:v>56.933333000000012</c:v>
                </c:pt>
                <c:pt idx="1">
                  <c:v>48.947367999999997</c:v>
                </c:pt>
                <c:pt idx="2">
                  <c:v>57.435896999999997</c:v>
                </c:pt>
                <c:pt idx="3">
                  <c:v>62.81494399999999</c:v>
                </c:pt>
                <c:pt idx="4">
                  <c:v>55.737704999999998</c:v>
                </c:pt>
                <c:pt idx="5">
                  <c:v>55.060729000000002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Системная оппозиция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Население в целом</c:v>
                </c:pt>
                <c:pt idx="1">
                  <c:v>волонтеры</c:v>
                </c:pt>
                <c:pt idx="2">
                  <c:v>активисты</c:v>
                </c:pt>
                <c:pt idx="3">
                  <c:v>обыватели</c:v>
                </c:pt>
                <c:pt idx="4">
                  <c:v>web-обыватели</c:v>
                </c:pt>
                <c:pt idx="5">
                  <c:v>аутсайдеры</c:v>
                </c:pt>
              </c:strCache>
            </c:strRef>
          </c:cat>
          <c:val>
            <c:numRef>
              <c:f>Лист1!$C$2:$C$7</c:f>
              <c:numCache>
                <c:formatCode>0</c:formatCode>
                <c:ptCount val="6"/>
                <c:pt idx="0">
                  <c:v>16.666667</c:v>
                </c:pt>
                <c:pt idx="1">
                  <c:v>19.473683999999999</c:v>
                </c:pt>
                <c:pt idx="2">
                  <c:v>18.871794999999999</c:v>
                </c:pt>
                <c:pt idx="3">
                  <c:v>13.032145999999999</c:v>
                </c:pt>
                <c:pt idx="4">
                  <c:v>14.988289999999999</c:v>
                </c:pt>
                <c:pt idx="5">
                  <c:v>18.876518000000001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Несистемная оппозиция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Население в целом</c:v>
                </c:pt>
                <c:pt idx="1">
                  <c:v>волонтеры</c:v>
                </c:pt>
                <c:pt idx="2">
                  <c:v>активисты</c:v>
                </c:pt>
                <c:pt idx="3">
                  <c:v>обыватели</c:v>
                </c:pt>
                <c:pt idx="4">
                  <c:v>web-обыватели</c:v>
                </c:pt>
                <c:pt idx="5">
                  <c:v>аутсайдеры</c:v>
                </c:pt>
              </c:strCache>
            </c:strRef>
          </c:cat>
          <c:val>
            <c:numRef>
              <c:f>Лист1!$D$2:$D$7</c:f>
              <c:numCache>
                <c:formatCode>0</c:formatCode>
                <c:ptCount val="6"/>
                <c:pt idx="0">
                  <c:v>3.6</c:v>
                </c:pt>
                <c:pt idx="1">
                  <c:v>13.157895</c:v>
                </c:pt>
                <c:pt idx="2">
                  <c:v>4.3076920000000003</c:v>
                </c:pt>
                <c:pt idx="3">
                  <c:v>3.3883580000000002</c:v>
                </c:pt>
                <c:pt idx="4">
                  <c:v>3.3957850000000001</c:v>
                </c:pt>
                <c:pt idx="5">
                  <c:v>2.6315789999999981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633472"/>
        <c:axId val="38635008"/>
      </c:barChart>
      <c:catAx>
        <c:axId val="386334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8635008"/>
        <c:crosses val="autoZero"/>
        <c:auto val="1"/>
        <c:lblAlgn val="ctr"/>
        <c:lblOffset val="100"/>
        <c:noMultiLvlLbl val="0"/>
      </c:catAx>
      <c:valAx>
        <c:axId val="3863500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863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528932147370501"/>
          <c:y val="3.0274953268407099E-2"/>
          <c:w val="0.19545141926703599"/>
          <c:h val="0.817731147456107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921044652446001"/>
          <c:y val="2.87855110592409E-2"/>
          <c:w val="0.42126713929933701"/>
          <c:h val="0.771297569241826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доверяю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  <c:pt idx="3">
                  <c:v>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37.142857000000006</c:v>
                </c:pt>
                <c:pt idx="1">
                  <c:v>56</c:v>
                </c:pt>
                <c:pt idx="2">
                  <c:v>56.756757</c:v>
                </c:pt>
                <c:pt idx="3">
                  <c:v>3.225806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доверяю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  <c:pt idx="3">
                  <c:v>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28.571428999999991</c:v>
                </c:pt>
                <c:pt idx="1">
                  <c:v>24</c:v>
                </c:pt>
                <c:pt idx="2">
                  <c:v>29.72973</c:v>
                </c:pt>
                <c:pt idx="3">
                  <c:v>93.548386999999948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809216"/>
        <c:axId val="40810752"/>
      </c:barChart>
      <c:catAx>
        <c:axId val="40809216"/>
        <c:scaling>
          <c:orientation val="minMax"/>
        </c:scaling>
        <c:delete val="0"/>
        <c:axPos val="l"/>
        <c:majorTickMark val="out"/>
        <c:minorTickMark val="none"/>
        <c:tickLblPos val="nextTo"/>
        <c:crossAx val="40810752"/>
        <c:crossesAt val="0"/>
        <c:auto val="1"/>
        <c:lblAlgn val="ctr"/>
        <c:lblOffset val="100"/>
        <c:noMultiLvlLbl val="0"/>
      </c:catAx>
      <c:valAx>
        <c:axId val="4081075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408092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3884464226197104"/>
          <c:y val="0.87460252504772096"/>
          <c:w val="0.337513135114617"/>
          <c:h val="0.1096962871017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633171711079694E-2"/>
          <c:y val="3.0313472114209501E-2"/>
          <c:w val="0.72795036662593104"/>
          <c:h val="0.749735923439063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доверяю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  <c:pt idx="3">
                  <c:v>Активисты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42.857143000000001</c:v>
                </c:pt>
                <c:pt idx="1">
                  <c:v>57.142857000000006</c:v>
                </c:pt>
                <c:pt idx="2">
                  <c:v>54.347825999999998</c:v>
                </c:pt>
                <c:pt idx="3">
                  <c:v>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доверяю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  <c:pt idx="3">
                  <c:v>Активисты - 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21.164021000000009</c:v>
                </c:pt>
                <c:pt idx="1">
                  <c:v>30.952380999999999</c:v>
                </c:pt>
                <c:pt idx="2">
                  <c:v>38.043478</c:v>
                </c:pt>
                <c:pt idx="3">
                  <c:v>93.928570999999948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636416"/>
        <c:axId val="40637952"/>
      </c:barChart>
      <c:catAx>
        <c:axId val="40636416"/>
        <c:scaling>
          <c:orientation val="minMax"/>
        </c:scaling>
        <c:delete val="1"/>
        <c:axPos val="l"/>
        <c:majorTickMark val="out"/>
        <c:minorTickMark val="none"/>
        <c:tickLblPos val="none"/>
        <c:crossAx val="40637952"/>
        <c:crosses val="autoZero"/>
        <c:auto val="1"/>
        <c:lblAlgn val="ctr"/>
        <c:lblOffset val="100"/>
        <c:noMultiLvlLbl val="0"/>
      </c:catAx>
      <c:valAx>
        <c:axId val="4063795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406364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818454695509999"/>
          <c:y val="0.862198471003222"/>
          <c:w val="0.66694028044502995"/>
          <c:h val="0.10892227049496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633171711079694E-2"/>
          <c:y val="3.0794638338244602E-2"/>
          <c:w val="0.72795036662593104"/>
          <c:h val="0.74576347777936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доверяю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  <c:pt idx="3">
                  <c:v>Обыватели - сторонники ЕР</c:v>
                </c:pt>
              </c:strCache>
            </c:strRef>
          </c:cat>
          <c:val>
            <c:numRef>
              <c:f>Лист1!$B$2:$B$5</c:f>
              <c:numCache>
                <c:formatCode>0</c:formatCode>
                <c:ptCount val="4"/>
                <c:pt idx="0">
                  <c:v>35.146444000000002</c:v>
                </c:pt>
                <c:pt idx="1">
                  <c:v>61.538462000000003</c:v>
                </c:pt>
                <c:pt idx="2">
                  <c:v>56</c:v>
                </c:pt>
                <c:pt idx="3">
                  <c:v>3.1811889999999998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доверяю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Обыватели - неопределившиеся</c:v>
                </c:pt>
                <c:pt idx="1">
                  <c:v>Обыватели - несистемная оппозиция</c:v>
                </c:pt>
                <c:pt idx="2">
                  <c:v>Обыватели - системная оппозиция</c:v>
                </c:pt>
                <c:pt idx="3">
                  <c:v>Обыватели - сторонники ЕР</c:v>
                </c:pt>
              </c:strCache>
            </c:strRef>
          </c:cat>
          <c:val>
            <c:numRef>
              <c:f>Лист1!$C$2:$C$5</c:f>
              <c:numCache>
                <c:formatCode>0</c:formatCode>
                <c:ptCount val="4"/>
                <c:pt idx="0">
                  <c:v>20.920501999999999</c:v>
                </c:pt>
                <c:pt idx="1">
                  <c:v>20.512820999999999</c:v>
                </c:pt>
                <c:pt idx="2">
                  <c:v>27.333333</c:v>
                </c:pt>
                <c:pt idx="3">
                  <c:v>92.946057999999994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823808"/>
        <c:axId val="113922816"/>
      </c:barChart>
      <c:catAx>
        <c:axId val="40823808"/>
        <c:scaling>
          <c:orientation val="minMax"/>
        </c:scaling>
        <c:delete val="1"/>
        <c:axPos val="l"/>
        <c:majorTickMark val="out"/>
        <c:minorTickMark val="none"/>
        <c:tickLblPos val="none"/>
        <c:crossAx val="113922816"/>
        <c:crosses val="autoZero"/>
        <c:auto val="1"/>
        <c:lblAlgn val="ctr"/>
        <c:lblOffset val="100"/>
        <c:noMultiLvlLbl val="0"/>
      </c:catAx>
      <c:valAx>
        <c:axId val="11392281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408238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7472483216151"/>
          <c:y val="0.85627846171119204"/>
          <c:w val="0.57245673099814298"/>
          <c:h val="0.106394703939421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9921044652446001"/>
          <c:y val="2.7558806587284702E-2"/>
          <c:w val="0.43430214929822603"/>
          <c:h val="0.719125423567311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приходилось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28.571428999999991</c:v>
                </c:pt>
                <c:pt idx="1">
                  <c:v>28</c:v>
                </c:pt>
                <c:pt idx="2">
                  <c:v>35.135134999999998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приходилось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неопределившиеся</c:v>
                </c:pt>
                <c:pt idx="1">
                  <c:v>несистемная оппозиция</c:v>
                </c:pt>
                <c:pt idx="2">
                  <c:v>системная оппозиция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65.714286000000001</c:v>
                </c:pt>
                <c:pt idx="1">
                  <c:v>68</c:v>
                </c:pt>
                <c:pt idx="2">
                  <c:v>59.459459000000003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959680"/>
        <c:axId val="113961216"/>
      </c:barChart>
      <c:catAx>
        <c:axId val="113959680"/>
        <c:scaling>
          <c:orientation val="minMax"/>
        </c:scaling>
        <c:delete val="0"/>
        <c:axPos val="l"/>
        <c:majorTickMark val="out"/>
        <c:minorTickMark val="none"/>
        <c:tickLblPos val="nextTo"/>
        <c:crossAx val="113961216"/>
        <c:crosses val="autoZero"/>
        <c:auto val="1"/>
        <c:lblAlgn val="ctr"/>
        <c:lblOffset val="100"/>
        <c:noMultiLvlLbl val="0"/>
      </c:catAx>
      <c:valAx>
        <c:axId val="11396121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139596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3398592286042298"/>
          <c:y val="0.85770481483318395"/>
          <c:w val="0.53253342221234701"/>
          <c:h val="0.1272629145804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8805541276181E-2"/>
          <c:y val="2.87855110592409E-2"/>
          <c:w val="0.86339284537414196"/>
          <c:h val="0.718481456763037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приходилось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38.095238000000002</c:v>
                </c:pt>
                <c:pt idx="1">
                  <c:v>23.809524</c:v>
                </c:pt>
                <c:pt idx="2">
                  <c:v>34.239130000000003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приходилось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Активисты - неопределившиеся</c:v>
                </c:pt>
                <c:pt idx="1">
                  <c:v>Активисты - несистемная оппозиция</c:v>
                </c:pt>
                <c:pt idx="2">
                  <c:v>Активисты - системная оппозиция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58.201058000000003</c:v>
                </c:pt>
                <c:pt idx="1">
                  <c:v>73.809523999999996</c:v>
                </c:pt>
                <c:pt idx="2">
                  <c:v>64.130434999999949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763520"/>
        <c:axId val="118765056"/>
      </c:barChart>
      <c:catAx>
        <c:axId val="118763520"/>
        <c:scaling>
          <c:orientation val="minMax"/>
        </c:scaling>
        <c:delete val="1"/>
        <c:axPos val="l"/>
        <c:majorTickMark val="out"/>
        <c:minorTickMark val="none"/>
        <c:tickLblPos val="none"/>
        <c:crossAx val="118765056"/>
        <c:crosses val="autoZero"/>
        <c:auto val="1"/>
        <c:lblAlgn val="ctr"/>
        <c:lblOffset val="100"/>
        <c:noMultiLvlLbl val="0"/>
      </c:catAx>
      <c:valAx>
        <c:axId val="11876505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187635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869358532812599"/>
          <c:y val="0.857172536631714"/>
          <c:w val="0.806563159648928"/>
          <c:h val="0.140931100238178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0.72115</cdr:x>
      <cdr:y>0.25</cdr:y>
    </cdr:from>
    <cdr:to>
      <cdr:x>0.84615</cdr:x>
      <cdr:y>0.32692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H="1">
          <a:off x="5400600" y="936104"/>
          <a:ext cx="936104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0.36538</cdr:x>
      <cdr:y>0.09615</cdr:y>
    </cdr:from>
    <cdr:to>
      <cdr:x>0.48077</cdr:x>
      <cdr:y>0.26923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 flipH="1" flipV="1">
          <a:off x="2736304" y="360040"/>
          <a:ext cx="864096" cy="64807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0.32692</cdr:x>
      <cdr:y>0.28846</cdr:y>
    </cdr:from>
    <cdr:to>
      <cdr:x>0.375</cdr:x>
      <cdr:y>0.28846</cdr:y>
    </cdr:to>
    <cdr:cxnSp macro="">
      <cdr:nvCxnSpPr>
        <cdr:cNvPr id="9" name="Прямая со стрелкой 8"/>
        <cdr:cNvCxnSpPr/>
      </cdr:nvCxnSpPr>
      <cdr:spPr>
        <a:xfrm xmlns:a="http://schemas.openxmlformats.org/drawingml/2006/main" flipH="1">
          <a:off x="2448272" y="1080120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0.28846</cdr:x>
      <cdr:y>0.42308</cdr:y>
    </cdr:from>
    <cdr:to>
      <cdr:x>0.33654</cdr:x>
      <cdr:y>0.46154</cdr:y>
    </cdr:to>
    <cdr:cxnSp macro="">
      <cdr:nvCxnSpPr>
        <cdr:cNvPr id="11" name="Прямая со стрелкой 10"/>
        <cdr:cNvCxnSpPr/>
      </cdr:nvCxnSpPr>
      <cdr:spPr>
        <a:xfrm xmlns:a="http://schemas.openxmlformats.org/drawingml/2006/main" flipH="1" flipV="1">
          <a:off x="2160240" y="1584176"/>
          <a:ext cx="360040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0.35714</cdr:x>
      <cdr:y>0.05975</cdr:y>
    </cdr:from>
    <cdr:to>
      <cdr:x>0.35714</cdr:x>
      <cdr:y>0.77206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720080" y="150994"/>
          <a:ext cx="0" cy="1800199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0.44386</cdr:x>
      <cdr:y>0.03518</cdr:y>
    </cdr:from>
    <cdr:to>
      <cdr:x>0.44386</cdr:x>
      <cdr:y>0.74629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894928" y="85490"/>
          <a:ext cx="0" cy="1728192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0.42115</cdr:x>
      <cdr:y>0.04597</cdr:y>
    </cdr:from>
    <cdr:to>
      <cdr:x>0.42115</cdr:x>
      <cdr:y>0.74163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909785" y="114210"/>
          <a:ext cx="0" cy="1728192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0.61682</cdr:x>
      <cdr:y>0.03135</cdr:y>
    </cdr:from>
    <cdr:to>
      <cdr:x>0.61682</cdr:x>
      <cdr:y>0.77962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2160240" y="90512"/>
          <a:ext cx="0" cy="2160240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0.27978</cdr:x>
      <cdr:y>0.03104</cdr:y>
    </cdr:from>
    <cdr:to>
      <cdr:x>0.27978</cdr:x>
      <cdr:y>0.77178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587139" y="90512"/>
          <a:ext cx="0" cy="2160240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0.2745</cdr:x>
      <cdr:y>0.03284</cdr:y>
    </cdr:from>
    <cdr:to>
      <cdr:x>0.2745</cdr:x>
      <cdr:y>0.78756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576064" y="94011"/>
          <a:ext cx="0" cy="2160240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0.616</cdr:x>
      <cdr:y>0.06982</cdr:y>
    </cdr:from>
    <cdr:to>
      <cdr:x>0.616</cdr:x>
      <cdr:y>0.85616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2091152" y="172619"/>
          <a:ext cx="0" cy="1944216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0.26923</cdr:x>
      <cdr:y>0.07631</cdr:y>
    </cdr:from>
    <cdr:to>
      <cdr:x>0.26923</cdr:x>
      <cdr:y>0.88081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504056" y="184414"/>
          <a:ext cx="0" cy="1944216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0.27301</cdr:x>
      <cdr:y>0.07423</cdr:y>
    </cdr:from>
    <cdr:to>
      <cdr:x>0.27301</cdr:x>
      <cdr:y>0.85684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530790" y="184414"/>
          <a:ext cx="0" cy="1944216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0.4683</cdr:x>
      <cdr:y>0.06978</cdr:y>
    </cdr:from>
    <cdr:to>
      <cdr:x>0.4683</cdr:x>
      <cdr:y>0.86775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982772" y="182622"/>
          <a:ext cx="0" cy="2088232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0.22686</cdr:x>
      <cdr:y>0.53838</cdr:y>
    </cdr:from>
    <cdr:to>
      <cdr:x>0.38149</cdr:x>
      <cdr:y>0.59608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H="1" flipV="1">
          <a:off x="1690291" y="2015529"/>
          <a:ext cx="1152128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0.47813</cdr:x>
      <cdr:y>0.23063</cdr:y>
    </cdr:from>
    <cdr:to>
      <cdr:x>0.62309</cdr:x>
      <cdr:y>0.30756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 flipH="1" flipV="1">
          <a:off x="3562499" y="863401"/>
          <a:ext cx="108012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0.51678</cdr:x>
      <cdr:y>0.28833</cdr:y>
    </cdr:from>
    <cdr:to>
      <cdr:x>0.55544</cdr:x>
      <cdr:y>0.30756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850529" y="1079424"/>
          <a:ext cx="288032" cy="7200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206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0.51835</cdr:x>
      <cdr:y>0.06978</cdr:y>
    </cdr:from>
    <cdr:to>
      <cdr:x>0.51835</cdr:x>
      <cdr:y>0.86775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1045107" y="182622"/>
          <a:ext cx="0" cy="2088232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0.58333</cdr:x>
      <cdr:y>0.04797</cdr:y>
    </cdr:from>
    <cdr:to>
      <cdr:x>0.58333</cdr:x>
      <cdr:y>0.7941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2016224" y="143520"/>
          <a:ext cx="0" cy="2232248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0.25</cdr:x>
      <cdr:y>0.0454</cdr:y>
    </cdr:from>
    <cdr:to>
      <cdr:x>0.25</cdr:x>
      <cdr:y>0.77054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504056" y="139745"/>
          <a:ext cx="0" cy="2232248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0.25</cdr:x>
      <cdr:y>0.05151</cdr:y>
    </cdr:from>
    <cdr:to>
      <cdr:x>0.25</cdr:x>
      <cdr:y>0.76296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504056" y="161624"/>
          <a:ext cx="0" cy="2232248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0.6875</cdr:x>
      <cdr:y>0.0439</cdr:y>
    </cdr:from>
    <cdr:to>
      <cdr:x>0.6875</cdr:x>
      <cdr:y>0.74692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376264" y="112419"/>
          <a:ext cx="0" cy="1800200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0.43032</cdr:x>
      <cdr:y>0.0439</cdr:y>
    </cdr:from>
    <cdr:to>
      <cdr:x>0.43032</cdr:x>
      <cdr:y>0.74692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805655" y="112420"/>
          <a:ext cx="0" cy="1800200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0.40555</cdr:x>
      <cdr:y>0.07982</cdr:y>
    </cdr:from>
    <cdr:to>
      <cdr:x>0.40555</cdr:x>
      <cdr:y>0.75642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>
          <a:off x="792677" y="212378"/>
          <a:ext cx="0" cy="1800200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0.3384</cdr:x>
      <cdr:y>0.05809</cdr:y>
    </cdr:from>
    <cdr:to>
      <cdr:x>0.3384</cdr:x>
      <cdr:y>0.75067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flipV="1">
          <a:off x="633553" y="150994"/>
          <a:ext cx="0" cy="1800199"/>
        </a:xfrm>
        <a:prstGeom xmlns:a="http://schemas.openxmlformats.org/drawingml/2006/main" prst="line">
          <a:avLst/>
        </a:prstGeom>
        <a:ln xmlns:a="http://schemas.openxmlformats.org/drawingml/2006/main" w="3175">
          <a:solidFill>
            <a:srgbClr val="D17F7D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68B2D-0620-4BBF-B08D-DECE0E59AAB5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2BBE8-EB03-44CD-81CE-0D7E3BDA7F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610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F3EF7-9E32-48F7-A012-40D969E5D711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CEF76-C334-4BD7-A1F8-03EF1DC76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532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687C7-C0D7-4FE0-9497-483C0445E34D}" type="slidenum">
              <a:rPr lang="ru-RU" smtClean="0">
                <a:solidFill>
                  <a:prstClr val="black"/>
                </a:solidFill>
              </a:rPr>
              <a:pPr/>
              <a:t>43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01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F76-C334-4BD7-A1F8-03EF1DC76BF8}" type="slidenum">
              <a:rPr lang="ru-RU" smtClean="0"/>
              <a:pPr/>
              <a:t>61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EF76-C334-4BD7-A1F8-03EF1DC76BF8}" type="slidenum">
              <a:rPr lang="ru-RU" smtClean="0"/>
              <a:pPr/>
              <a:t>67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98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-18000" y="-20250"/>
            <a:ext cx="9180000" cy="5184000"/>
          </a:xfrm>
          <a:prstGeom prst="rect">
            <a:avLst/>
          </a:prstGeom>
          <a:solidFill>
            <a:srgbClr val="D033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A6A6A6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80000" y="177750"/>
            <a:ext cx="8784000" cy="4788000"/>
          </a:xfrm>
          <a:prstGeom prst="rect">
            <a:avLst/>
          </a:prstGeom>
          <a:gradFill flip="none" rotWithShape="1">
            <a:gsLst>
              <a:gs pos="100000">
                <a:srgbClr val="DF7537"/>
              </a:gs>
              <a:gs pos="0">
                <a:srgbClr val="D33E2B"/>
              </a:gs>
            </a:gsLst>
            <a:lin ang="14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00"/>
                </a:solidFill>
              </a:rPr>
              <a:t> 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9" name="Изображение 8" descr="Background3-01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75806"/>
            <a:ext cx="8229600" cy="609600"/>
          </a:xfrm>
          <a:prstGeom prst="rect">
            <a:avLst/>
          </a:prstGeom>
        </p:spPr>
      </p:pic>
      <p:pic>
        <p:nvPicPr>
          <p:cNvPr id="10" name="Изображение 9" descr="Logo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490" y="4155926"/>
            <a:ext cx="758310" cy="555382"/>
          </a:xfrm>
          <a:prstGeom prst="rect">
            <a:avLst/>
          </a:prstGeom>
        </p:spPr>
      </p:pic>
      <p:pic>
        <p:nvPicPr>
          <p:cNvPr id="2" name="Изображение 1" descr="Logo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11510"/>
            <a:ext cx="863993" cy="575995"/>
          </a:xfrm>
          <a:prstGeom prst="rect">
            <a:avLst/>
          </a:prstGeom>
        </p:spPr>
      </p:pic>
      <p:pic>
        <p:nvPicPr>
          <p:cNvPr id="3" name="Изображение 2" descr="01.Действующие_лица(white)-01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37" y="4263977"/>
            <a:ext cx="1704311" cy="32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2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385192" y="267558"/>
            <a:ext cx="8219256" cy="576000"/>
          </a:xfrm>
          <a:prstGeom prst="rect">
            <a:avLst/>
          </a:prstGeom>
        </p:spPr>
        <p:txBody>
          <a:bodyPr vert="horz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608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F40E711D-BA9B-4627-A64E-38A890D00C80}" type="datetimeFigureOut">
              <a:rPr lang="ru-RU" smtClean="0"/>
              <a:pPr/>
              <a:t>26.05.2015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3D7DD09E-4813-4AB1-9BC9-7E0D05F83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61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-18000" y="-20250"/>
            <a:ext cx="9180000" cy="5184000"/>
          </a:xfrm>
          <a:prstGeom prst="rect">
            <a:avLst/>
          </a:prstGeom>
          <a:solidFill>
            <a:srgbClr val="E2E2D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A6A6A6"/>
              </a:solidFill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80000" y="177750"/>
            <a:ext cx="8784000" cy="4788000"/>
          </a:xfrm>
          <a:prstGeom prst="rect">
            <a:avLst/>
          </a:prstGeom>
          <a:solidFill>
            <a:srgbClr val="F0EEE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-1704" y="4948039"/>
            <a:ext cx="2413464" cy="215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800" dirty="0" smtClean="0">
                <a:solidFill>
                  <a:srgbClr val="A6A6A6"/>
                </a:solidFill>
              </a:rPr>
              <a:t>     © Фонд Общественное мнение, 201</a:t>
            </a:r>
            <a:r>
              <a:rPr lang="en-US" sz="800" dirty="0" smtClean="0">
                <a:solidFill>
                  <a:srgbClr val="A6A6A6"/>
                </a:solidFill>
              </a:rPr>
              <a:t>5</a:t>
            </a:r>
            <a:endParaRPr lang="ru-RU" sz="800" dirty="0">
              <a:solidFill>
                <a:srgbClr val="A6A6A6"/>
              </a:solidFill>
            </a:endParaRPr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7694984" y="4515966"/>
            <a:ext cx="105348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62B724C-C14E-CB44-9A80-BB4FB966A116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4" name="Изображение 3" descr="Background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43558"/>
            <a:ext cx="8229600" cy="342900"/>
          </a:xfrm>
          <a:prstGeom prst="rect">
            <a:avLst/>
          </a:prstGeom>
        </p:spPr>
      </p:pic>
      <p:pic>
        <p:nvPicPr>
          <p:cNvPr id="9" name="Изображение 8" descr="01.Действующие_лица(grey)-01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15966"/>
            <a:ext cx="1136196" cy="2159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lang="en-US" sz="28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0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6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4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74848" y="285750"/>
            <a:ext cx="8311952" cy="3429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    </a:t>
            </a:r>
            <a:endParaRPr lang="ru-RU" dirty="0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374848" y="915566"/>
            <a:ext cx="8311952" cy="2160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spcAft>
                <a:spcPts val="0"/>
              </a:spcAft>
              <a:buNone/>
              <a:defRPr lang="en-US" sz="360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500" dirty="0" smtClean="0"/>
              <a:t>Елена Петренко</a:t>
            </a:r>
          </a:p>
          <a:p>
            <a:endParaRPr lang="ru-RU" sz="3500" dirty="0" smtClean="0"/>
          </a:p>
          <a:p>
            <a:r>
              <a:rPr lang="ru-RU" sz="3500" dirty="0" smtClean="0"/>
              <a:t>Настроения </a:t>
            </a:r>
            <a:r>
              <a:rPr lang="ru-RU" sz="3500" dirty="0" err="1" smtClean="0"/>
              <a:t>акторов</a:t>
            </a:r>
            <a:r>
              <a:rPr lang="ru-RU" sz="3500" dirty="0" smtClean="0"/>
              <a:t> </a:t>
            </a:r>
            <a:r>
              <a:rPr lang="ru-RU" sz="3500" dirty="0"/>
              <a:t>гражданского </a:t>
            </a:r>
            <a:r>
              <a:rPr lang="ru-RU" sz="3500" dirty="0" smtClean="0"/>
              <a:t>участия</a:t>
            </a:r>
          </a:p>
        </p:txBody>
      </p:sp>
      <p:sp>
        <p:nvSpPr>
          <p:cNvPr id="5" name="Title Placeholder 1"/>
          <p:cNvSpPr txBox="1">
            <a:spLocks/>
          </p:cNvSpPr>
          <p:nvPr/>
        </p:nvSpPr>
        <p:spPr>
          <a:xfrm>
            <a:off x="2195736" y="3867894"/>
            <a:ext cx="6283424" cy="728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spcAft>
                <a:spcPts val="0"/>
              </a:spcAft>
              <a:buNone/>
              <a:defRPr lang="en-US" sz="360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dirty="0" smtClean="0"/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2348136" y="4020294"/>
            <a:ext cx="6283424" cy="728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spcAft>
                <a:spcPts val="0"/>
              </a:spcAft>
              <a:buNone/>
              <a:defRPr lang="en-US" sz="360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Москва</a:t>
            </a:r>
            <a:r>
              <a:rPr lang="en-US" sz="1800" dirty="0" smtClean="0"/>
              <a:t>, </a:t>
            </a:r>
            <a:r>
              <a:rPr lang="ru-RU" sz="1800" smtClean="0"/>
              <a:t>май </a:t>
            </a:r>
            <a:r>
              <a:rPr lang="ru-RU" sz="1800" dirty="0" smtClean="0"/>
              <a:t>2015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60040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chemeClr val="tx1"/>
                </a:solidFill>
              </a:rPr>
              <a:t>Местные сообщества - это, как правило, неформальные объединения граждан, проживающих на определенной территории, созданные для решения проблем ее благоустройства. Это не исключает создания формальных структур (ТОС, ТСЖ, Совет дома, Общество озеленителей и др.).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n-US" sz="2400" i="1" dirty="0" smtClean="0">
              <a:solidFill>
                <a:srgbClr val="000000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2200" i="1" dirty="0" smtClean="0">
              <a:solidFill>
                <a:srgbClr val="000000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US" sz="1800" i="1" dirty="0" smtClean="0">
                <a:solidFill>
                  <a:srgbClr val="000000"/>
                </a:solidFill>
              </a:rPr>
              <a:t>* </a:t>
            </a:r>
            <a:r>
              <a:rPr lang="ru-RU" sz="1800" i="1" dirty="0" smtClean="0">
                <a:solidFill>
                  <a:srgbClr val="000000"/>
                </a:solidFill>
              </a:rPr>
              <a:t>	По итогам исследования ФОМ</a:t>
            </a:r>
            <a:r>
              <a:rPr lang="en-US" sz="1800" i="1" dirty="0" smtClean="0">
                <a:solidFill>
                  <a:srgbClr val="000000"/>
                </a:solidFill>
              </a:rPr>
              <a:t> </a:t>
            </a:r>
            <a:r>
              <a:rPr lang="ru-RU" sz="1800" i="1" dirty="0" smtClean="0">
                <a:solidFill>
                  <a:srgbClr val="000000"/>
                </a:solidFill>
              </a:rPr>
              <a:t>в городах-миллионерах</a:t>
            </a:r>
            <a:r>
              <a:rPr lang="en-US" sz="1800" i="1" dirty="0" smtClean="0">
                <a:solidFill>
                  <a:srgbClr val="000000"/>
                </a:solidFill>
              </a:rPr>
              <a:t>, 2013</a:t>
            </a:r>
            <a:endParaRPr lang="ru-RU" sz="1800" i="1" dirty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205978"/>
            <a:ext cx="8712968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Местное сообщество как </a:t>
            </a:r>
            <a:r>
              <a:rPr lang="ru-RU" sz="2000" b="1" dirty="0" err="1">
                <a:solidFill>
                  <a:srgbClr val="FF6600"/>
                </a:solidFill>
              </a:rPr>
              <a:t>актор</a:t>
            </a:r>
            <a:r>
              <a:rPr lang="ru-RU" sz="2000" b="1" dirty="0">
                <a:solidFill>
                  <a:srgbClr val="FF6600"/>
                </a:solidFill>
              </a:rPr>
              <a:t> гражданского участия _ 1</a:t>
            </a:r>
            <a:r>
              <a:rPr lang="en-US" sz="2000" b="1" dirty="0">
                <a:solidFill>
                  <a:srgbClr val="FF6600"/>
                </a:solidFill>
              </a:rPr>
              <a:t>*</a:t>
            </a:r>
            <a:endParaRPr lang="ru-RU" sz="2000" b="1" dirty="0">
              <a:solidFill>
                <a:srgbClr val="FF6600"/>
              </a:solidFill>
            </a:endParaRP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96207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2664296"/>
          </a:xfrm>
        </p:spPr>
        <p:txBody>
          <a:bodyPr>
            <a:normAutofit fontScale="25000" lnSpcReduction="20000"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ru-RU" sz="8000" dirty="0">
                <a:solidFill>
                  <a:schemeClr val="tx1"/>
                </a:solidFill>
              </a:rPr>
              <a:t>Как показывают данные ФОМ, </a:t>
            </a:r>
            <a:r>
              <a:rPr lang="ru-RU" sz="8000" dirty="0" err="1">
                <a:solidFill>
                  <a:schemeClr val="tx1"/>
                </a:solidFill>
              </a:rPr>
              <a:t>бóльшая</a:t>
            </a:r>
            <a:r>
              <a:rPr lang="ru-RU" sz="8000" dirty="0">
                <a:solidFill>
                  <a:schemeClr val="tx1"/>
                </a:solidFill>
              </a:rPr>
              <a:t> часть представителей территориальных сообществ не является членами подобных формальных структур, тем не </a:t>
            </a:r>
            <a:r>
              <a:rPr lang="ru-RU" sz="8000" dirty="0" smtClean="0">
                <a:solidFill>
                  <a:schemeClr val="tx1"/>
                </a:solidFill>
              </a:rPr>
              <a:t>менее</a:t>
            </a:r>
            <a:r>
              <a:rPr lang="en-US" sz="8000" dirty="0" smtClean="0">
                <a:solidFill>
                  <a:schemeClr val="tx1"/>
                </a:solidFill>
              </a:rPr>
              <a:t>,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>
                <a:solidFill>
                  <a:schemeClr val="tx1"/>
                </a:solidFill>
              </a:rPr>
              <a:t>они более или менее регулярно выполняют работу по благоустройству и развитию </a:t>
            </a:r>
            <a:r>
              <a:rPr lang="ru-RU" sz="8000" dirty="0" smtClean="0">
                <a:solidFill>
                  <a:schemeClr val="tx1"/>
                </a:solidFill>
              </a:rPr>
              <a:t>территории</a:t>
            </a:r>
            <a:r>
              <a:rPr lang="en-US" sz="8000" dirty="0" smtClean="0">
                <a:solidFill>
                  <a:schemeClr val="tx1"/>
                </a:solidFill>
              </a:rPr>
              <a:t>,</a:t>
            </a:r>
            <a:r>
              <a:rPr lang="ru-RU" sz="8000" dirty="0" smtClean="0">
                <a:solidFill>
                  <a:schemeClr val="tx1"/>
                </a:solidFill>
              </a:rPr>
              <a:t> </a:t>
            </a:r>
            <a:r>
              <a:rPr lang="ru-RU" sz="8000" dirty="0">
                <a:solidFill>
                  <a:schemeClr val="tx1"/>
                </a:solidFill>
              </a:rPr>
              <a:t>и это не связано с их профессиональными обязанностями. </a:t>
            </a:r>
          </a:p>
          <a:p>
            <a:pPr algn="just"/>
            <a:endParaRPr lang="en-US" sz="2400" i="1" dirty="0" smtClean="0">
              <a:solidFill>
                <a:srgbClr val="000000"/>
              </a:solidFill>
            </a:endParaRPr>
          </a:p>
          <a:p>
            <a:pPr algn="just"/>
            <a:endParaRPr lang="ru-RU" sz="2200" i="1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205978"/>
            <a:ext cx="8568952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Местное сообщество как </a:t>
            </a:r>
            <a:r>
              <a:rPr lang="ru-RU" sz="2000" b="1" dirty="0" err="1">
                <a:solidFill>
                  <a:srgbClr val="FF6600"/>
                </a:solidFill>
              </a:rPr>
              <a:t>актор</a:t>
            </a:r>
            <a:r>
              <a:rPr lang="ru-RU" sz="2000" b="1" dirty="0">
                <a:solidFill>
                  <a:srgbClr val="FF6600"/>
                </a:solidFill>
              </a:rPr>
              <a:t> гражданского участия _ 2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6903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2736304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Деятельность </a:t>
            </a:r>
            <a:r>
              <a:rPr lang="ru-RU" sz="2000" dirty="0">
                <a:solidFill>
                  <a:schemeClr val="tx1"/>
                </a:solidFill>
              </a:rPr>
              <a:t>местных сообществ может быть направлена </a:t>
            </a:r>
            <a:r>
              <a:rPr lang="ru-RU" sz="2000" dirty="0" smtClean="0">
                <a:solidFill>
                  <a:schemeClr val="tx1"/>
                </a:solidFill>
              </a:rPr>
              <a:t>на: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охрану </a:t>
            </a:r>
            <a:r>
              <a:rPr lang="ru-RU" sz="2000" dirty="0">
                <a:solidFill>
                  <a:schemeClr val="tx1"/>
                </a:solidFill>
              </a:rPr>
              <a:t>правопорядка </a:t>
            </a:r>
            <a:r>
              <a:rPr lang="ru-RU" sz="2000" dirty="0" smtClean="0">
                <a:solidFill>
                  <a:schemeClr val="tx1"/>
                </a:solidFill>
              </a:rPr>
              <a:t> - добровольные </a:t>
            </a:r>
            <a:r>
              <a:rPr lang="ru-RU" sz="2000" dirty="0">
                <a:solidFill>
                  <a:schemeClr val="tx1"/>
                </a:solidFill>
              </a:rPr>
              <a:t>народные </a:t>
            </a:r>
            <a:r>
              <a:rPr lang="ru-RU" sz="2000" dirty="0" smtClean="0">
                <a:solidFill>
                  <a:schemeClr val="tx1"/>
                </a:solidFill>
              </a:rPr>
              <a:t>дружины;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защиту </a:t>
            </a:r>
            <a:r>
              <a:rPr lang="ru-RU" sz="2000" dirty="0">
                <a:solidFill>
                  <a:schemeClr val="tx1"/>
                </a:solidFill>
              </a:rPr>
              <a:t>архитектурных </a:t>
            </a:r>
            <a:r>
              <a:rPr lang="ru-RU" sz="2000" dirty="0" smtClean="0">
                <a:solidFill>
                  <a:schemeClr val="tx1"/>
                </a:solidFill>
              </a:rPr>
              <a:t>памятников;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000" dirty="0">
                <a:solidFill>
                  <a:schemeClr val="tx1"/>
                </a:solidFill>
              </a:rPr>
              <a:t>з</a:t>
            </a:r>
            <a:r>
              <a:rPr lang="ru-RU" sz="2000" dirty="0" smtClean="0">
                <a:solidFill>
                  <a:schemeClr val="tx1"/>
                </a:solidFill>
              </a:rPr>
              <a:t>ащиту окружающей среды;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000" dirty="0" smtClean="0">
                <a:solidFill>
                  <a:schemeClr val="tx1"/>
                </a:solidFill>
              </a:rPr>
              <a:t>участие </a:t>
            </a:r>
            <a:r>
              <a:rPr lang="ru-RU" sz="2000" dirty="0">
                <a:solidFill>
                  <a:schemeClr val="tx1"/>
                </a:solidFill>
              </a:rPr>
              <a:t>в организации уличного </a:t>
            </a:r>
            <a:r>
              <a:rPr lang="ru-RU" sz="2000" dirty="0" smtClean="0">
                <a:solidFill>
                  <a:schemeClr val="tx1"/>
                </a:solidFill>
              </a:rPr>
              <a:t>движения: предложения </a:t>
            </a:r>
            <a:r>
              <a:rPr lang="ru-RU" sz="2000" dirty="0">
                <a:solidFill>
                  <a:schemeClr val="tx1"/>
                </a:solidFill>
              </a:rPr>
              <a:t>по дорожной разметке, установке </a:t>
            </a:r>
            <a:r>
              <a:rPr lang="ru-RU" sz="2000" dirty="0" smtClean="0">
                <a:solidFill>
                  <a:schemeClr val="tx1"/>
                </a:solidFill>
              </a:rPr>
              <a:t>светофоров.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endParaRPr lang="en-US" sz="2400" i="1" dirty="0" smtClean="0">
              <a:solidFill>
                <a:srgbClr val="000000"/>
              </a:solidFill>
            </a:endParaRPr>
          </a:p>
          <a:p>
            <a:pPr algn="just"/>
            <a:endParaRPr lang="ru-RU" sz="2200" i="1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05978"/>
            <a:ext cx="864096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Местное сообщество как </a:t>
            </a:r>
            <a:r>
              <a:rPr lang="ru-RU" sz="2000" b="1" dirty="0" err="1">
                <a:solidFill>
                  <a:srgbClr val="FF6600"/>
                </a:solidFill>
              </a:rPr>
              <a:t>актор</a:t>
            </a:r>
            <a:r>
              <a:rPr lang="ru-RU" sz="2000" b="1" dirty="0">
                <a:solidFill>
                  <a:srgbClr val="FF6600"/>
                </a:solidFill>
              </a:rPr>
              <a:t> гражданского участия _ 3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2399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096344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ru-RU" sz="2400" b="1" dirty="0">
                <a:solidFill>
                  <a:srgbClr val="DF7537"/>
                </a:solidFill>
              </a:rPr>
              <a:t>Участие</a:t>
            </a:r>
            <a:r>
              <a:rPr lang="ru-RU" sz="2400" dirty="0">
                <a:solidFill>
                  <a:schemeClr val="tx1"/>
                </a:solidFill>
              </a:rPr>
              <a:t> в добровольческих практиках:</a:t>
            </a: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400" dirty="0">
                <a:solidFill>
                  <a:srgbClr val="DF7537"/>
                </a:solidFill>
              </a:rPr>
              <a:t>у</a:t>
            </a:r>
            <a:r>
              <a:rPr lang="ru-RU" sz="2400" dirty="0" smtClean="0">
                <a:solidFill>
                  <a:srgbClr val="DF7537"/>
                </a:solidFill>
              </a:rPr>
              <a:t>частие </a:t>
            </a:r>
            <a:r>
              <a:rPr lang="ru-RU" sz="2400" dirty="0">
                <a:solidFill>
                  <a:schemeClr val="tx1"/>
                </a:solidFill>
              </a:rPr>
              <a:t>в субботниках, мероприятиях по благоустройству дома, территории (72%</a:t>
            </a:r>
            <a:r>
              <a:rPr lang="ru-RU" sz="2400" dirty="0" smtClean="0">
                <a:solidFill>
                  <a:schemeClr val="tx1"/>
                </a:solidFill>
              </a:rPr>
              <a:t>);</a:t>
            </a:r>
            <a:endParaRPr lang="ru-RU" sz="24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400" dirty="0">
                <a:solidFill>
                  <a:srgbClr val="DF7537"/>
                </a:solidFill>
              </a:rPr>
              <a:t>у</a:t>
            </a:r>
            <a:r>
              <a:rPr lang="ru-RU" sz="2400" dirty="0" smtClean="0">
                <a:solidFill>
                  <a:srgbClr val="DF7537"/>
                </a:solidFill>
              </a:rPr>
              <a:t>частие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в ремонте, уборке подъезда силами жильцов (40%</a:t>
            </a:r>
            <a:r>
              <a:rPr lang="ru-RU" sz="2400" dirty="0" smtClean="0">
                <a:solidFill>
                  <a:schemeClr val="tx1"/>
                </a:solidFill>
              </a:rPr>
              <a:t>);</a:t>
            </a:r>
            <a:endParaRPr lang="ru-RU" sz="24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400" dirty="0">
                <a:solidFill>
                  <a:srgbClr val="DF7537"/>
                </a:solidFill>
              </a:rPr>
              <a:t>у</a:t>
            </a:r>
            <a:r>
              <a:rPr lang="ru-RU" sz="2400" dirty="0" smtClean="0">
                <a:solidFill>
                  <a:srgbClr val="DF7537"/>
                </a:solidFill>
              </a:rPr>
              <a:t>частие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в наблюдении за порядком </a:t>
            </a:r>
            <a:r>
              <a:rPr lang="ru-RU" sz="2400" dirty="0" smtClean="0">
                <a:solidFill>
                  <a:schemeClr val="tx1"/>
                </a:solidFill>
              </a:rPr>
              <a:t>(4</a:t>
            </a:r>
            <a:r>
              <a:rPr lang="ru-RU" sz="2400" dirty="0">
                <a:solidFill>
                  <a:schemeClr val="tx1"/>
                </a:solidFill>
              </a:rPr>
              <a:t>% в составе ДНД или инициативных групп</a:t>
            </a:r>
            <a:r>
              <a:rPr lang="ru-RU" sz="2400" dirty="0" smtClean="0">
                <a:solidFill>
                  <a:schemeClr val="tx1"/>
                </a:solidFill>
              </a:rPr>
              <a:t>);</a:t>
            </a:r>
            <a:endParaRPr lang="ru-RU" sz="24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400" dirty="0">
                <a:solidFill>
                  <a:srgbClr val="DF7537"/>
                </a:solidFill>
              </a:rPr>
              <a:t>у</a:t>
            </a:r>
            <a:r>
              <a:rPr lang="ru-RU" sz="2400" dirty="0" smtClean="0">
                <a:solidFill>
                  <a:srgbClr val="DF7537"/>
                </a:solidFill>
              </a:rPr>
              <a:t>частие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в охране природных </a:t>
            </a:r>
            <a:r>
              <a:rPr lang="ru-RU" sz="2400" dirty="0" smtClean="0">
                <a:solidFill>
                  <a:schemeClr val="tx1"/>
                </a:solidFill>
              </a:rPr>
              <a:t>достопримечательностей</a:t>
            </a:r>
            <a:r>
              <a:rPr lang="ru-RU" sz="2400" dirty="0">
                <a:solidFill>
                  <a:schemeClr val="tx1"/>
                </a:solidFill>
              </a:rPr>
              <a:t>, памятников культуры (5%)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  <a:p>
            <a:pPr algn="just"/>
            <a:endParaRPr lang="en-US" sz="2400" i="1" dirty="0" smtClean="0">
              <a:solidFill>
                <a:srgbClr val="000000"/>
              </a:solidFill>
            </a:endParaRPr>
          </a:p>
          <a:p>
            <a:pPr algn="just"/>
            <a:endParaRPr lang="ru-RU" sz="2200" i="1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Критерии принадлежности к местному сообществу _ 1</a:t>
            </a:r>
          </a:p>
          <a:p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4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456384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ru-RU" sz="2400" dirty="0" smtClean="0">
                <a:solidFill>
                  <a:schemeClr val="tx1"/>
                </a:solidFill>
              </a:rPr>
              <a:t>Включенность в организацию добровольческих практик: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400" dirty="0" smtClean="0">
                <a:solidFill>
                  <a:srgbClr val="DF7537"/>
                </a:solidFill>
              </a:rPr>
              <a:t>участие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в товариществах собственников жилья, </a:t>
            </a:r>
            <a:r>
              <a:rPr lang="ru-RU" sz="2400" dirty="0" smtClean="0">
                <a:solidFill>
                  <a:schemeClr val="tx1"/>
                </a:solidFill>
              </a:rPr>
              <a:t>жилищно-строительных </a:t>
            </a:r>
            <a:r>
              <a:rPr lang="ru-RU" sz="2400" dirty="0">
                <a:solidFill>
                  <a:schemeClr val="tx1"/>
                </a:solidFill>
              </a:rPr>
              <a:t>кооперативах  (12%</a:t>
            </a:r>
            <a:r>
              <a:rPr lang="ru-RU" sz="2400" dirty="0" smtClean="0">
                <a:solidFill>
                  <a:schemeClr val="tx1"/>
                </a:solidFill>
              </a:rPr>
              <a:t>);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400" dirty="0" smtClean="0">
                <a:solidFill>
                  <a:srgbClr val="DF7537"/>
                </a:solidFill>
              </a:rPr>
              <a:t>участие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в органах территориального общественного самоуправления, инициативных  группах по обустройству территории - озеленение, детские площадки, вывоз мусора и т.п. (10%</a:t>
            </a:r>
            <a:r>
              <a:rPr lang="ru-RU" sz="2400" dirty="0" smtClean="0">
                <a:solidFill>
                  <a:schemeClr val="tx1"/>
                </a:solidFill>
              </a:rPr>
              <a:t>);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400" dirty="0">
                <a:solidFill>
                  <a:srgbClr val="DF7537"/>
                </a:solidFill>
              </a:rPr>
              <a:t>старшие по домам, подъездам </a:t>
            </a:r>
            <a:r>
              <a:rPr lang="ru-RU" sz="2400" dirty="0" smtClean="0">
                <a:solidFill>
                  <a:schemeClr val="tx1"/>
                </a:solidFill>
              </a:rPr>
              <a:t>(9%);</a:t>
            </a:r>
            <a:endParaRPr lang="ru-RU" sz="2400" dirty="0" smtClean="0">
              <a:solidFill>
                <a:srgbClr val="DF7537"/>
              </a:solidFill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400" dirty="0" smtClean="0">
                <a:solidFill>
                  <a:srgbClr val="DF7537"/>
                </a:solidFill>
              </a:rPr>
              <a:t>инициативы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по защите прав и интересов жителей (6</a:t>
            </a:r>
            <a:r>
              <a:rPr lang="ru-RU" sz="2400" dirty="0" smtClean="0">
                <a:solidFill>
                  <a:schemeClr val="tx1"/>
                </a:solidFill>
              </a:rPr>
              <a:t>%)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</a:endParaRPr>
          </a:p>
          <a:p>
            <a:pPr algn="just"/>
            <a:endParaRPr lang="en-US" sz="2400" i="1" dirty="0" smtClean="0">
              <a:solidFill>
                <a:srgbClr val="000000"/>
              </a:solidFill>
            </a:endParaRPr>
          </a:p>
          <a:p>
            <a:pPr algn="just"/>
            <a:endParaRPr lang="ru-RU" sz="2200" i="1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Критерии принадлежности к местному сообществу _ </a:t>
            </a:r>
            <a:r>
              <a:rPr lang="en-US" sz="2000" b="1" dirty="0">
                <a:solidFill>
                  <a:srgbClr val="FF6600"/>
                </a:solidFill>
              </a:rPr>
              <a:t>2</a:t>
            </a:r>
            <a:endParaRPr lang="ru-RU" sz="2000" b="1" dirty="0">
              <a:solidFill>
                <a:srgbClr val="FF6600"/>
              </a:solidFill>
            </a:endParaRPr>
          </a:p>
          <a:p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ru-RU" sz="2200" dirty="0">
                <a:solidFill>
                  <a:schemeClr val="tx1"/>
                </a:solidFill>
              </a:rPr>
              <a:t>На сегодня большинство исследователей  </a:t>
            </a:r>
            <a:r>
              <a:rPr lang="ru-RU" sz="2200" dirty="0" smtClean="0">
                <a:solidFill>
                  <a:schemeClr val="tx1"/>
                </a:solidFill>
              </a:rPr>
              <a:t>разделяют организованные </a:t>
            </a:r>
            <a:r>
              <a:rPr lang="ru-RU" sz="2200" dirty="0">
                <a:solidFill>
                  <a:schemeClr val="tx1"/>
                </a:solidFill>
              </a:rPr>
              <a:t>и неорганизованные виды добровольчества. </a:t>
            </a:r>
            <a:endParaRPr lang="ru-RU" sz="22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ru-RU" sz="2200" dirty="0" smtClean="0">
                <a:solidFill>
                  <a:schemeClr val="tx1"/>
                </a:solidFill>
              </a:rPr>
              <a:t>«</a:t>
            </a:r>
            <a:r>
              <a:rPr lang="ru-RU" sz="2200" dirty="0">
                <a:solidFill>
                  <a:srgbClr val="DF7537"/>
                </a:solidFill>
              </a:rPr>
              <a:t>Организованное</a:t>
            </a:r>
            <a:r>
              <a:rPr lang="ru-RU" sz="2200" dirty="0">
                <a:solidFill>
                  <a:schemeClr val="tx1"/>
                </a:solidFill>
              </a:rPr>
              <a:t>» </a:t>
            </a:r>
            <a:r>
              <a:rPr lang="ru-RU" sz="2200" dirty="0" smtClean="0">
                <a:solidFill>
                  <a:schemeClr val="tx1"/>
                </a:solidFill>
              </a:rPr>
              <a:t>добровольчество - НКО</a:t>
            </a:r>
            <a:r>
              <a:rPr lang="ru-RU" sz="2200" dirty="0">
                <a:solidFill>
                  <a:schemeClr val="tx1"/>
                </a:solidFill>
              </a:rPr>
              <a:t>, общественные организации, благотворительные фонды </a:t>
            </a:r>
            <a:r>
              <a:rPr lang="ru-RU" sz="2200" dirty="0" smtClean="0">
                <a:solidFill>
                  <a:schemeClr val="tx1"/>
                </a:solidFill>
              </a:rPr>
              <a:t>- заметно </a:t>
            </a:r>
            <a:r>
              <a:rPr lang="ru-RU" sz="2200" dirty="0">
                <a:solidFill>
                  <a:schemeClr val="tx1"/>
                </a:solidFill>
              </a:rPr>
              <a:t>уступает по размерам и степени охвата населения «</a:t>
            </a:r>
            <a:r>
              <a:rPr lang="ru-RU" sz="2200" dirty="0">
                <a:solidFill>
                  <a:srgbClr val="DF7537"/>
                </a:solidFill>
              </a:rPr>
              <a:t>неорганизованному</a:t>
            </a:r>
            <a:r>
              <a:rPr lang="ru-RU" sz="2200" dirty="0" smtClean="0">
                <a:solidFill>
                  <a:schemeClr val="tx1"/>
                </a:solidFill>
              </a:rPr>
              <a:t>» - индивидуальному</a:t>
            </a:r>
            <a:r>
              <a:rPr lang="ru-RU" sz="2200" dirty="0">
                <a:solidFill>
                  <a:schemeClr val="tx1"/>
                </a:solidFill>
              </a:rPr>
              <a:t>, в дружеском кругу, в рамках инициативных групп, движений одного требования, разовых публичных </a:t>
            </a:r>
            <a:r>
              <a:rPr lang="ru-RU" sz="2200" dirty="0" smtClean="0">
                <a:solidFill>
                  <a:schemeClr val="tx1"/>
                </a:solidFill>
              </a:rPr>
              <a:t>акций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  <a:endParaRPr lang="ru-RU" sz="2200" i="1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Организованное и неорганизованное добровольчество</a:t>
            </a:r>
          </a:p>
        </p:txBody>
      </p:sp>
    </p:spTree>
    <p:extLst>
      <p:ext uri="{BB962C8B-B14F-4D97-AF65-F5344CB8AC3E}">
        <p14:creationId xmlns:p14="http://schemas.microsoft.com/office/powerpoint/2010/main" val="158072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09634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ФОМ </a:t>
            </a:r>
            <a:r>
              <a:rPr lang="ru-RU" sz="2000" dirty="0">
                <a:solidFill>
                  <a:schemeClr val="tx1"/>
                </a:solidFill>
              </a:rPr>
              <a:t>идентифицирует </a:t>
            </a:r>
            <a:r>
              <a:rPr lang="ru-RU" sz="2000" dirty="0" err="1" smtClean="0">
                <a:solidFill>
                  <a:schemeClr val="tx1"/>
                </a:solidFill>
              </a:rPr>
              <a:t>акторов</a:t>
            </a:r>
            <a:r>
              <a:rPr lang="ru-RU" sz="2000" dirty="0" smtClean="0">
                <a:solidFill>
                  <a:schemeClr val="tx1"/>
                </a:solidFill>
              </a:rPr>
              <a:t> гражданского участия по  </a:t>
            </a:r>
            <a:r>
              <a:rPr lang="ru-RU" sz="2000" dirty="0">
                <a:solidFill>
                  <a:schemeClr val="tx1"/>
                </a:solidFill>
              </a:rPr>
              <a:t>включенности в </a:t>
            </a:r>
            <a:r>
              <a:rPr lang="ru-RU" sz="2000" dirty="0" smtClean="0">
                <a:solidFill>
                  <a:schemeClr val="tx1"/>
                </a:solidFill>
              </a:rPr>
              <a:t>добровольческие </a:t>
            </a:r>
            <a:r>
              <a:rPr lang="ru-RU" sz="2000" dirty="0">
                <a:solidFill>
                  <a:schemeClr val="tx1"/>
                </a:solidFill>
              </a:rPr>
              <a:t>практики: </a:t>
            </a:r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000" dirty="0">
                <a:solidFill>
                  <a:srgbClr val="DF7537"/>
                </a:solidFill>
              </a:rPr>
              <a:t>«</a:t>
            </a:r>
            <a:r>
              <a:rPr lang="ru-RU" sz="2000" dirty="0">
                <a:solidFill>
                  <a:srgbClr val="DF7537"/>
                </a:solidFill>
              </a:rPr>
              <a:t>волонтер</a:t>
            </a:r>
            <a:r>
              <a:rPr lang="ru-RU" sz="2000" dirty="0">
                <a:solidFill>
                  <a:srgbClr val="DF7537"/>
                </a:solidFill>
              </a:rPr>
              <a:t>ы</a:t>
            </a:r>
            <a:r>
              <a:rPr lang="ru-RU" sz="2000" dirty="0">
                <a:solidFill>
                  <a:srgbClr val="DF7537"/>
                </a:solidFill>
              </a:rPr>
              <a:t>»: </a:t>
            </a:r>
            <a:r>
              <a:rPr lang="ru-RU" sz="2000" dirty="0" smtClean="0">
                <a:solidFill>
                  <a:schemeClr val="tx1"/>
                </a:solidFill>
              </a:rPr>
              <a:t>те, </a:t>
            </a:r>
            <a:r>
              <a:rPr lang="ru-RU" sz="2000" dirty="0">
                <a:solidFill>
                  <a:schemeClr val="tx1"/>
                </a:solidFill>
              </a:rPr>
              <a:t>кто участвовал в деятельности НКО, благотворительных фондов, профсоюзов, общественных организаций или в организации массовых </a:t>
            </a:r>
            <a:r>
              <a:rPr lang="ru-RU" sz="2000" dirty="0" smtClean="0">
                <a:solidFill>
                  <a:schemeClr val="tx1"/>
                </a:solidFill>
              </a:rPr>
              <a:t>мероприятий; </a:t>
            </a:r>
            <a:r>
              <a:rPr lang="ru-RU" sz="2000" dirty="0">
                <a:solidFill>
                  <a:schemeClr val="tx1"/>
                </a:solidFill>
              </a:rPr>
              <a:t>доля в </a:t>
            </a:r>
            <a:r>
              <a:rPr lang="ru-RU" sz="2000" dirty="0" smtClean="0">
                <a:solidFill>
                  <a:schemeClr val="tx1"/>
                </a:solidFill>
              </a:rPr>
              <a:t>населении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– </a:t>
            </a:r>
            <a:r>
              <a:rPr lang="ru-RU" sz="2000" dirty="0">
                <a:solidFill>
                  <a:schemeClr val="tx1"/>
                </a:solidFill>
              </a:rPr>
              <a:t>3</a:t>
            </a:r>
            <a:r>
              <a:rPr lang="ru-RU" sz="2000" dirty="0" smtClean="0">
                <a:solidFill>
                  <a:schemeClr val="tx1"/>
                </a:solidFill>
              </a:rPr>
              <a:t>% (на протяжении всего периода наблюдений);</a:t>
            </a:r>
            <a:endParaRPr lang="en-US" sz="2000" i="1" dirty="0" smtClean="0">
              <a:solidFill>
                <a:srgbClr val="000000"/>
              </a:solidFill>
            </a:endParaRPr>
          </a:p>
          <a:p>
            <a:pPr algn="just"/>
            <a:endParaRPr lang="ru-RU" sz="2200" i="1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err="1">
                <a:solidFill>
                  <a:srgbClr val="FF6600"/>
                </a:solidFill>
              </a:rPr>
              <a:t>Акторы</a:t>
            </a:r>
            <a:r>
              <a:rPr lang="ru-RU" sz="2000" b="1" dirty="0">
                <a:solidFill>
                  <a:srgbClr val="FF6600"/>
                </a:solidFill>
              </a:rPr>
              <a:t> гражданского участия</a:t>
            </a:r>
            <a:r>
              <a:rPr lang="en-US" sz="2000" b="1" dirty="0">
                <a:solidFill>
                  <a:srgbClr val="FF6600"/>
                </a:solidFill>
              </a:rPr>
              <a:t>-</a:t>
            </a:r>
            <a:r>
              <a:rPr lang="ru-RU" sz="2000" b="1" dirty="0">
                <a:solidFill>
                  <a:srgbClr val="FF6600"/>
                </a:solidFill>
              </a:rPr>
              <a:t>типология ФОМ _ 1</a:t>
            </a:r>
          </a:p>
          <a:p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48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6004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000" dirty="0">
                <a:solidFill>
                  <a:srgbClr val="DF7537"/>
                </a:solidFill>
              </a:rPr>
              <a:t>«активисты»: </a:t>
            </a:r>
            <a:r>
              <a:rPr lang="ru-RU" sz="2000" dirty="0" smtClean="0">
                <a:solidFill>
                  <a:schemeClr val="tx1"/>
                </a:solidFill>
              </a:rPr>
              <a:t>те, </a:t>
            </a:r>
            <a:r>
              <a:rPr lang="ru-RU" sz="2000" dirty="0">
                <a:solidFill>
                  <a:schemeClr val="tx1"/>
                </a:solidFill>
              </a:rPr>
              <a:t>кто помогал окружающим за пределами ближнего круга, занимался решением проблем по месту </a:t>
            </a:r>
            <a:r>
              <a:rPr lang="ru-RU" sz="2000" dirty="0" smtClean="0">
                <a:solidFill>
                  <a:schemeClr val="tx1"/>
                </a:solidFill>
              </a:rPr>
              <a:t>жительства; </a:t>
            </a:r>
            <a:r>
              <a:rPr lang="ru-RU" sz="2000" dirty="0">
                <a:solidFill>
                  <a:schemeClr val="tx1"/>
                </a:solidFill>
              </a:rPr>
              <a:t>доля в </a:t>
            </a:r>
            <a:r>
              <a:rPr lang="ru-RU" sz="2000" dirty="0" smtClean="0">
                <a:solidFill>
                  <a:schemeClr val="tx1"/>
                </a:solidFill>
              </a:rPr>
              <a:t>населении: 2015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– 16%, 2012 – 17%;</a:t>
            </a:r>
          </a:p>
          <a:p>
            <a:pPr marL="457200" indent="-457200" algn="just">
              <a:lnSpc>
                <a:spcPct val="11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000" dirty="0">
                <a:solidFill>
                  <a:srgbClr val="DF7537"/>
                </a:solidFill>
              </a:rPr>
              <a:t>«обыватели»</a:t>
            </a:r>
            <a:r>
              <a:rPr lang="ru-RU" sz="2000" dirty="0">
                <a:solidFill>
                  <a:srgbClr val="DF7537"/>
                </a:solidFill>
              </a:rPr>
              <a:t>: </a:t>
            </a:r>
            <a:r>
              <a:rPr lang="ru-RU" sz="2000" dirty="0" smtClean="0">
                <a:solidFill>
                  <a:schemeClr val="tx1"/>
                </a:solidFill>
              </a:rPr>
              <a:t>те, </a:t>
            </a:r>
            <a:r>
              <a:rPr lang="ru-RU" sz="2000" dirty="0">
                <a:solidFill>
                  <a:schemeClr val="tx1"/>
                </a:solidFill>
              </a:rPr>
              <a:t>чье помогающее поведение не распространяется за пределы ближнего </a:t>
            </a:r>
            <a:r>
              <a:rPr lang="ru-RU" sz="2000" dirty="0" smtClean="0">
                <a:solidFill>
                  <a:schemeClr val="tx1"/>
                </a:solidFill>
              </a:rPr>
              <a:t>круга: родственники</a:t>
            </a:r>
            <a:r>
              <a:rPr lang="en-US" sz="2000" dirty="0" smtClean="0">
                <a:solidFill>
                  <a:schemeClr val="tx1"/>
                </a:solidFill>
              </a:rPr>
              <a:t>,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друзья, знакомые, коллеги, </a:t>
            </a:r>
            <a:r>
              <a:rPr lang="ru-RU" sz="2000" dirty="0" smtClean="0">
                <a:solidFill>
                  <a:schemeClr val="tx1"/>
                </a:solidFill>
              </a:rPr>
              <a:t>соседи; доля в населении: 2015 </a:t>
            </a:r>
            <a:r>
              <a:rPr lang="ru-RU" sz="2000" dirty="0">
                <a:solidFill>
                  <a:schemeClr val="tx1"/>
                </a:solidFill>
              </a:rPr>
              <a:t>– 19%, 2012 – 20</a:t>
            </a:r>
            <a:r>
              <a:rPr lang="ru-RU" sz="2000" dirty="0" smtClean="0">
                <a:solidFill>
                  <a:schemeClr val="tx1"/>
                </a:solidFill>
              </a:rPr>
              <a:t>%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</a:p>
          <a:p>
            <a:pPr marL="457200" indent="-457200" algn="just">
              <a:lnSpc>
                <a:spcPct val="120000"/>
              </a:lnSpc>
              <a:spcAft>
                <a:spcPts val="1000"/>
              </a:spcAft>
              <a:buFont typeface="Wingdings" charset="2"/>
              <a:buChar char="ü"/>
            </a:pPr>
            <a:endParaRPr lang="en-US" sz="2200" i="1" dirty="0" smtClean="0">
              <a:solidFill>
                <a:srgbClr val="000000"/>
              </a:solidFill>
            </a:endParaRPr>
          </a:p>
          <a:p>
            <a:pPr algn="just"/>
            <a:endParaRPr lang="ru-RU" sz="2200" i="1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err="1">
                <a:solidFill>
                  <a:srgbClr val="FF6600"/>
                </a:solidFill>
              </a:rPr>
              <a:t>Акторы</a:t>
            </a:r>
            <a:r>
              <a:rPr lang="ru-RU" sz="2000" b="1" dirty="0">
                <a:solidFill>
                  <a:srgbClr val="FF6600"/>
                </a:solidFill>
              </a:rPr>
              <a:t> гражданского участия</a:t>
            </a:r>
            <a:r>
              <a:rPr lang="en-US" sz="2000" b="1" dirty="0">
                <a:solidFill>
                  <a:srgbClr val="FF6600"/>
                </a:solidFill>
              </a:rPr>
              <a:t>-</a:t>
            </a:r>
            <a:r>
              <a:rPr lang="ru-RU" sz="2000" b="1" dirty="0">
                <a:solidFill>
                  <a:srgbClr val="FF6600"/>
                </a:solidFill>
              </a:rPr>
              <a:t>типология ФОМ _ 2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184135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rmAutofit/>
          </a:bodyPr>
          <a:lstStyle/>
          <a:p>
            <a:pPr marL="571500" indent="-571500" algn="just">
              <a:spcBef>
                <a:spcPts val="0"/>
              </a:spcBef>
              <a:buFont typeface="Wingdings" charset="2"/>
              <a:buChar char="ü"/>
            </a:pPr>
            <a:r>
              <a:rPr lang="ru-RU" sz="2000" dirty="0">
                <a:solidFill>
                  <a:srgbClr val="DF7537"/>
                </a:solidFill>
              </a:rPr>
              <a:t>«</a:t>
            </a:r>
            <a:r>
              <a:rPr lang="en-US" sz="2000" dirty="0">
                <a:solidFill>
                  <a:srgbClr val="DF7537"/>
                </a:solidFill>
              </a:rPr>
              <a:t>web-</a:t>
            </a:r>
            <a:r>
              <a:rPr lang="ru-RU" sz="2000" dirty="0">
                <a:solidFill>
                  <a:srgbClr val="DF7537"/>
                </a:solidFill>
              </a:rPr>
              <a:t>обыватели»: </a:t>
            </a:r>
            <a:r>
              <a:rPr lang="ru-RU" sz="2000" dirty="0">
                <a:solidFill>
                  <a:schemeClr val="tx1"/>
                </a:solidFill>
              </a:rPr>
              <a:t>т</a:t>
            </a:r>
            <a:r>
              <a:rPr lang="ru-RU" sz="2000" dirty="0">
                <a:solidFill>
                  <a:schemeClr val="tx1"/>
                </a:solidFill>
              </a:rPr>
              <a:t>е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ru-RU" sz="2000" dirty="0">
                <a:solidFill>
                  <a:schemeClr val="tx1"/>
                </a:solidFill>
              </a:rPr>
              <a:t>кто не является ни волонтерами, ни активистами, ни обывателями, но каждый день заходит в интернет; доля в населении: 2014 – 29%, 2012 – 28%;</a:t>
            </a:r>
          </a:p>
          <a:p>
            <a:pPr marL="571500" indent="-571500" algn="just">
              <a:spcBef>
                <a:spcPts val="0"/>
              </a:spcBef>
              <a:buFont typeface="Wingdings" charset="2"/>
              <a:buChar char="ü"/>
            </a:pPr>
            <a:r>
              <a:rPr lang="ru-RU" sz="2000" dirty="0">
                <a:solidFill>
                  <a:srgbClr val="DF7537"/>
                </a:solidFill>
              </a:rPr>
              <a:t>«аутсайдеры</a:t>
            </a:r>
            <a:r>
              <a:rPr lang="ru-RU" sz="2000" dirty="0" smtClean="0">
                <a:solidFill>
                  <a:srgbClr val="DF7537"/>
                </a:solidFill>
              </a:rPr>
              <a:t>»: </a:t>
            </a:r>
            <a:r>
              <a:rPr lang="ru-RU" sz="2000" dirty="0" smtClean="0">
                <a:solidFill>
                  <a:srgbClr val="000000"/>
                </a:solidFill>
              </a:rPr>
              <a:t>остальные </a:t>
            </a:r>
            <a:r>
              <a:rPr lang="ru-RU" sz="2000" dirty="0">
                <a:solidFill>
                  <a:srgbClr val="000000"/>
                </a:solidFill>
              </a:rPr>
              <a:t>респонденты; доля в населении: 2014 – 34%, 2012 – 33%.</a:t>
            </a:r>
          </a:p>
          <a:p>
            <a:pPr marL="457200" indent="-457200" algn="just">
              <a:lnSpc>
                <a:spcPct val="120000"/>
              </a:lnSpc>
              <a:spcAft>
                <a:spcPts val="1000"/>
              </a:spcAft>
              <a:buFont typeface="Wingdings" charset="2"/>
              <a:buChar char="ü"/>
            </a:pPr>
            <a:endParaRPr lang="en-US" sz="2200" i="1" dirty="0" smtClean="0">
              <a:solidFill>
                <a:srgbClr val="000000"/>
              </a:solidFill>
            </a:endParaRPr>
          </a:p>
          <a:p>
            <a:pPr algn="just"/>
            <a:endParaRPr lang="ru-RU" sz="2200" i="1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20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err="1"/>
              <a:t>Акторы</a:t>
            </a:r>
            <a:r>
              <a:rPr lang="ru-RU" dirty="0"/>
              <a:t> гражданского участия</a:t>
            </a:r>
            <a:r>
              <a:rPr lang="en-US" dirty="0"/>
              <a:t>-</a:t>
            </a:r>
            <a:r>
              <a:rPr lang="ru-RU" dirty="0"/>
              <a:t>типология ФОМ _ 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2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rmAutofit/>
          </a:bodyPr>
          <a:lstStyle/>
          <a:p>
            <a:pPr marL="571500" indent="-5715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Сегодня </a:t>
            </a:r>
            <a:r>
              <a:rPr lang="ru-RU" sz="2000" dirty="0">
                <a:solidFill>
                  <a:schemeClr val="tx1"/>
                </a:solidFill>
              </a:rPr>
              <a:t>в российском добровольчестве   сложилась устойчивая социальная структура, в ядро которой </a:t>
            </a:r>
            <a:r>
              <a:rPr lang="ru-RU" sz="2000" dirty="0" smtClean="0">
                <a:solidFill>
                  <a:schemeClr val="tx1"/>
                </a:solidFill>
              </a:rPr>
              <a:t> -волонтеры </a:t>
            </a:r>
            <a:r>
              <a:rPr lang="ru-RU" sz="2000" dirty="0">
                <a:solidFill>
                  <a:schemeClr val="tx1"/>
                </a:solidFill>
              </a:rPr>
              <a:t>(3%) и активисты (16%</a:t>
            </a:r>
            <a:r>
              <a:rPr lang="ru-RU" sz="2000" dirty="0" smtClean="0">
                <a:solidFill>
                  <a:schemeClr val="tx1"/>
                </a:solidFill>
              </a:rPr>
              <a:t>) - входит </a:t>
            </a:r>
            <a:r>
              <a:rPr lang="ru-RU" sz="2000" dirty="0">
                <a:solidFill>
                  <a:schemeClr val="tx1"/>
                </a:solidFill>
              </a:rPr>
              <a:t>каждый пятый взрослый россиянин.</a:t>
            </a:r>
          </a:p>
          <a:p>
            <a:pPr marL="457200" indent="-457200" algn="just">
              <a:lnSpc>
                <a:spcPct val="120000"/>
              </a:lnSpc>
              <a:spcAft>
                <a:spcPts val="1000"/>
              </a:spcAft>
              <a:buFont typeface="Wingdings" charset="2"/>
              <a:buChar char="ü"/>
            </a:pPr>
            <a:endParaRPr lang="en-US" sz="2200" i="1" dirty="0" smtClean="0">
              <a:solidFill>
                <a:srgbClr val="000000"/>
              </a:solidFill>
            </a:endParaRPr>
          </a:p>
          <a:p>
            <a:pPr algn="just"/>
            <a:endParaRPr lang="ru-RU" sz="2200" i="1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339502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2000" b="1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err="1"/>
              <a:t>Акторы</a:t>
            </a:r>
            <a:r>
              <a:rPr lang="ru-RU" dirty="0"/>
              <a:t> гражданского участия</a:t>
            </a:r>
            <a:r>
              <a:rPr lang="en-US" dirty="0"/>
              <a:t>-</a:t>
            </a:r>
            <a:r>
              <a:rPr lang="ru-RU" dirty="0"/>
              <a:t>типология ФОМ _ 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25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09130"/>
            <a:ext cx="7067128" cy="273630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Результаты десятилетних наблюдений 2005 – 2015 </a:t>
            </a:r>
            <a:r>
              <a:rPr lang="ru-RU" sz="2000" dirty="0" err="1" smtClean="0">
                <a:solidFill>
                  <a:schemeClr val="tx1"/>
                </a:solidFill>
              </a:rPr>
              <a:t>гг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ru-RU" sz="2000" dirty="0" smtClean="0">
                <a:solidFill>
                  <a:schemeClr val="tx1"/>
                </a:solidFill>
              </a:rPr>
              <a:t> за становлением и развитием практик гражданского участия россиян:</a:t>
            </a:r>
          </a:p>
          <a:p>
            <a:pPr marL="457200" indent="-457200" algn="l">
              <a:spcBef>
                <a:spcPts val="0"/>
              </a:spcBef>
              <a:buFont typeface="Wingdings" charset="2"/>
              <a:buChar char="ü"/>
            </a:pPr>
            <a:r>
              <a:rPr lang="ru-RU" sz="2000" dirty="0" smtClean="0">
                <a:solidFill>
                  <a:srgbClr val="000000"/>
                </a:solidFill>
              </a:rPr>
              <a:t>массовых опросов;</a:t>
            </a:r>
            <a:endParaRPr lang="ru-RU" sz="2000" dirty="0">
              <a:solidFill>
                <a:srgbClr val="000000"/>
              </a:solidFill>
            </a:endParaRPr>
          </a:p>
          <a:p>
            <a:pPr marL="457200" indent="-457200" algn="l">
              <a:spcBef>
                <a:spcPts val="0"/>
              </a:spcBef>
              <a:buFont typeface="Wingdings" charset="2"/>
              <a:buChar char="ü"/>
            </a:pPr>
            <a:r>
              <a:rPr lang="ru-RU" sz="2000" dirty="0" smtClean="0">
                <a:solidFill>
                  <a:srgbClr val="000000"/>
                </a:solidFill>
              </a:rPr>
              <a:t>серий </a:t>
            </a:r>
            <a:r>
              <a:rPr lang="ru-RU" sz="2000" dirty="0">
                <a:solidFill>
                  <a:srgbClr val="000000"/>
                </a:solidFill>
              </a:rPr>
              <a:t>углубленных </a:t>
            </a:r>
            <a:r>
              <a:rPr lang="ru-RU" sz="2000" dirty="0" smtClean="0">
                <a:solidFill>
                  <a:srgbClr val="000000"/>
                </a:solidFill>
              </a:rPr>
              <a:t>интервью;</a:t>
            </a:r>
            <a:endParaRPr lang="ru-RU" sz="2000" dirty="0">
              <a:solidFill>
                <a:srgbClr val="000000"/>
              </a:solidFill>
            </a:endParaRPr>
          </a:p>
          <a:p>
            <a:pPr marL="457200" indent="-457200" algn="l">
              <a:spcBef>
                <a:spcPts val="0"/>
              </a:spcBef>
              <a:buFont typeface="Wingdings" charset="2"/>
              <a:buChar char="ü"/>
            </a:pPr>
            <a:r>
              <a:rPr lang="ru-RU" sz="2000" dirty="0" smtClean="0">
                <a:solidFill>
                  <a:srgbClr val="000000"/>
                </a:solidFill>
              </a:rPr>
              <a:t>групповых дискуссий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ru-RU" sz="2000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Wingdings" charset="2"/>
              <a:buChar char="ü"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95486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Источник данных</a:t>
            </a:r>
          </a:p>
        </p:txBody>
      </p:sp>
    </p:spTree>
    <p:extLst>
      <p:ext uri="{BB962C8B-B14F-4D97-AF65-F5344CB8AC3E}">
        <p14:creationId xmlns:p14="http://schemas.microsoft.com/office/powerpoint/2010/main" val="240464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chemeClr val="tx1"/>
                </a:solidFill>
              </a:rPr>
              <a:t>Для описания и измерения гражданской </a:t>
            </a:r>
            <a:r>
              <a:rPr lang="ru-RU" sz="2000" dirty="0" smtClean="0">
                <a:solidFill>
                  <a:schemeClr val="tx1"/>
                </a:solidFill>
              </a:rPr>
              <a:t>активности россиян ФОМ разработал </a:t>
            </a:r>
            <a:r>
              <a:rPr lang="ru-RU" sz="2000" dirty="0">
                <a:solidFill>
                  <a:srgbClr val="DF7537"/>
                </a:solidFill>
              </a:rPr>
              <a:t>индексы граждан</a:t>
            </a:r>
            <a:r>
              <a:rPr lang="en-US" sz="2000" dirty="0">
                <a:solidFill>
                  <a:srgbClr val="DF7537"/>
                </a:solidFill>
              </a:rPr>
              <a:t>c</a:t>
            </a:r>
            <a:r>
              <a:rPr lang="ru-RU" sz="2000" dirty="0">
                <a:solidFill>
                  <a:srgbClr val="DF7537"/>
                </a:solidFill>
              </a:rPr>
              <a:t>кого участия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smtClean="0">
                <a:solidFill>
                  <a:schemeClr val="tx1"/>
                </a:solidFill>
              </a:rPr>
              <a:t>позволяющие </a:t>
            </a:r>
            <a:r>
              <a:rPr lang="ru-RU" sz="2000" dirty="0">
                <a:solidFill>
                  <a:schemeClr val="tx1"/>
                </a:solidFill>
              </a:rPr>
              <a:t>если и не измерить, то хотя бы оценить развитость (</a:t>
            </a:r>
            <a:r>
              <a:rPr lang="ru-RU" sz="2000" dirty="0" smtClean="0">
                <a:solidFill>
                  <a:schemeClr val="tx1"/>
                </a:solidFill>
              </a:rPr>
              <a:t>укоренение </a:t>
            </a:r>
            <a:r>
              <a:rPr lang="ru-RU" sz="2000" dirty="0">
                <a:solidFill>
                  <a:schemeClr val="tx1"/>
                </a:solidFill>
              </a:rPr>
              <a:t>в социуме) тех или иных гражданских мировоззренческих ценностей и поведенческих установок респондентов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67494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Пространство измерения и описания гражданского участия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81961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не </a:t>
            </a:r>
            <a:r>
              <a:rPr lang="ru-RU" sz="2000" dirty="0">
                <a:solidFill>
                  <a:schemeClr val="tx1"/>
                </a:solidFill>
              </a:rPr>
              <a:t>только фиксировать текущий уровень гражданского участия в российском обществе как в целом, так и в различных социальных </a:t>
            </a:r>
            <a:r>
              <a:rPr lang="ru-RU" sz="2000" dirty="0" smtClean="0">
                <a:solidFill>
                  <a:schemeClr val="tx1"/>
                </a:solidFill>
              </a:rPr>
              <a:t>группах: авангардных</a:t>
            </a:r>
            <a:r>
              <a:rPr lang="ru-RU" sz="2000" dirty="0">
                <a:solidFill>
                  <a:schemeClr val="tx1"/>
                </a:solidFill>
              </a:rPr>
              <a:t>, аутсайдерских, профессиональных </a:t>
            </a:r>
            <a:r>
              <a:rPr lang="ru-RU" sz="2000" dirty="0" smtClean="0">
                <a:solidFill>
                  <a:schemeClr val="tx1"/>
                </a:solidFill>
              </a:rPr>
              <a:t>и </a:t>
            </a:r>
            <a:r>
              <a:rPr lang="ru-RU" sz="2000" dirty="0">
                <a:solidFill>
                  <a:schemeClr val="tx1"/>
                </a:solidFill>
              </a:rPr>
              <a:t>социокультурных, политических, </a:t>
            </a:r>
            <a:r>
              <a:rPr lang="ru-RU" sz="2000" dirty="0" smtClean="0">
                <a:solidFill>
                  <a:schemeClr val="tx1"/>
                </a:solidFill>
              </a:rPr>
              <a:t>демографических, 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но и отслеживать динамику </a:t>
            </a:r>
            <a:r>
              <a:rPr lang="ru-RU" sz="2000" dirty="0">
                <a:solidFill>
                  <a:schemeClr val="tx1"/>
                </a:solidFill>
              </a:rPr>
              <a:t>реальных процессов становления и развития гражданского мировоззрения в нашей стране.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95486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Индексы гражданского участия позволяют: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142087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DF7537"/>
                </a:solidFill>
              </a:rPr>
              <a:t>ИГК</a:t>
            </a:r>
            <a:r>
              <a:rPr lang="ru-RU" sz="2000" b="1" dirty="0">
                <a:solidFill>
                  <a:srgbClr val="D33E2B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- индекс </a:t>
            </a:r>
            <a:r>
              <a:rPr lang="ru-RU" sz="2000" dirty="0">
                <a:solidFill>
                  <a:srgbClr val="DF7537"/>
                </a:solidFill>
              </a:rPr>
              <a:t>«Гражданский климат</a:t>
            </a:r>
            <a:r>
              <a:rPr lang="ru-RU" sz="2000" dirty="0">
                <a:solidFill>
                  <a:srgbClr val="DF7537"/>
                </a:solidFill>
              </a:rPr>
              <a:t>» - </a:t>
            </a:r>
            <a:r>
              <a:rPr lang="ru-RU" sz="2000" dirty="0">
                <a:solidFill>
                  <a:srgbClr val="000000"/>
                </a:solidFill>
              </a:rPr>
              <a:t>измеряется  по ответам респондентов на вопросы о межличностном  доверии на дальней и на ближней социальной дистанции и о готовности к солидарным </a:t>
            </a:r>
            <a:r>
              <a:rPr lang="ru-RU" sz="2000" dirty="0" smtClean="0">
                <a:solidFill>
                  <a:srgbClr val="000000"/>
                </a:solidFill>
              </a:rPr>
              <a:t>действиям (подробнее см</a:t>
            </a:r>
            <a:r>
              <a:rPr lang="ru-RU" sz="2000" dirty="0">
                <a:solidFill>
                  <a:srgbClr val="000000"/>
                </a:solidFill>
              </a:rPr>
              <a:t>. </a:t>
            </a:r>
            <a:r>
              <a:rPr lang="ru-RU" sz="2000" dirty="0" smtClean="0">
                <a:solidFill>
                  <a:srgbClr val="000000"/>
                </a:solidFill>
              </a:rPr>
              <a:t>Приложение </a:t>
            </a:r>
            <a:r>
              <a:rPr lang="en-US" sz="2000" dirty="0" smtClean="0">
                <a:solidFill>
                  <a:srgbClr val="000000"/>
                </a:solidFill>
              </a:rPr>
              <a:t>2</a:t>
            </a:r>
            <a:r>
              <a:rPr lang="ru-RU" sz="2000" dirty="0" smtClean="0">
                <a:solidFill>
                  <a:srgbClr val="000000"/>
                </a:solidFill>
              </a:rPr>
              <a:t>).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95486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Индексы гражданского участия _ 1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91166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DF7537"/>
                </a:solidFill>
              </a:rPr>
              <a:t>ИГП</a:t>
            </a:r>
            <a:r>
              <a:rPr lang="ru-RU" sz="2000" b="1" dirty="0" smtClean="0">
                <a:solidFill>
                  <a:srgbClr val="D33E2B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- индекс </a:t>
            </a:r>
            <a:r>
              <a:rPr lang="ru-RU" sz="2000" dirty="0">
                <a:solidFill>
                  <a:srgbClr val="DF7537"/>
                </a:solidFill>
              </a:rPr>
              <a:t>«Гражданское поведение</a:t>
            </a:r>
            <a:r>
              <a:rPr lang="ru-RU" sz="2000" dirty="0">
                <a:solidFill>
                  <a:srgbClr val="DF7537"/>
                </a:solidFill>
              </a:rPr>
              <a:t>»</a:t>
            </a:r>
            <a:r>
              <a:rPr lang="ru-RU" sz="2000" dirty="0">
                <a:solidFill>
                  <a:srgbClr val="DF7537"/>
                </a:solidFill>
              </a:rPr>
              <a:t> </a:t>
            </a:r>
            <a:r>
              <a:rPr lang="ru-RU" sz="2000" dirty="0">
                <a:solidFill>
                  <a:srgbClr val="DF7537"/>
                </a:solidFill>
              </a:rPr>
              <a:t>- </a:t>
            </a:r>
            <a:r>
              <a:rPr lang="ru-RU" sz="2000" dirty="0" smtClean="0">
                <a:solidFill>
                  <a:srgbClr val="000000"/>
                </a:solidFill>
              </a:rPr>
              <a:t>измеряется </a:t>
            </a:r>
            <a:r>
              <a:rPr lang="ru-RU" sz="2000" dirty="0">
                <a:solidFill>
                  <a:srgbClr val="000000"/>
                </a:solidFill>
              </a:rPr>
              <a:t>по ответам респондентов на вопросы о готовности стать организатором, рядовым </a:t>
            </a:r>
            <a:r>
              <a:rPr lang="ru-RU" sz="2000" dirty="0" smtClean="0">
                <a:solidFill>
                  <a:srgbClr val="000000"/>
                </a:solidFill>
              </a:rPr>
              <a:t>участником </a:t>
            </a:r>
            <a:r>
              <a:rPr lang="ru-RU" sz="2000" dirty="0">
                <a:solidFill>
                  <a:srgbClr val="000000"/>
                </a:solidFill>
              </a:rPr>
              <a:t>или внести деньги для проведения каждой из трех массовых добровольческих акций - </a:t>
            </a:r>
            <a:r>
              <a:rPr lang="ru-RU" sz="2000" dirty="0" smtClean="0">
                <a:solidFill>
                  <a:srgbClr val="000000"/>
                </a:solidFill>
              </a:rPr>
              <a:t>ликвидации </a:t>
            </a:r>
            <a:r>
              <a:rPr lang="ru-RU" sz="2000" dirty="0">
                <a:solidFill>
                  <a:srgbClr val="000000"/>
                </a:solidFill>
              </a:rPr>
              <a:t>последствий чрезвычайного происшествия, </a:t>
            </a:r>
            <a:r>
              <a:rPr lang="ru-RU" sz="2000" dirty="0" smtClean="0">
                <a:solidFill>
                  <a:srgbClr val="000000"/>
                </a:solidFill>
              </a:rPr>
              <a:t>очистке </a:t>
            </a:r>
            <a:r>
              <a:rPr lang="ru-RU" sz="2000" dirty="0">
                <a:solidFill>
                  <a:srgbClr val="000000"/>
                </a:solidFill>
              </a:rPr>
              <a:t>близлежащей лесопарковой зоны, акции протеста против фальсификации результатов </a:t>
            </a:r>
            <a:r>
              <a:rPr lang="ru-RU" sz="2000" dirty="0" smtClean="0">
                <a:solidFill>
                  <a:srgbClr val="000000"/>
                </a:solidFill>
              </a:rPr>
              <a:t>голосования </a:t>
            </a:r>
            <a:r>
              <a:rPr lang="ru-RU" sz="2000" dirty="0">
                <a:solidFill>
                  <a:srgbClr val="000000"/>
                </a:solidFill>
              </a:rPr>
              <a:t>(подробнее см. Приложение </a:t>
            </a:r>
            <a:r>
              <a:rPr lang="en-US" sz="2000" dirty="0" smtClean="0">
                <a:solidFill>
                  <a:srgbClr val="000000"/>
                </a:solidFill>
              </a:rPr>
              <a:t>2</a:t>
            </a:r>
            <a:r>
              <a:rPr lang="ru-RU" sz="2000" dirty="0" smtClean="0">
                <a:solidFill>
                  <a:srgbClr val="000000"/>
                </a:solidFill>
              </a:rPr>
              <a:t>).</a:t>
            </a:r>
            <a:endParaRPr lang="ru-RU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endParaRPr lang="ru-RU" sz="22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95486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Индексы гражданского участия _ 2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428730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rgbClr val="000000"/>
                </a:solidFill>
              </a:rPr>
              <a:t>Два </a:t>
            </a:r>
            <a:r>
              <a:rPr lang="ru-RU" sz="2000" dirty="0">
                <a:solidFill>
                  <a:srgbClr val="000000"/>
                </a:solidFill>
              </a:rPr>
              <a:t>индекса – ИГК и ИГП </a:t>
            </a:r>
            <a:r>
              <a:rPr lang="ru-RU" sz="2000" dirty="0" smtClean="0">
                <a:solidFill>
                  <a:srgbClr val="000000"/>
                </a:solidFill>
              </a:rPr>
              <a:t>- характеризуют </a:t>
            </a:r>
            <a:r>
              <a:rPr lang="ru-RU" sz="2000" dirty="0">
                <a:solidFill>
                  <a:srgbClr val="DF7537"/>
                </a:solidFill>
              </a:rPr>
              <a:t>Гражданский </a:t>
            </a:r>
            <a:r>
              <a:rPr lang="ru-RU" sz="2000" dirty="0">
                <a:solidFill>
                  <a:srgbClr val="DF7537"/>
                </a:solidFill>
              </a:rPr>
              <a:t>потенциал</a:t>
            </a:r>
            <a:r>
              <a:rPr lang="ru-RU" sz="2000" b="1" dirty="0">
                <a:solidFill>
                  <a:srgbClr val="D33E2B"/>
                </a:solidFill>
              </a:rPr>
              <a:t> </a:t>
            </a:r>
            <a:r>
              <a:rPr lang="ru-RU" sz="2000" dirty="0" smtClean="0">
                <a:solidFill>
                  <a:srgbClr val="000000"/>
                </a:solidFill>
              </a:rPr>
              <a:t>общества</a:t>
            </a:r>
            <a:r>
              <a:rPr lang="ru-RU" sz="2000" dirty="0">
                <a:solidFill>
                  <a:srgbClr val="000000"/>
                </a:solidFill>
              </a:rPr>
              <a:t>, социального слоя, жителей региона, </a:t>
            </a:r>
            <a:r>
              <a:rPr lang="ru-RU" sz="2000" dirty="0" smtClean="0">
                <a:solidFill>
                  <a:srgbClr val="000000"/>
                </a:solidFill>
              </a:rPr>
              <a:t>социально</a:t>
            </a:r>
            <a:r>
              <a:rPr lang="ru-RU" sz="2000" dirty="0">
                <a:solidFill>
                  <a:srgbClr val="000000"/>
                </a:solidFill>
              </a:rPr>
              <a:t>-демографической группы, электората того или иного политика, той или иной группы </a:t>
            </a:r>
            <a:r>
              <a:rPr lang="ru-RU" sz="2000" dirty="0" err="1">
                <a:solidFill>
                  <a:srgbClr val="000000"/>
                </a:solidFill>
              </a:rPr>
              <a:t>акторов</a:t>
            </a:r>
            <a:r>
              <a:rPr lang="ru-RU" sz="2000" dirty="0">
                <a:solidFill>
                  <a:srgbClr val="000000"/>
                </a:solidFill>
              </a:rPr>
              <a:t> добровольческого движения и т.п. (подробнее см. Приложение </a:t>
            </a:r>
            <a:r>
              <a:rPr lang="en-US" sz="2000" dirty="0">
                <a:solidFill>
                  <a:srgbClr val="000000"/>
                </a:solidFill>
              </a:rPr>
              <a:t>2</a:t>
            </a:r>
            <a:r>
              <a:rPr lang="ru-RU" sz="2000" dirty="0" smtClean="0">
                <a:solidFill>
                  <a:srgbClr val="000000"/>
                </a:solidFill>
              </a:rPr>
              <a:t>).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rgbClr val="000000"/>
                </a:solidFill>
              </a:rPr>
              <a:t>Гражданский потенциал выступает эмпирическим аналогом понятия «социальный капитал»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95486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Индексы гражданского участия _ 3</a:t>
            </a:r>
          </a:p>
          <a:p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95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285750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Со временем и мировоззренческие ценности, и поведенческие установки в той или иной социальной группе </a:t>
            </a:r>
            <a:r>
              <a:rPr lang="ru-RU" sz="2000" dirty="0" smtClean="0">
                <a:solidFill>
                  <a:srgbClr val="000000"/>
                </a:solidFill>
              </a:rPr>
              <a:t>изменяются. Тенденции</a:t>
            </a:r>
            <a:r>
              <a:rPr lang="ru-RU" sz="2000" dirty="0">
                <a:solidFill>
                  <a:srgbClr val="000000"/>
                </a:solidFill>
              </a:rPr>
              <a:t>, направления и траектории таких изменений можно наглядно отслеживать в двумерном пространстве индексов ИГК и ИГП.</a:t>
            </a:r>
          </a:p>
          <a:p>
            <a:pPr algn="just">
              <a:spcBef>
                <a:spcPts val="0"/>
              </a:spcBef>
            </a:pPr>
            <a:endParaRPr lang="ru-RU" sz="22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95486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Динамика _ 1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40254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rgbClr val="000000"/>
                </a:solidFill>
              </a:rPr>
              <a:t>Посмотрим </a:t>
            </a:r>
            <a:r>
              <a:rPr lang="ru-RU" sz="2000" dirty="0">
                <a:solidFill>
                  <a:srgbClr val="000000"/>
                </a:solidFill>
              </a:rPr>
              <a:t>на произошедшие изменения на основе анализа результатов общероссийских опросов ФОМ. Первый опрос (1500 респондентов) был проведен в феврале 2014 г., второй (1500 респондентов) - в мае 2015 года. </a:t>
            </a:r>
            <a:endParaRPr lang="ru-RU" sz="2000" dirty="0" smtClean="0">
              <a:solidFill>
                <a:srgbClr val="000000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rgbClr val="000000"/>
                </a:solidFill>
              </a:rPr>
              <a:t>Драматизм </a:t>
            </a:r>
            <a:r>
              <a:rPr lang="ru-RU" sz="2000" dirty="0">
                <a:solidFill>
                  <a:srgbClr val="000000"/>
                </a:solidFill>
              </a:rPr>
              <a:t>этого периода внутрироссийских и международных событий трансформировал и ценностные ориентации,  и поведенческие установки практически всех социальных групп.</a:t>
            </a:r>
            <a:endParaRPr lang="en-US" sz="2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endParaRPr lang="ru-RU" sz="22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95486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Динамика _ 2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83838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За прошедший </a:t>
            </a:r>
            <a:r>
              <a:rPr lang="ru-RU" sz="2000" dirty="0" smtClean="0">
                <a:solidFill>
                  <a:srgbClr val="000000"/>
                </a:solidFill>
              </a:rPr>
              <a:t>год - февраль </a:t>
            </a:r>
            <a:r>
              <a:rPr lang="ru-RU" sz="2000" dirty="0">
                <a:solidFill>
                  <a:srgbClr val="000000"/>
                </a:solidFill>
              </a:rPr>
              <a:t>2014 – май </a:t>
            </a:r>
            <a:r>
              <a:rPr lang="ru-RU" sz="2000" dirty="0" smtClean="0">
                <a:solidFill>
                  <a:srgbClr val="000000"/>
                </a:solidFill>
              </a:rPr>
              <a:t>2015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dirty="0" smtClean="0">
                <a:solidFill>
                  <a:srgbClr val="000000"/>
                </a:solidFill>
              </a:rPr>
              <a:t>- </a:t>
            </a:r>
            <a:r>
              <a:rPr lang="ru-RU" sz="2000" dirty="0">
                <a:solidFill>
                  <a:srgbClr val="000000"/>
                </a:solidFill>
              </a:rPr>
              <a:t>Гражданский потенциал волонтеров </a:t>
            </a:r>
            <a:r>
              <a:rPr lang="ru-RU" sz="2000" dirty="0" smtClean="0">
                <a:solidFill>
                  <a:srgbClr val="000000"/>
                </a:solidFill>
              </a:rPr>
              <a:t>снизился </a:t>
            </a:r>
            <a:r>
              <a:rPr lang="ru-RU" sz="2000" dirty="0">
                <a:solidFill>
                  <a:srgbClr val="000000"/>
                </a:solidFill>
              </a:rPr>
              <a:t>на 3 </a:t>
            </a:r>
            <a:r>
              <a:rPr lang="ru-RU" sz="2000" dirty="0" smtClean="0">
                <a:solidFill>
                  <a:srgbClr val="000000"/>
                </a:solidFill>
              </a:rPr>
              <a:t>пункта</a:t>
            </a:r>
            <a:r>
              <a:rPr lang="ru-RU" sz="2000" dirty="0">
                <a:solidFill>
                  <a:srgbClr val="000000"/>
                </a:solidFill>
              </a:rPr>
              <a:t>;</a:t>
            </a:r>
            <a:r>
              <a:rPr lang="ru-RU" sz="2000" dirty="0" smtClean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активистов </a:t>
            </a:r>
            <a:r>
              <a:rPr lang="ru-RU" sz="2000" dirty="0" smtClean="0">
                <a:solidFill>
                  <a:srgbClr val="000000"/>
                </a:solidFill>
              </a:rPr>
              <a:t>- вырос </a:t>
            </a:r>
            <a:r>
              <a:rPr lang="ru-RU" sz="2000" dirty="0">
                <a:solidFill>
                  <a:srgbClr val="000000"/>
                </a:solidFill>
              </a:rPr>
              <a:t>на 1 </a:t>
            </a:r>
            <a:r>
              <a:rPr lang="ru-RU" sz="2000" dirty="0" smtClean="0">
                <a:solidFill>
                  <a:srgbClr val="000000"/>
                </a:solidFill>
              </a:rPr>
              <a:t>пункт</a:t>
            </a:r>
            <a:r>
              <a:rPr lang="en-US" sz="2000" dirty="0" smtClean="0">
                <a:solidFill>
                  <a:srgbClr val="000000"/>
                </a:solidFill>
              </a:rPr>
              <a:t>,</a:t>
            </a:r>
            <a:r>
              <a:rPr lang="ru-RU" sz="2000" dirty="0" smtClean="0">
                <a:solidFill>
                  <a:srgbClr val="000000"/>
                </a:solidFill>
              </a:rPr>
              <a:t> а у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ru-RU" sz="2000" dirty="0" smtClean="0">
                <a:solidFill>
                  <a:srgbClr val="000000"/>
                </a:solidFill>
              </a:rPr>
              <a:t>обывателей, </a:t>
            </a:r>
            <a:r>
              <a:rPr lang="en-US" sz="2000" dirty="0" smtClean="0">
                <a:solidFill>
                  <a:srgbClr val="000000"/>
                </a:solidFill>
              </a:rPr>
              <a:t>web-</a:t>
            </a:r>
            <a:r>
              <a:rPr lang="ru-RU" sz="2000" dirty="0" smtClean="0">
                <a:solidFill>
                  <a:srgbClr val="000000"/>
                </a:solidFill>
              </a:rPr>
              <a:t>обывателей и аутсайдеров - снизился на 1 пункт (см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r>
              <a:rPr lang="ru-RU" sz="2000" dirty="0" smtClean="0">
                <a:solidFill>
                  <a:srgbClr val="000000"/>
                </a:solidFill>
              </a:rPr>
              <a:t> график на следующем слайде).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195486"/>
            <a:ext cx="8784976" cy="6617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Значения индексов в группах </a:t>
            </a:r>
            <a:r>
              <a:rPr lang="ru-RU" sz="2000" b="1" dirty="0" err="1">
                <a:solidFill>
                  <a:srgbClr val="FF6600"/>
                </a:solidFill>
              </a:rPr>
              <a:t>акторов</a:t>
            </a:r>
            <a:r>
              <a:rPr lang="ru-RU" sz="2000" b="1" dirty="0">
                <a:solidFill>
                  <a:srgbClr val="FF6600"/>
                </a:solidFill>
              </a:rPr>
              <a:t> гражданского </a:t>
            </a:r>
            <a:r>
              <a:rPr lang="ru-RU" sz="2000" b="1" dirty="0" smtClean="0">
                <a:solidFill>
                  <a:srgbClr val="FF6600"/>
                </a:solidFill>
              </a:rPr>
              <a:t>участия в динамике </a:t>
            </a:r>
            <a:r>
              <a:rPr lang="ru-RU" sz="2000" b="1" dirty="0">
                <a:solidFill>
                  <a:srgbClr val="FF6600"/>
                </a:solidFill>
              </a:rPr>
              <a:t>_ 1</a:t>
            </a:r>
          </a:p>
        </p:txBody>
      </p:sp>
    </p:spTree>
    <p:extLst>
      <p:ext uri="{BB962C8B-B14F-4D97-AF65-F5344CB8AC3E}">
        <p14:creationId xmlns:p14="http://schemas.microsoft.com/office/powerpoint/2010/main" val="367048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95486"/>
            <a:ext cx="84352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Гражданский потенциал </a:t>
            </a:r>
            <a:r>
              <a:rPr lang="ru-RU" sz="2000" b="1" dirty="0" err="1">
                <a:solidFill>
                  <a:srgbClr val="FF6600"/>
                </a:solidFill>
              </a:rPr>
              <a:t>акторов</a:t>
            </a:r>
            <a:r>
              <a:rPr lang="ru-RU" sz="2000" b="1" dirty="0">
                <a:solidFill>
                  <a:srgbClr val="FF6600"/>
                </a:solidFill>
              </a:rPr>
              <a:t> гражданского </a:t>
            </a:r>
            <a:r>
              <a:rPr lang="ru-RU" sz="2000" b="1" dirty="0" smtClean="0">
                <a:solidFill>
                  <a:srgbClr val="FF6600"/>
                </a:solidFill>
              </a:rPr>
              <a:t>участия в динамике</a:t>
            </a:r>
            <a:endParaRPr lang="ru-RU" sz="2000" b="1" dirty="0">
              <a:solidFill>
                <a:srgbClr val="FF6600"/>
              </a:solidFill>
            </a:endParaRPr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402048"/>
              </p:ext>
            </p:extLst>
          </p:nvPr>
        </p:nvGraphicFramePr>
        <p:xfrm>
          <a:off x="457200" y="1200157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80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За истекший год у </a:t>
            </a:r>
            <a:r>
              <a:rPr lang="ru-RU" sz="2000" dirty="0" smtClean="0">
                <a:solidFill>
                  <a:srgbClr val="000000"/>
                </a:solidFill>
              </a:rPr>
              <a:t>«волонтеров» </a:t>
            </a:r>
            <a:r>
              <a:rPr lang="ru-RU" sz="2000" dirty="0">
                <a:solidFill>
                  <a:srgbClr val="000000"/>
                </a:solidFill>
              </a:rPr>
              <a:t>снизился и </a:t>
            </a:r>
            <a:r>
              <a:rPr lang="ru-RU" sz="2000" dirty="0" smtClean="0">
                <a:solidFill>
                  <a:srgbClr val="000000"/>
                </a:solidFill>
              </a:rPr>
              <a:t>ИГК</a:t>
            </a:r>
            <a:r>
              <a:rPr lang="en-US" sz="2000" dirty="0" smtClean="0">
                <a:solidFill>
                  <a:srgbClr val="000000"/>
                </a:solidFill>
              </a:rPr>
              <a:t>,</a:t>
            </a:r>
            <a:r>
              <a:rPr lang="ru-RU" sz="2000" dirty="0" smtClean="0">
                <a:solidFill>
                  <a:srgbClr val="000000"/>
                </a:solidFill>
              </a:rPr>
              <a:t> и ИГП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rgbClr val="000000"/>
                </a:solidFill>
              </a:rPr>
              <a:t>У «активистов» ИГК </a:t>
            </a:r>
            <a:r>
              <a:rPr lang="ru-RU" sz="2000" dirty="0">
                <a:solidFill>
                  <a:srgbClr val="000000"/>
                </a:solidFill>
              </a:rPr>
              <a:t>вырос, </a:t>
            </a:r>
            <a:r>
              <a:rPr lang="ru-RU" sz="2000" dirty="0" smtClean="0">
                <a:solidFill>
                  <a:srgbClr val="000000"/>
                </a:solidFill>
              </a:rPr>
              <a:t>ИГП </a:t>
            </a:r>
            <a:r>
              <a:rPr lang="ru-RU" sz="2000" dirty="0">
                <a:solidFill>
                  <a:srgbClr val="000000"/>
                </a:solidFill>
              </a:rPr>
              <a:t>снизился </a:t>
            </a:r>
            <a:r>
              <a:rPr lang="ru-RU" sz="2000" dirty="0" smtClean="0">
                <a:solidFill>
                  <a:srgbClr val="000000"/>
                </a:solidFill>
              </a:rPr>
              <a:t>(см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r>
              <a:rPr lang="ru-RU" sz="2000" dirty="0" smtClean="0">
                <a:solidFill>
                  <a:srgbClr val="000000"/>
                </a:solidFill>
              </a:rPr>
              <a:t> график на следующем слайде).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339502"/>
            <a:ext cx="8435280" cy="5177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Значения индексов в группах </a:t>
            </a:r>
            <a:r>
              <a:rPr lang="ru-RU" sz="2000" b="1" dirty="0" err="1">
                <a:solidFill>
                  <a:srgbClr val="FF6600"/>
                </a:solidFill>
              </a:rPr>
              <a:t>акторов</a:t>
            </a:r>
            <a:r>
              <a:rPr lang="ru-RU" sz="2000" b="1" dirty="0">
                <a:solidFill>
                  <a:srgbClr val="FF6600"/>
                </a:solidFill>
              </a:rPr>
              <a:t> гражданского участия </a:t>
            </a:r>
            <a:r>
              <a:rPr lang="ru-RU" sz="2000" b="1" dirty="0" smtClean="0">
                <a:solidFill>
                  <a:srgbClr val="FF6600"/>
                </a:solidFill>
              </a:rPr>
              <a:t>в динамике _ </a:t>
            </a:r>
            <a:r>
              <a:rPr lang="ru-RU" sz="2000" b="1" dirty="0">
                <a:solidFill>
                  <a:srgbClr val="FF66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864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09634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В разрешении как крупномасштабных (стихийные бедствия, проведение олимпиад и т.п.), </a:t>
            </a:r>
            <a:r>
              <a:rPr lang="ru-RU" sz="2000" dirty="0" smtClean="0">
                <a:solidFill>
                  <a:srgbClr val="000000"/>
                </a:solidFill>
              </a:rPr>
              <a:t>так </a:t>
            </a:r>
            <a:r>
              <a:rPr lang="ru-RU" sz="2000" dirty="0">
                <a:solidFill>
                  <a:srgbClr val="000000"/>
                </a:solidFill>
              </a:rPr>
              <a:t>и локальных проблем (организация досуга, сбор средств на дорогостоящее лечение и т.п.) в последние 10-15 лет все чаще заметную роль играют волонтеры, добровольцы, активисты.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Какие тенденции мы наблюдаем _ 1</a:t>
            </a:r>
          </a:p>
        </p:txBody>
      </p:sp>
    </p:spTree>
    <p:extLst>
      <p:ext uri="{BB962C8B-B14F-4D97-AF65-F5344CB8AC3E}">
        <p14:creationId xmlns:p14="http://schemas.microsoft.com/office/powerpoint/2010/main" val="193394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2333"/>
            <a:ext cx="8435280" cy="857250"/>
          </a:xfrm>
        </p:spPr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ИГК и ИГП в группах </a:t>
            </a:r>
            <a:r>
              <a:rPr lang="ru-RU" sz="2000" b="1" dirty="0" err="1">
                <a:solidFill>
                  <a:srgbClr val="FF6600"/>
                </a:solidFill>
              </a:rPr>
              <a:t>акторов</a:t>
            </a:r>
            <a:r>
              <a:rPr lang="ru-RU" sz="2000" b="1" dirty="0">
                <a:solidFill>
                  <a:srgbClr val="FF6600"/>
                </a:solidFill>
              </a:rPr>
              <a:t> гражданского участия</a:t>
            </a:r>
            <a:r>
              <a:rPr lang="en-US" sz="2000" b="1" dirty="0">
                <a:solidFill>
                  <a:srgbClr val="FF6600"/>
                </a:solidFill>
              </a:rPr>
              <a:t> </a:t>
            </a:r>
            <a:r>
              <a:rPr lang="ru-RU" sz="2000" b="1" dirty="0" smtClean="0">
                <a:solidFill>
                  <a:srgbClr val="FF6600"/>
                </a:solidFill>
              </a:rPr>
              <a:t>в динамике</a:t>
            </a:r>
            <a:r>
              <a:rPr lang="en-US" sz="2000" b="1" dirty="0" smtClean="0">
                <a:solidFill>
                  <a:srgbClr val="FF6600"/>
                </a:solidFill>
              </a:rPr>
              <a:t>_ </a:t>
            </a:r>
            <a:r>
              <a:rPr lang="en-US" sz="2000" b="1" dirty="0">
                <a:solidFill>
                  <a:srgbClr val="FF6600"/>
                </a:solidFill>
              </a:rPr>
              <a:t>1</a:t>
            </a:r>
            <a:endParaRPr lang="ru-RU" sz="2000" b="1" dirty="0">
              <a:solidFill>
                <a:srgbClr val="FF6600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304664"/>
              </p:ext>
            </p:extLst>
          </p:nvPr>
        </p:nvGraphicFramePr>
        <p:xfrm>
          <a:off x="1043608" y="1059583"/>
          <a:ext cx="74888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323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rgbClr val="000000"/>
                </a:solidFill>
              </a:rPr>
              <a:t>У «</a:t>
            </a:r>
            <a:r>
              <a:rPr lang="en-US" sz="2000" dirty="0" smtClean="0">
                <a:solidFill>
                  <a:srgbClr val="000000"/>
                </a:solidFill>
              </a:rPr>
              <a:t>web-</a:t>
            </a:r>
            <a:r>
              <a:rPr lang="ru-RU" sz="2000" dirty="0">
                <a:solidFill>
                  <a:srgbClr val="000000"/>
                </a:solidFill>
              </a:rPr>
              <a:t>обывателей</a:t>
            </a:r>
            <a:r>
              <a:rPr lang="ru-RU" sz="2000" dirty="0" smtClean="0">
                <a:solidFill>
                  <a:srgbClr val="000000"/>
                </a:solidFill>
              </a:rPr>
              <a:t>» Гражданский </a:t>
            </a:r>
            <a:r>
              <a:rPr lang="ru-RU" sz="2000" dirty="0">
                <a:solidFill>
                  <a:srgbClr val="000000"/>
                </a:solidFill>
              </a:rPr>
              <a:t>потенциал несколько вырос за счет роста ИГК, а </a:t>
            </a:r>
            <a:r>
              <a:rPr lang="ru-RU" sz="2000" dirty="0" smtClean="0">
                <a:solidFill>
                  <a:srgbClr val="000000"/>
                </a:solidFill>
              </a:rPr>
              <a:t>у «аутсайдеров» - уменьшился из-за падения ИГП (см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r>
              <a:rPr lang="ru-RU" sz="2000" smtClean="0">
                <a:solidFill>
                  <a:srgbClr val="000000"/>
                </a:solidFill>
              </a:rPr>
              <a:t> следующий </a:t>
            </a:r>
            <a:r>
              <a:rPr lang="ru-RU" sz="2000" dirty="0" smtClean="0">
                <a:solidFill>
                  <a:srgbClr val="000000"/>
                </a:solidFill>
              </a:rPr>
              <a:t>слайд)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67494"/>
            <a:ext cx="8435280" cy="58975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Значения индексов в группах </a:t>
            </a:r>
            <a:r>
              <a:rPr lang="ru-RU" sz="2000" b="1" dirty="0" err="1">
                <a:solidFill>
                  <a:srgbClr val="FF6600"/>
                </a:solidFill>
              </a:rPr>
              <a:t>акторов</a:t>
            </a:r>
            <a:r>
              <a:rPr lang="ru-RU" sz="2000" b="1" dirty="0">
                <a:solidFill>
                  <a:srgbClr val="FF6600"/>
                </a:solidFill>
              </a:rPr>
              <a:t> гражданского участия </a:t>
            </a:r>
            <a:r>
              <a:rPr lang="ru-RU" sz="2000" b="1" dirty="0" smtClean="0">
                <a:solidFill>
                  <a:srgbClr val="FF6600"/>
                </a:solidFill>
              </a:rPr>
              <a:t>в динамике_ </a:t>
            </a:r>
            <a:r>
              <a:rPr lang="ru-RU" sz="2000" b="1" dirty="0">
                <a:solidFill>
                  <a:srgbClr val="FF66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633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435280" cy="857250"/>
          </a:xfrm>
        </p:spPr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ИГК и ИГП в группах </a:t>
            </a:r>
            <a:r>
              <a:rPr lang="ru-RU" sz="2000" b="1" dirty="0" err="1">
                <a:solidFill>
                  <a:srgbClr val="FF6600"/>
                </a:solidFill>
              </a:rPr>
              <a:t>акторов</a:t>
            </a:r>
            <a:r>
              <a:rPr lang="ru-RU" sz="2000" b="1" dirty="0">
                <a:solidFill>
                  <a:srgbClr val="FF6600"/>
                </a:solidFill>
              </a:rPr>
              <a:t> гражданского участия</a:t>
            </a:r>
            <a:r>
              <a:rPr lang="en-US" sz="2000" b="1" dirty="0">
                <a:solidFill>
                  <a:srgbClr val="FF6600"/>
                </a:solidFill>
              </a:rPr>
              <a:t> </a:t>
            </a:r>
            <a:r>
              <a:rPr lang="ru-RU" sz="2000" b="1" dirty="0" smtClean="0">
                <a:solidFill>
                  <a:srgbClr val="FF6600"/>
                </a:solidFill>
              </a:rPr>
              <a:t>в динамике </a:t>
            </a:r>
            <a:r>
              <a:rPr lang="en-US" sz="2000" b="1" dirty="0" smtClean="0">
                <a:solidFill>
                  <a:srgbClr val="FF6600"/>
                </a:solidFill>
              </a:rPr>
              <a:t>_ </a:t>
            </a:r>
            <a:r>
              <a:rPr lang="en-US" sz="2000" b="1" dirty="0">
                <a:solidFill>
                  <a:srgbClr val="FF6600"/>
                </a:solidFill>
              </a:rPr>
              <a:t>2</a:t>
            </a:r>
            <a:endParaRPr lang="ru-RU" sz="2000" b="1" dirty="0">
              <a:solidFill>
                <a:srgbClr val="FF6600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508202"/>
              </p:ext>
            </p:extLst>
          </p:nvPr>
        </p:nvGraphicFramePr>
        <p:xfrm>
          <a:off x="937495" y="1132286"/>
          <a:ext cx="7450931" cy="3743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525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Теперь обратим внимание на 3 группы: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sz="2000" dirty="0">
                <a:solidFill>
                  <a:srgbClr val="DF7537"/>
                </a:solidFill>
              </a:rPr>
              <a:t>электорат Единой России</a:t>
            </a:r>
            <a:r>
              <a:rPr lang="ru-RU" sz="2000" dirty="0">
                <a:solidFill>
                  <a:srgbClr val="DF7537"/>
                </a:solidFill>
              </a:rPr>
              <a:t>; </a:t>
            </a:r>
            <a:endParaRPr lang="ru-RU" sz="2000" dirty="0">
              <a:solidFill>
                <a:srgbClr val="DF7537"/>
              </a:solidFill>
            </a:endParaRP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sz="2000" dirty="0">
                <a:solidFill>
                  <a:srgbClr val="DF7537"/>
                </a:solidFill>
              </a:rPr>
              <a:t>сторонники системной оппозиции </a:t>
            </a:r>
            <a:r>
              <a:rPr lang="ru-RU" sz="2000" dirty="0">
                <a:solidFill>
                  <a:schemeClr val="tx1"/>
                </a:solidFill>
              </a:rPr>
              <a:t>(думские партии - КПРФ, ЛДПР, СР</a:t>
            </a:r>
            <a:r>
              <a:rPr lang="ru-RU" sz="2000" dirty="0" smtClean="0">
                <a:solidFill>
                  <a:schemeClr val="tx1"/>
                </a:solidFill>
              </a:rPr>
              <a:t>);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sz="2000" dirty="0">
                <a:solidFill>
                  <a:srgbClr val="DF7537"/>
                </a:solidFill>
              </a:rPr>
              <a:t>сторонники несистемной оппозиции </a:t>
            </a:r>
            <a:r>
              <a:rPr lang="ru-RU" sz="2000" dirty="0">
                <a:solidFill>
                  <a:schemeClr val="tx1"/>
                </a:solidFill>
              </a:rPr>
              <a:t>(Гражданская платформа, Коммунисты России, Патриоты России, Правое дело, Партия народной свободы, Родина, Партия пенсионеров, другая партия, испортил бы бюллетень)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en-US" sz="2000" i="1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1800" i="1" dirty="0" smtClean="0">
                <a:solidFill>
                  <a:schemeClr val="tx1"/>
                </a:solidFill>
              </a:rPr>
              <a:t>*</a:t>
            </a:r>
            <a:r>
              <a:rPr lang="ru-RU" sz="1800" i="1" dirty="0" smtClean="0">
                <a:solidFill>
                  <a:srgbClr val="000000"/>
                </a:solidFill>
              </a:rPr>
              <a:t>   Подробнее см</a:t>
            </a:r>
            <a:r>
              <a:rPr lang="ru-RU" sz="1800" i="1" dirty="0">
                <a:solidFill>
                  <a:srgbClr val="000000"/>
                </a:solidFill>
              </a:rPr>
              <a:t>. Приложение </a:t>
            </a:r>
            <a:r>
              <a:rPr lang="ru-RU" sz="1800" i="1" dirty="0" smtClean="0">
                <a:solidFill>
                  <a:srgbClr val="000000"/>
                </a:solidFill>
              </a:rPr>
              <a:t>3. </a:t>
            </a:r>
            <a:r>
              <a:rPr lang="ru-RU" sz="1800" i="1" dirty="0">
                <a:solidFill>
                  <a:srgbClr val="000000"/>
                </a:solidFill>
              </a:rPr>
              <a:t>Социальный </a:t>
            </a:r>
            <a:r>
              <a:rPr lang="ru-RU" sz="1800" i="1" dirty="0" smtClean="0">
                <a:solidFill>
                  <a:srgbClr val="000000"/>
                </a:solidFill>
              </a:rPr>
              <a:t>атлас</a:t>
            </a:r>
            <a:endParaRPr lang="ru-RU" sz="18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80988"/>
            <a:ext cx="88924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Политические ориентации </a:t>
            </a:r>
            <a:r>
              <a:rPr lang="ru-RU" sz="2000" b="1" dirty="0" err="1">
                <a:solidFill>
                  <a:srgbClr val="FF6600"/>
                </a:solidFill>
              </a:rPr>
              <a:t>акторов</a:t>
            </a:r>
            <a:r>
              <a:rPr lang="ru-RU" sz="2000" b="1" dirty="0">
                <a:solidFill>
                  <a:srgbClr val="FF6600"/>
                </a:solidFill>
              </a:rPr>
              <a:t> гражданского участия</a:t>
            </a:r>
            <a:r>
              <a:rPr lang="en-US" sz="2000" b="1" dirty="0">
                <a:solidFill>
                  <a:srgbClr val="FF6600"/>
                </a:solidFill>
              </a:rPr>
              <a:t>*</a:t>
            </a:r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63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DF7537"/>
                </a:solidFill>
              </a:rPr>
              <a:t>Электорат ЕР </a:t>
            </a:r>
            <a:r>
              <a:rPr lang="ru-RU" sz="2000" dirty="0">
                <a:solidFill>
                  <a:srgbClr val="000000"/>
                </a:solidFill>
              </a:rPr>
              <a:t>среди </a:t>
            </a:r>
            <a:r>
              <a:rPr lang="ru-RU" sz="2000" dirty="0" smtClean="0">
                <a:solidFill>
                  <a:srgbClr val="000000"/>
                </a:solidFill>
              </a:rPr>
              <a:t>«обывателей» </a:t>
            </a:r>
            <a:r>
              <a:rPr lang="ru-RU" sz="2000" dirty="0">
                <a:solidFill>
                  <a:srgbClr val="000000"/>
                </a:solidFill>
              </a:rPr>
              <a:t>– 63%</a:t>
            </a:r>
            <a:r>
              <a:rPr lang="ru-RU" sz="2000" dirty="0" smtClean="0">
                <a:solidFill>
                  <a:srgbClr val="000000"/>
                </a:solidFill>
              </a:rPr>
              <a:t>, среди «волонтеров» - 49</a:t>
            </a:r>
            <a:r>
              <a:rPr lang="ru-RU" sz="2000" dirty="0">
                <a:solidFill>
                  <a:srgbClr val="000000"/>
                </a:solidFill>
              </a:rPr>
              <a:t>%.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Сторонников </a:t>
            </a:r>
            <a:r>
              <a:rPr lang="ru-RU" sz="2000" dirty="0">
                <a:solidFill>
                  <a:srgbClr val="DF7537"/>
                </a:solidFill>
              </a:rPr>
              <a:t>системной оппозиции </a:t>
            </a:r>
            <a:r>
              <a:rPr lang="ru-RU" sz="2000" dirty="0">
                <a:solidFill>
                  <a:srgbClr val="000000"/>
                </a:solidFill>
              </a:rPr>
              <a:t>и среди </a:t>
            </a:r>
            <a:r>
              <a:rPr lang="ru-RU" sz="2000" dirty="0" smtClean="0">
                <a:solidFill>
                  <a:srgbClr val="000000"/>
                </a:solidFill>
              </a:rPr>
              <a:t>«волонтеров»</a:t>
            </a:r>
            <a:r>
              <a:rPr lang="en-US" sz="2000" dirty="0" smtClean="0">
                <a:solidFill>
                  <a:srgbClr val="000000"/>
                </a:solidFill>
              </a:rPr>
              <a:t>,</a:t>
            </a:r>
            <a:r>
              <a:rPr lang="ru-RU" sz="2000" dirty="0" smtClean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и среди </a:t>
            </a:r>
            <a:r>
              <a:rPr lang="ru-RU" sz="2000" dirty="0" smtClean="0">
                <a:solidFill>
                  <a:srgbClr val="000000"/>
                </a:solidFill>
              </a:rPr>
              <a:t>«активистов» – по 19</a:t>
            </a:r>
            <a:r>
              <a:rPr lang="ru-RU" sz="2000" dirty="0">
                <a:solidFill>
                  <a:srgbClr val="000000"/>
                </a:solidFill>
              </a:rPr>
              <a:t>%, а среди </a:t>
            </a:r>
            <a:r>
              <a:rPr lang="ru-RU" sz="2000" dirty="0" smtClean="0">
                <a:solidFill>
                  <a:srgbClr val="000000"/>
                </a:solidFill>
              </a:rPr>
              <a:t>«обывателей» </a:t>
            </a:r>
            <a:r>
              <a:rPr lang="ru-RU" sz="2000" dirty="0">
                <a:solidFill>
                  <a:srgbClr val="000000"/>
                </a:solidFill>
              </a:rPr>
              <a:t>– 13%.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Сторонники </a:t>
            </a:r>
            <a:r>
              <a:rPr lang="ru-RU" sz="2000" dirty="0">
                <a:solidFill>
                  <a:srgbClr val="DF7537"/>
                </a:solidFill>
              </a:rPr>
              <a:t>несистемной оппозиции </a:t>
            </a:r>
            <a:r>
              <a:rPr lang="ru-RU" sz="2000" dirty="0">
                <a:solidFill>
                  <a:srgbClr val="000000"/>
                </a:solidFill>
              </a:rPr>
              <a:t>чаще встречаются среди </a:t>
            </a:r>
            <a:r>
              <a:rPr lang="ru-RU" sz="2000" dirty="0" smtClean="0">
                <a:solidFill>
                  <a:srgbClr val="000000"/>
                </a:solidFill>
              </a:rPr>
              <a:t>«волонтеров» – 13%, а среди «активистов», «обывателей», «</a:t>
            </a:r>
            <a:r>
              <a:rPr lang="en-US" sz="2000" dirty="0" smtClean="0">
                <a:solidFill>
                  <a:srgbClr val="000000"/>
                </a:solidFill>
              </a:rPr>
              <a:t>web-</a:t>
            </a:r>
            <a:r>
              <a:rPr lang="ru-RU" sz="2000" dirty="0" smtClean="0">
                <a:solidFill>
                  <a:srgbClr val="000000"/>
                </a:solidFill>
              </a:rPr>
              <a:t>обывателей» и «аутсайдеров» их не более 4% 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80988"/>
            <a:ext cx="8712968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Политические ориентации </a:t>
            </a:r>
            <a:r>
              <a:rPr lang="ru-RU" sz="2000" b="1" dirty="0" err="1">
                <a:solidFill>
                  <a:srgbClr val="FF6600"/>
                </a:solidFill>
              </a:rPr>
              <a:t>акторов</a:t>
            </a:r>
            <a:r>
              <a:rPr lang="ru-RU" sz="2000" b="1" dirty="0">
                <a:solidFill>
                  <a:srgbClr val="FF6600"/>
                </a:solidFill>
              </a:rPr>
              <a:t> гражданского участия</a:t>
            </a:r>
          </a:p>
        </p:txBody>
      </p:sp>
    </p:spTree>
    <p:extLst>
      <p:ext uri="{BB962C8B-B14F-4D97-AF65-F5344CB8AC3E}">
        <p14:creationId xmlns:p14="http://schemas.microsoft.com/office/powerpoint/2010/main" val="349630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Среди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>
                <a:solidFill>
                  <a:srgbClr val="DF7537"/>
                </a:solidFill>
              </a:rPr>
              <a:t>волонтеров - сторонников ЕР </a:t>
            </a:r>
            <a:r>
              <a:rPr lang="ru-RU" sz="2000" dirty="0" smtClean="0">
                <a:solidFill>
                  <a:schemeClr val="tx1"/>
                </a:solidFill>
              </a:rPr>
              <a:t>69% - женщины, а среди </a:t>
            </a:r>
            <a:r>
              <a:rPr lang="ru-RU" sz="2000" dirty="0">
                <a:solidFill>
                  <a:srgbClr val="DF7537"/>
                </a:solidFill>
              </a:rPr>
              <a:t>сторонников оппозиции </a:t>
            </a:r>
            <a:r>
              <a:rPr lang="ru-RU" sz="2000" dirty="0" smtClean="0">
                <a:solidFill>
                  <a:schemeClr val="tx1"/>
                </a:solidFill>
              </a:rPr>
              <a:t>– большинство - мужчины (62% - системная оппозиция и 68% - несистемная).</a:t>
            </a:r>
            <a:endParaRPr lang="ru-RU" sz="2000" dirty="0">
              <a:solidFill>
                <a:srgbClr val="C00000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rgbClr val="000000"/>
                </a:solidFill>
              </a:rPr>
              <a:t>Среди «активистов» и среди «обывателей» - сторонников ЕР также доминируют женщины - 62% и 57% соответственно. 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С</a:t>
            </a:r>
            <a:r>
              <a:rPr lang="ru-RU" sz="2000" dirty="0" smtClean="0">
                <a:solidFill>
                  <a:srgbClr val="000000"/>
                </a:solidFill>
              </a:rPr>
              <a:t>реди сторонников оппозиции - и системной</a:t>
            </a:r>
            <a:r>
              <a:rPr lang="en-US" sz="2000" dirty="0" smtClean="0">
                <a:solidFill>
                  <a:srgbClr val="000000"/>
                </a:solidFill>
              </a:rPr>
              <a:t>,</a:t>
            </a:r>
            <a:r>
              <a:rPr lang="ru-RU" sz="2000" dirty="0" smtClean="0">
                <a:solidFill>
                  <a:srgbClr val="000000"/>
                </a:solidFill>
              </a:rPr>
              <a:t> и несистемной</a:t>
            </a:r>
            <a:r>
              <a:rPr lang="en-US" sz="2000" dirty="0" smtClean="0">
                <a:solidFill>
                  <a:srgbClr val="000000"/>
                </a:solidFill>
              </a:rPr>
              <a:t>,</a:t>
            </a:r>
            <a:r>
              <a:rPr lang="ru-RU" sz="2000" dirty="0" smtClean="0">
                <a:solidFill>
                  <a:srgbClr val="000000"/>
                </a:solidFill>
              </a:rPr>
              <a:t> гендерный состав выравнивается (см. </a:t>
            </a:r>
            <a:r>
              <a:rPr lang="ru-RU" sz="2000" dirty="0">
                <a:solidFill>
                  <a:srgbClr val="000000"/>
                </a:solidFill>
              </a:rPr>
              <a:t>П</a:t>
            </a:r>
            <a:r>
              <a:rPr lang="ru-RU" sz="2000" dirty="0" smtClean="0">
                <a:solidFill>
                  <a:srgbClr val="000000"/>
                </a:solidFill>
              </a:rPr>
              <a:t>риложение 3</a:t>
            </a:r>
            <a:r>
              <a:rPr lang="en-US" sz="2000" dirty="0" smtClean="0">
                <a:solidFill>
                  <a:srgbClr val="000000"/>
                </a:solidFill>
              </a:rPr>
              <a:t>. </a:t>
            </a:r>
            <a:r>
              <a:rPr lang="ru-RU" sz="2000" dirty="0" smtClean="0">
                <a:solidFill>
                  <a:srgbClr val="000000"/>
                </a:solidFill>
              </a:rPr>
              <a:t>Социальный атлас)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80988"/>
            <a:ext cx="8712968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Демография </a:t>
            </a:r>
            <a:r>
              <a:rPr lang="ru-RU" sz="2000" b="1" dirty="0" err="1">
                <a:solidFill>
                  <a:srgbClr val="FF6600"/>
                </a:solidFill>
              </a:rPr>
              <a:t>акторов</a:t>
            </a:r>
            <a:r>
              <a:rPr lang="ru-RU" sz="2000" b="1" dirty="0">
                <a:solidFill>
                  <a:srgbClr val="FF6600"/>
                </a:solidFill>
              </a:rPr>
              <a:t> ГО с разными политическими ориентациями</a:t>
            </a:r>
            <a:r>
              <a:rPr lang="en-US" sz="2000" b="1" dirty="0">
                <a:solidFill>
                  <a:srgbClr val="FF6600"/>
                </a:solidFill>
              </a:rPr>
              <a:t> </a:t>
            </a:r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4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72387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Чаще всего </a:t>
            </a:r>
            <a:r>
              <a:rPr lang="ru-RU" sz="2000" dirty="0" smtClean="0">
                <a:solidFill>
                  <a:srgbClr val="000000"/>
                </a:solidFill>
              </a:rPr>
              <a:t>«волонтеры» </a:t>
            </a:r>
            <a:r>
              <a:rPr lang="ru-RU" sz="2000" dirty="0">
                <a:solidFill>
                  <a:srgbClr val="000000"/>
                </a:solidFill>
              </a:rPr>
              <a:t>с высшим образованием встречаются среди несистемной оппозиции </a:t>
            </a:r>
            <a:r>
              <a:rPr lang="ru-RU" sz="2000" dirty="0" smtClean="0">
                <a:solidFill>
                  <a:srgbClr val="000000"/>
                </a:solidFill>
              </a:rPr>
              <a:t>(</a:t>
            </a:r>
            <a:r>
              <a:rPr lang="ru-RU" sz="2000" dirty="0">
                <a:solidFill>
                  <a:srgbClr val="000000"/>
                </a:solidFill>
              </a:rPr>
              <a:t>68%) </a:t>
            </a:r>
            <a:r>
              <a:rPr lang="ru-RU" sz="2000" dirty="0" smtClean="0">
                <a:solidFill>
                  <a:srgbClr val="000000"/>
                </a:solidFill>
              </a:rPr>
              <a:t>и </a:t>
            </a:r>
            <a:r>
              <a:rPr lang="ru-RU" sz="2000" dirty="0">
                <a:solidFill>
                  <a:srgbClr val="000000"/>
                </a:solidFill>
              </a:rPr>
              <a:t>среди неопределившихся (69%).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Среди </a:t>
            </a:r>
            <a:r>
              <a:rPr lang="ru-RU" sz="2000" dirty="0" smtClean="0">
                <a:solidFill>
                  <a:srgbClr val="000000"/>
                </a:solidFill>
              </a:rPr>
              <a:t>«активистов» </a:t>
            </a:r>
            <a:r>
              <a:rPr lang="ru-RU" sz="2000" dirty="0">
                <a:solidFill>
                  <a:srgbClr val="000000"/>
                </a:solidFill>
              </a:rPr>
              <a:t>и среди </a:t>
            </a:r>
            <a:r>
              <a:rPr lang="ru-RU" sz="2000" dirty="0" smtClean="0">
                <a:solidFill>
                  <a:srgbClr val="000000"/>
                </a:solidFill>
              </a:rPr>
              <a:t>«обывателей» </a:t>
            </a:r>
            <a:r>
              <a:rPr lang="ru-RU" sz="2000" dirty="0">
                <a:solidFill>
                  <a:srgbClr val="000000"/>
                </a:solidFill>
              </a:rPr>
              <a:t>сторонники ЕР  заметно уступают по уровню образования сторонникам несистемной оппозиции (см. П</a:t>
            </a:r>
            <a:r>
              <a:rPr lang="ru-RU" sz="2000" dirty="0" smtClean="0">
                <a:solidFill>
                  <a:srgbClr val="000000"/>
                </a:solidFill>
              </a:rPr>
              <a:t>риложение 3</a:t>
            </a:r>
            <a:r>
              <a:rPr lang="en-US" sz="2000" dirty="0" smtClean="0">
                <a:solidFill>
                  <a:srgbClr val="000000"/>
                </a:solidFill>
              </a:rPr>
              <a:t>. </a:t>
            </a:r>
            <a:r>
              <a:rPr lang="ru-RU" sz="2000" dirty="0" smtClean="0">
                <a:solidFill>
                  <a:srgbClr val="000000"/>
                </a:solidFill>
              </a:rPr>
              <a:t>Социальный атлас)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ru-RU" sz="2000" dirty="0">
              <a:solidFill>
                <a:srgbClr val="000000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64</a:t>
            </a:r>
            <a:r>
              <a:rPr lang="ru-RU" sz="2000" dirty="0" smtClean="0">
                <a:solidFill>
                  <a:srgbClr val="000000"/>
                </a:solidFill>
              </a:rPr>
              <a:t>% «волонтеров» - сторонников </a:t>
            </a:r>
            <a:r>
              <a:rPr lang="ru-RU" sz="2000" dirty="0">
                <a:solidFill>
                  <a:srgbClr val="000000"/>
                </a:solidFill>
              </a:rPr>
              <a:t>несистемной оппозиции принадлежат к высокодоходной группе, а среди электората ЕР такие встречаются в два раза реже (31%</a:t>
            </a:r>
            <a:r>
              <a:rPr lang="ru-RU" sz="2000" dirty="0" smtClean="0">
                <a:solidFill>
                  <a:srgbClr val="000000"/>
                </a:solidFill>
              </a:rPr>
              <a:t>)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80988"/>
            <a:ext cx="889248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Уровень образования </a:t>
            </a:r>
            <a:r>
              <a:rPr lang="ru-RU" sz="2000" b="1" dirty="0" err="1">
                <a:solidFill>
                  <a:srgbClr val="FF6600"/>
                </a:solidFill>
              </a:rPr>
              <a:t>акторов</a:t>
            </a:r>
            <a:r>
              <a:rPr lang="ru-RU" sz="2000" b="1" dirty="0">
                <a:solidFill>
                  <a:srgbClr val="FF6600"/>
                </a:solidFill>
              </a:rPr>
              <a:t> ГО с разными политическими ориентациями</a:t>
            </a:r>
            <a:r>
              <a:rPr lang="en-US" sz="2000" b="1" dirty="0">
                <a:solidFill>
                  <a:srgbClr val="FF6600"/>
                </a:solidFill>
              </a:rPr>
              <a:t> </a:t>
            </a:r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60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203598"/>
            <a:ext cx="7067128" cy="3600400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1800" dirty="0" smtClean="0">
                <a:solidFill>
                  <a:srgbClr val="000000"/>
                </a:solidFill>
              </a:rPr>
              <a:t>Витальный и культурный  потенциал «волонтеров» - оппонентов ЕР (системная и несистемная оппозиции плюс неопределившиеся) заметно выше, чем у электората </a:t>
            </a:r>
            <a:r>
              <a:rPr lang="ru-RU" sz="1800" dirty="0" smtClean="0">
                <a:solidFill>
                  <a:srgbClr val="000000"/>
                </a:solidFill>
              </a:rPr>
              <a:t>ЕР </a:t>
            </a:r>
            <a:r>
              <a:rPr lang="ru-RU" sz="1800" dirty="0" smtClean="0">
                <a:solidFill>
                  <a:srgbClr val="000000"/>
                </a:solidFill>
              </a:rPr>
              <a:t>в среднем. 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1800" dirty="0" smtClean="0">
                <a:solidFill>
                  <a:srgbClr val="000000"/>
                </a:solidFill>
              </a:rPr>
              <a:t>Эта группа «волонтеров» сегодня уже умеет добиваться своих локально ориентированных целей. 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1800" dirty="0" smtClean="0">
                <a:solidFill>
                  <a:srgbClr val="000000"/>
                </a:solidFill>
              </a:rPr>
              <a:t>Их </a:t>
            </a:r>
            <a:r>
              <a:rPr lang="ru-RU" sz="1800" dirty="0" smtClean="0">
                <a:solidFill>
                  <a:schemeClr val="tx1"/>
                </a:solidFill>
              </a:rPr>
              <a:t>самоорганизация сегодня возникает </a:t>
            </a:r>
            <a:r>
              <a:rPr lang="ru-RU" sz="1800" dirty="0">
                <a:solidFill>
                  <a:schemeClr val="tx1"/>
                </a:solidFill>
              </a:rPr>
              <a:t>в «дефицитных точках» повседневности, </a:t>
            </a:r>
            <a:r>
              <a:rPr lang="ru-RU" sz="1800" dirty="0" smtClean="0">
                <a:solidFill>
                  <a:schemeClr val="tx1"/>
                </a:solidFill>
              </a:rPr>
              <a:t>в </a:t>
            </a:r>
            <a:r>
              <a:rPr lang="ru-RU" sz="1800" dirty="0" smtClean="0">
                <a:solidFill>
                  <a:schemeClr val="tx1"/>
                </a:solidFill>
              </a:rPr>
              <a:t>жизненно </a:t>
            </a:r>
            <a:r>
              <a:rPr lang="ru-RU" sz="1800" dirty="0">
                <a:solidFill>
                  <a:schemeClr val="tx1"/>
                </a:solidFill>
              </a:rPr>
              <a:t>важных сферах: жилье, здоровье, работа, образование, и </a:t>
            </a:r>
            <a:r>
              <a:rPr lang="ru-RU" sz="1800" dirty="0" smtClean="0">
                <a:solidFill>
                  <a:schemeClr val="tx1"/>
                </a:solidFill>
              </a:rPr>
              <a:t>досуг (см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П</a:t>
            </a:r>
            <a:r>
              <a:rPr lang="ru-RU" sz="1800" dirty="0" smtClean="0">
                <a:solidFill>
                  <a:schemeClr val="tx1"/>
                </a:solidFill>
              </a:rPr>
              <a:t>риложение 4). Нет никаких сомнений, что завтра они станут оппонировать ЕР и на дальней дистанции.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1800" dirty="0">
                <a:solidFill>
                  <a:srgbClr val="000000"/>
                </a:solidFill>
              </a:rPr>
              <a:t>Судя по полученным результатам</a:t>
            </a:r>
            <a:r>
              <a:rPr lang="ru-RU" sz="1800" dirty="0" smtClean="0">
                <a:solidFill>
                  <a:srgbClr val="000000"/>
                </a:solidFill>
              </a:rPr>
              <a:t>, они готовы отстаивать свою позицию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ru-RU" sz="1800" dirty="0" smtClean="0">
                <a:solidFill>
                  <a:srgbClr val="000000"/>
                </a:solidFill>
              </a:rPr>
              <a:t>уже вступают в </a:t>
            </a:r>
            <a:r>
              <a:rPr lang="ru-RU" sz="1800" dirty="0" smtClean="0">
                <a:solidFill>
                  <a:srgbClr val="000000"/>
                </a:solidFill>
              </a:rPr>
              <a:t>диалог </a:t>
            </a:r>
            <a:r>
              <a:rPr lang="ru-RU" sz="1800" dirty="0" smtClean="0">
                <a:solidFill>
                  <a:srgbClr val="000000"/>
                </a:solidFill>
              </a:rPr>
              <a:t>и готовы к конструктивному сотрудничеству и с властями, и с их оппонентами.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endParaRPr 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endParaRPr lang="ru-RU" sz="2000" dirty="0" smtClean="0">
              <a:solidFill>
                <a:srgbClr val="000000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80988"/>
            <a:ext cx="8712968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FF6600"/>
                </a:solidFill>
              </a:rPr>
              <a:t>От мон</a:t>
            </a:r>
            <a:r>
              <a:rPr lang="ru-RU" sz="2000" b="1" dirty="0">
                <a:solidFill>
                  <a:srgbClr val="FF6600"/>
                </a:solidFill>
              </a:rPr>
              <a:t>олога </a:t>
            </a:r>
            <a:r>
              <a:rPr lang="ru-RU" sz="2000" b="1" dirty="0" smtClean="0">
                <a:solidFill>
                  <a:srgbClr val="FF6600"/>
                </a:solidFill>
              </a:rPr>
              <a:t>к диалогу</a:t>
            </a:r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62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74848" y="285750"/>
            <a:ext cx="8311952" cy="3429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    </a:t>
            </a:r>
            <a:endParaRPr lang="ru-RU" dirty="0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374848" y="915566"/>
            <a:ext cx="8311952" cy="2160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spcAft>
                <a:spcPts val="0"/>
              </a:spcAft>
              <a:buNone/>
              <a:defRPr lang="en-US" sz="360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500" dirty="0" smtClean="0"/>
              <a:t>Спасибо за внимание!</a:t>
            </a:r>
          </a:p>
          <a:p>
            <a:endParaRPr lang="ru-RU" sz="3500" dirty="0"/>
          </a:p>
          <a:p>
            <a:r>
              <a:rPr lang="en-US" sz="3500" dirty="0" smtClean="0"/>
              <a:t>mailto</a:t>
            </a:r>
            <a:r>
              <a:rPr lang="ru-RU" sz="3500" dirty="0" smtClean="0"/>
              <a:t>: </a:t>
            </a:r>
            <a:r>
              <a:rPr lang="en-US" sz="3500" dirty="0" err="1" smtClean="0"/>
              <a:t>petrenko@fom.ru</a:t>
            </a:r>
            <a:endParaRPr lang="ru-RU" sz="3500" dirty="0" smtClean="0"/>
          </a:p>
        </p:txBody>
      </p:sp>
      <p:sp>
        <p:nvSpPr>
          <p:cNvPr id="5" name="Title Placeholder 1"/>
          <p:cNvSpPr txBox="1">
            <a:spLocks/>
          </p:cNvSpPr>
          <p:nvPr/>
        </p:nvSpPr>
        <p:spPr>
          <a:xfrm>
            <a:off x="2195736" y="3867894"/>
            <a:ext cx="6283424" cy="728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spcAft>
                <a:spcPts val="0"/>
              </a:spcAft>
              <a:buNone/>
              <a:defRPr lang="en-US" sz="360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203313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5978"/>
            <a:ext cx="8229600" cy="857250"/>
          </a:xfrm>
        </p:spPr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Приложение </a:t>
            </a:r>
            <a:r>
              <a:rPr lang="ru-RU" sz="2000" b="1" dirty="0" smtClean="0">
                <a:solidFill>
                  <a:srgbClr val="FF6600"/>
                </a:solidFill>
              </a:rPr>
              <a:t>2</a:t>
            </a:r>
            <a:endParaRPr lang="ru-RU" sz="2000" b="1" dirty="0">
              <a:solidFill>
                <a:srgbClr val="FF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200151"/>
            <a:ext cx="6923112" cy="3394472"/>
          </a:xfrm>
        </p:spPr>
        <p:txBody>
          <a:bodyPr/>
          <a:lstStyle/>
          <a:p>
            <a:pPr>
              <a:buFont typeface="Courier New"/>
              <a:buChar char="o"/>
            </a:pPr>
            <a:r>
              <a:rPr lang="ru-RU" dirty="0" smtClean="0"/>
              <a:t>Индексы </a:t>
            </a:r>
          </a:p>
          <a:p>
            <a:pPr lvl="1">
              <a:buFont typeface="Wingdings" charset="2"/>
              <a:buChar char="ü"/>
            </a:pPr>
            <a:r>
              <a:rPr lang="ru-RU" dirty="0" smtClean="0"/>
              <a:t> Гражданский климат</a:t>
            </a:r>
          </a:p>
          <a:p>
            <a:pPr lvl="1">
              <a:buFont typeface="Wingdings" charset="2"/>
              <a:buChar char="ü"/>
            </a:pPr>
            <a:r>
              <a:rPr lang="ru-RU" dirty="0"/>
              <a:t> </a:t>
            </a:r>
            <a:r>
              <a:rPr lang="ru-RU" dirty="0" smtClean="0"/>
              <a:t>Гражданское поведение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53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09634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Д</a:t>
            </a:r>
            <a:r>
              <a:rPr lang="ru-RU" sz="2000" dirty="0" smtClean="0">
                <a:solidFill>
                  <a:srgbClr val="000000"/>
                </a:solidFill>
              </a:rPr>
              <a:t>анные </a:t>
            </a:r>
            <a:r>
              <a:rPr lang="ru-RU" sz="2000" dirty="0">
                <a:solidFill>
                  <a:srgbClr val="000000"/>
                </a:solidFill>
              </a:rPr>
              <a:t>статистики и социологические </a:t>
            </a:r>
            <a:r>
              <a:rPr lang="ru-RU" sz="2000" dirty="0" smtClean="0">
                <a:solidFill>
                  <a:srgbClr val="000000"/>
                </a:solidFill>
              </a:rPr>
              <a:t>замеры последних </a:t>
            </a:r>
            <a:r>
              <a:rPr lang="ru-RU" sz="2000" dirty="0">
                <a:solidFill>
                  <a:srgbClr val="000000"/>
                </a:solidFill>
              </a:rPr>
              <a:t>лет не фиксируют </a:t>
            </a:r>
            <a:r>
              <a:rPr lang="ru-RU" sz="2000" dirty="0" smtClean="0">
                <a:solidFill>
                  <a:srgbClr val="000000"/>
                </a:solidFill>
              </a:rPr>
              <a:t>заметного количественного </a:t>
            </a:r>
            <a:r>
              <a:rPr lang="ru-RU" sz="2000" dirty="0">
                <a:solidFill>
                  <a:srgbClr val="000000"/>
                </a:solidFill>
              </a:rPr>
              <a:t>роста </a:t>
            </a:r>
            <a:r>
              <a:rPr lang="ru-RU" sz="2000" dirty="0" smtClean="0">
                <a:solidFill>
                  <a:srgbClr val="000000"/>
                </a:solidFill>
              </a:rPr>
              <a:t>зарегистрированных добровольческих организаций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ru-RU" sz="2000" dirty="0" smtClean="0">
              <a:solidFill>
                <a:srgbClr val="000000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rgbClr val="000000"/>
                </a:solidFill>
              </a:rPr>
              <a:t>Но </a:t>
            </a:r>
            <a:r>
              <a:rPr lang="ru-RU" sz="2000" dirty="0">
                <a:solidFill>
                  <a:srgbClr val="000000"/>
                </a:solidFill>
              </a:rPr>
              <a:t>в опросах общественного мнения респонденты все чаще говорят о разнообразных формах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гражданского участия (чаще всего, несистемного).</a:t>
            </a:r>
          </a:p>
          <a:p>
            <a:pPr marL="342900" indent="-342900" algn="just">
              <a:buFont typeface="Wingdings" charset="2"/>
              <a:buChar char="ü"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Какие тенденции мы наблюдаем _ 2</a:t>
            </a:r>
          </a:p>
        </p:txBody>
      </p:sp>
    </p:spTree>
    <p:extLst>
      <p:ext uri="{BB962C8B-B14F-4D97-AF65-F5344CB8AC3E}">
        <p14:creationId xmlns:p14="http://schemas.microsoft.com/office/powerpoint/2010/main" val="87424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323528" y="269381"/>
            <a:ext cx="6781800" cy="545232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6600"/>
                </a:solidFill>
              </a:rPr>
              <a:t>Индекс «гражданский климат</a:t>
            </a:r>
            <a:r>
              <a:rPr lang="ru-RU" sz="2000" b="1" dirty="0" smtClean="0">
                <a:solidFill>
                  <a:srgbClr val="FF6600"/>
                </a:solidFill>
              </a:rPr>
              <a:t>»</a:t>
            </a:r>
            <a:r>
              <a:rPr lang="en-US" sz="2000" b="1" dirty="0" smtClean="0">
                <a:solidFill>
                  <a:srgbClr val="FF6600"/>
                </a:solidFill>
              </a:rPr>
              <a:t> (</a:t>
            </a:r>
            <a:r>
              <a:rPr lang="en-US" sz="2000" b="1" dirty="0" err="1" smtClean="0">
                <a:solidFill>
                  <a:srgbClr val="FF6600"/>
                </a:solidFill>
              </a:rPr>
              <a:t>Ind</a:t>
            </a:r>
            <a:r>
              <a:rPr lang="ru-RU" sz="2000" b="1" dirty="0" err="1" smtClean="0">
                <a:solidFill>
                  <a:srgbClr val="FF6600"/>
                </a:solidFill>
              </a:rPr>
              <a:t>гк</a:t>
            </a:r>
            <a:r>
              <a:rPr lang="en-US" sz="2000" b="1" dirty="0" smtClean="0">
                <a:solidFill>
                  <a:srgbClr val="FF6600"/>
                </a:solidFill>
              </a:rPr>
              <a:t>)</a:t>
            </a:r>
            <a:endParaRPr lang="ru-RU" sz="2000" b="1" dirty="0">
              <a:solidFill>
                <a:srgbClr val="FF6600"/>
              </a:solidFill>
            </a:endParaRP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 bwMode="auto">
          <a:xfrm>
            <a:off x="196410" y="1059582"/>
            <a:ext cx="8552054" cy="388843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Индекс «гражданский климат» измеряет ценностные ориентации респондентов и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рассчитывается по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ответам на три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тестовых вопроса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b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1. большинству людей можно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доверять (</a:t>
            </a:r>
            <a:r>
              <a:rPr lang="en-US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en-US" sz="1400" i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ru-RU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=1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если ответ выбран, 19%);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большинству из моего окружения можно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доверять (</a:t>
            </a:r>
            <a:r>
              <a:rPr lang="en-US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en-US" sz="1400" i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ru-RU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=1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если ответ </a:t>
            </a:r>
            <a:b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выбран, 58%);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готов(-а) объединяться для совместных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действий, если интересы </a:t>
            </a:r>
            <a:b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совпадают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en-US" sz="1400" i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ru-RU" sz="1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=1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если ответ выбран, 60%).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ru-RU" sz="1400" i="1" dirty="0" smtClean="0"/>
              <a:t>Для построения индекса используется метод главных компонент. Анализ зависимости первой (и единственной, которая объясняет больше дисперсии, чем одна исходная переменная) главной компоненты от исходных данных позволил</a:t>
            </a:r>
            <a:r>
              <a:rPr lang="en-US" sz="1400" i="1" dirty="0" smtClean="0"/>
              <a:t> </a:t>
            </a:r>
            <a:r>
              <a:rPr lang="ru-RU" sz="1400" i="1" dirty="0" smtClean="0"/>
              <a:t>вывести формулу для расчёта индекса: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400" i="1" dirty="0" smtClean="0"/>
              <a:t>                                                </a:t>
            </a:r>
            <a:r>
              <a:rPr lang="en-US" sz="1400" i="1" dirty="0" err="1" smtClean="0"/>
              <a:t>Ind</a:t>
            </a:r>
            <a:r>
              <a:rPr lang="ru-RU" sz="1400" i="1" baseline="-25000" dirty="0" err="1" smtClean="0"/>
              <a:t>гк</a:t>
            </a:r>
            <a:r>
              <a:rPr lang="ru-RU" sz="1400" i="1" dirty="0" smtClean="0"/>
              <a:t>=(2*</a:t>
            </a:r>
            <a:r>
              <a:rPr lang="en-US" sz="1400" i="1" dirty="0" smtClean="0"/>
              <a:t>V</a:t>
            </a:r>
            <a:r>
              <a:rPr lang="en-US" sz="1400" i="1" baseline="-25000" dirty="0" smtClean="0"/>
              <a:t>1</a:t>
            </a:r>
            <a:r>
              <a:rPr lang="ru-RU" sz="1400" i="1" dirty="0" smtClean="0"/>
              <a:t>+2*</a:t>
            </a:r>
            <a:r>
              <a:rPr lang="en-US" sz="1400" i="1" dirty="0" smtClean="0"/>
              <a:t>V</a:t>
            </a:r>
            <a:r>
              <a:rPr lang="en-US" sz="1400" i="1" baseline="-25000" dirty="0" smtClean="0"/>
              <a:t>2</a:t>
            </a:r>
            <a:r>
              <a:rPr lang="ru-RU" sz="1400" i="1" dirty="0" smtClean="0"/>
              <a:t>+</a:t>
            </a:r>
            <a:r>
              <a:rPr lang="en-US" sz="1400" i="1" dirty="0" smtClean="0"/>
              <a:t>V</a:t>
            </a:r>
            <a:r>
              <a:rPr lang="en-US" sz="1400" i="1" baseline="-25000" dirty="0" smtClean="0"/>
              <a:t>3</a:t>
            </a:r>
            <a:r>
              <a:rPr lang="ru-RU" sz="1400" i="1" dirty="0" smtClean="0"/>
              <a:t>)/5*100 .</a:t>
            </a:r>
          </a:p>
          <a:p>
            <a:pPr>
              <a:defRPr/>
            </a:pPr>
            <a:r>
              <a:rPr lang="ru-RU" sz="1400" i="1" dirty="0" smtClean="0"/>
              <a:t>Таким образом, индекс «гражданского климата» рассчитывается в баллах </a:t>
            </a:r>
            <a:br>
              <a:rPr lang="ru-RU" sz="1400" i="1" dirty="0" smtClean="0"/>
            </a:br>
            <a:r>
              <a:rPr lang="ru-RU" sz="1400" i="1" dirty="0" smtClean="0"/>
              <a:t>и изменяется от 0 до 100.</a:t>
            </a:r>
          </a:p>
          <a:p>
            <a:pPr>
              <a:defRPr/>
            </a:pPr>
            <a:r>
              <a:rPr lang="ru-RU" sz="1400" i="1" dirty="0" smtClean="0"/>
              <a:t>Значение индекса «гражданского климата» для той или иной социальной группы вычисляется как среднее по респондентам, входящим в эту групп</a:t>
            </a:r>
            <a:r>
              <a:rPr lang="ru-RU" sz="1400" dirty="0" smtClean="0"/>
              <a:t>у.</a:t>
            </a:r>
            <a:endParaRPr lang="ru-RU" sz="1400" dirty="0" smtClean="0">
              <a:solidFill>
                <a:srgbClr val="7D61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27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7494"/>
            <a:ext cx="8712968" cy="57606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FF6600"/>
                </a:solidFill>
              </a:rPr>
              <a:t>ФОМ-тест для измерения индекса «Гражданское поведение»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84538"/>
            <a:ext cx="8208912" cy="3186354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Индекс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«Гражданское поведение» измеряет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установку респондентов на гражданские действия и рассчитывается по ответам на вопросы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готовности… </a:t>
            </a:r>
            <a:endParaRPr lang="ru-RU" sz="1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.…</a:t>
            </a:r>
            <a:r>
              <a:rPr lang="ru-RU" sz="14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организовывать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гражданские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действия (3 балла, если ответ выбран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);</a:t>
            </a:r>
            <a:b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…</a:t>
            </a:r>
            <a:r>
              <a:rPr lang="ru-RU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принять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них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участие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 балла,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если ответ выбран);</a:t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…</a:t>
            </a:r>
            <a:r>
              <a:rPr lang="ru-RU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пожертвовать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деньги для их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проведения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балл, </a:t>
            </a: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если ответ выбран).</a:t>
            </a:r>
          </a:p>
        </p:txBody>
      </p:sp>
    </p:spTree>
    <p:extLst>
      <p:ext uri="{BB962C8B-B14F-4D97-AF65-F5344CB8AC3E}">
        <p14:creationId xmlns:p14="http://schemas.microsoft.com/office/powerpoint/2010/main" val="99541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7200800" cy="6862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FF6600"/>
                </a:solidFill>
              </a:rPr>
              <a:t>Индекс «Гражданское поведение» </a:t>
            </a:r>
            <a:r>
              <a:rPr lang="en-US" sz="2000" b="1" dirty="0" smtClean="0">
                <a:solidFill>
                  <a:srgbClr val="FF6600"/>
                </a:solidFill>
              </a:rPr>
              <a:t>(</a:t>
            </a:r>
            <a:r>
              <a:rPr lang="en-US" sz="2000" b="1" dirty="0" err="1" smtClean="0">
                <a:solidFill>
                  <a:srgbClr val="FF6600"/>
                </a:solidFill>
              </a:rPr>
              <a:t>Ind</a:t>
            </a:r>
            <a:r>
              <a:rPr lang="ru-RU" sz="2000" b="1" dirty="0" err="1" smtClean="0">
                <a:solidFill>
                  <a:srgbClr val="FF6600"/>
                </a:solidFill>
              </a:rPr>
              <a:t>гп</a:t>
            </a:r>
            <a:r>
              <a:rPr lang="en-US" sz="2000" b="1" dirty="0" smtClean="0">
                <a:solidFill>
                  <a:srgbClr val="FF6600"/>
                </a:solidFill>
              </a:rPr>
              <a:t>)</a:t>
            </a:r>
            <a:endParaRPr lang="ru-RU" sz="2000" b="1" dirty="0">
              <a:solidFill>
                <a:srgbClr val="FF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9581"/>
            <a:ext cx="8424936" cy="3816425"/>
          </a:xfrm>
        </p:spPr>
        <p:txBody>
          <a:bodyPr>
            <a:noAutofit/>
          </a:bodyPr>
          <a:lstStyle/>
          <a:p>
            <a:pPr marL="285750" indent="-285750" algn="just">
              <a:defRPr/>
            </a:pPr>
            <a:r>
              <a:rPr lang="ru-RU" sz="1400" dirty="0" smtClean="0"/>
              <a:t>Индекс «Гражданское поведение» </a:t>
            </a:r>
            <a:r>
              <a:rPr lang="ru-RU" sz="1400" dirty="0"/>
              <a:t>конструировался </a:t>
            </a:r>
            <a:r>
              <a:rPr lang="ru-RU" sz="1400" dirty="0" smtClean="0"/>
              <a:t>по следующей схеме: максимально </a:t>
            </a:r>
            <a:r>
              <a:rPr lang="ru-RU" sz="1400" dirty="0"/>
              <a:t>по ответам на один вопрос респондент может </a:t>
            </a:r>
            <a:r>
              <a:rPr lang="ru-RU" sz="1400" dirty="0" smtClean="0"/>
              <a:t>набрать 6 баллов </a:t>
            </a:r>
            <a:r>
              <a:rPr lang="ru-RU" sz="1400" dirty="0"/>
              <a:t>(все 3 формы участия), минимально – 0 (не названо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ни </a:t>
            </a:r>
            <a:r>
              <a:rPr lang="ru-RU" sz="1400" dirty="0"/>
              <a:t>одной </a:t>
            </a:r>
            <a:r>
              <a:rPr lang="ru-RU" sz="1400" dirty="0" smtClean="0"/>
              <a:t>из </a:t>
            </a:r>
            <a:r>
              <a:rPr lang="ru-RU" sz="1400" dirty="0"/>
              <a:t>форм участия). Набранная респондентом сумма баллов нормируется делением на </a:t>
            </a:r>
            <a:r>
              <a:rPr lang="ru-RU" sz="1400" dirty="0" smtClean="0"/>
              <a:t>6 </a:t>
            </a:r>
            <a:r>
              <a:rPr lang="ru-RU" sz="1400" dirty="0"/>
              <a:t>и умножением на 100. Так </a:t>
            </a:r>
            <a:r>
              <a:rPr lang="ru-RU" sz="1400" dirty="0" smtClean="0"/>
              <a:t>рассчитываются </a:t>
            </a:r>
            <a:r>
              <a:rPr lang="ru-RU" sz="1400" dirty="0"/>
              <a:t>значения </a:t>
            </a:r>
            <a:r>
              <a:rPr lang="ru-RU" sz="1400" dirty="0" smtClean="0"/>
              <a:t>ситуационных </a:t>
            </a:r>
            <a:r>
              <a:rPr lang="ru-RU" sz="1400" dirty="0"/>
              <a:t>индексов </a:t>
            </a:r>
            <a:r>
              <a:rPr lang="ru-RU" sz="1400" dirty="0" smtClean="0"/>
              <a:t>по </a:t>
            </a:r>
            <a:r>
              <a:rPr lang="ru-RU" sz="1400" dirty="0"/>
              <a:t>каждому из 3 вопросов: </a:t>
            </a:r>
            <a:r>
              <a:rPr lang="en-US" sz="1400" i="1" dirty="0" err="1"/>
              <a:t>Ind</a:t>
            </a:r>
            <a:r>
              <a:rPr lang="ru-RU" sz="1400" i="1" baseline="-25000" dirty="0"/>
              <a:t>1</a:t>
            </a:r>
            <a:r>
              <a:rPr lang="ru-RU" sz="1400" i="1" dirty="0"/>
              <a:t>, </a:t>
            </a:r>
            <a:r>
              <a:rPr lang="en-US" sz="1400" i="1" dirty="0" err="1"/>
              <a:t>Ind</a:t>
            </a:r>
            <a:r>
              <a:rPr lang="ru-RU" sz="1400" i="1" baseline="-25000" dirty="0"/>
              <a:t>2</a:t>
            </a:r>
            <a:r>
              <a:rPr lang="ru-RU" sz="1400" i="1" dirty="0"/>
              <a:t>, </a:t>
            </a:r>
            <a:r>
              <a:rPr lang="en-US" sz="1400" i="1" dirty="0" err="1"/>
              <a:t>Ind</a:t>
            </a:r>
            <a:r>
              <a:rPr lang="ru-RU" sz="1400" i="1" baseline="-25000" dirty="0"/>
              <a:t>3</a:t>
            </a:r>
            <a:r>
              <a:rPr lang="ru-RU" sz="1400" dirty="0"/>
              <a:t>.</a:t>
            </a:r>
          </a:p>
          <a:p>
            <a:pPr marL="285750" indent="-285750" algn="just">
              <a:defRPr/>
            </a:pPr>
            <a:r>
              <a:rPr lang="ru-RU" sz="1400" dirty="0"/>
              <a:t>Для построения</a:t>
            </a:r>
            <a:r>
              <a:rPr lang="ru-RU" sz="1400" dirty="0" smtClean="0"/>
              <a:t> </a:t>
            </a:r>
            <a:r>
              <a:rPr lang="ru-RU" sz="1400" dirty="0"/>
              <a:t>индекса </a:t>
            </a:r>
            <a:r>
              <a:rPr lang="ru-RU" sz="1400" dirty="0" smtClean="0"/>
              <a:t>«Гражданское поведение» по ситуационным индексам используется </a:t>
            </a:r>
            <a:r>
              <a:rPr lang="ru-RU" sz="1400" dirty="0"/>
              <a:t>метод главных </a:t>
            </a:r>
            <a:r>
              <a:rPr lang="ru-RU" sz="1400" dirty="0" smtClean="0"/>
              <a:t>компонент. </a:t>
            </a:r>
            <a:r>
              <a:rPr lang="ru-RU" sz="1400" dirty="0"/>
              <a:t>Анализ зависимости первой (и единственной, которая объясняет больше дисперсии, чем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одна </a:t>
            </a:r>
            <a:r>
              <a:rPr lang="ru-RU" sz="1400" dirty="0"/>
              <a:t>исходная переменная) главной компоненты от </a:t>
            </a:r>
            <a:r>
              <a:rPr lang="ru-RU" sz="1400" dirty="0" smtClean="0"/>
              <a:t>ситуационных индексов позволил</a:t>
            </a:r>
            <a:r>
              <a:rPr lang="en-US" sz="1400" dirty="0" smtClean="0"/>
              <a:t> </a:t>
            </a:r>
            <a:r>
              <a:rPr lang="ru-RU" sz="1400" dirty="0"/>
              <a:t>вывести формулу для расчёта индекса «гражданского поведения»:</a:t>
            </a:r>
            <a:endParaRPr lang="ru-RU" sz="1400" dirty="0" smtClean="0"/>
          </a:p>
          <a:p>
            <a:pPr marL="285750" indent="-285750" algn="just">
              <a:defRPr/>
            </a:pPr>
            <a:r>
              <a:rPr lang="ru-RU" sz="1400" i="1" dirty="0" smtClean="0"/>
              <a:t>                                          </a:t>
            </a:r>
            <a:r>
              <a:rPr lang="en-US" sz="1400" i="1" dirty="0" err="1" smtClean="0"/>
              <a:t>Ind</a:t>
            </a:r>
            <a:r>
              <a:rPr lang="ru-RU" sz="1400" i="1" baseline="-25000" dirty="0" err="1" smtClean="0"/>
              <a:t>гп</a:t>
            </a:r>
            <a:r>
              <a:rPr lang="ru-RU" sz="1400" i="1" dirty="0"/>
              <a:t>=(</a:t>
            </a:r>
            <a:r>
              <a:rPr lang="en-US" sz="1400" i="1" dirty="0" err="1"/>
              <a:t>Ind</a:t>
            </a:r>
            <a:r>
              <a:rPr lang="ru-RU" sz="1400" i="1" baseline="-25000" dirty="0"/>
              <a:t>1</a:t>
            </a:r>
            <a:r>
              <a:rPr lang="ru-RU" sz="1400" i="1" dirty="0"/>
              <a:t>+</a:t>
            </a:r>
            <a:r>
              <a:rPr lang="ru-RU" sz="1400" i="1" baseline="-25000" dirty="0"/>
              <a:t> </a:t>
            </a:r>
            <a:r>
              <a:rPr lang="en-US" sz="1400" i="1" dirty="0" err="1"/>
              <a:t>Ind</a:t>
            </a:r>
            <a:r>
              <a:rPr lang="ru-RU" sz="1400" i="1" baseline="-25000" dirty="0"/>
              <a:t>2</a:t>
            </a:r>
            <a:r>
              <a:rPr lang="ru-RU" sz="1400" i="1" dirty="0"/>
              <a:t>+</a:t>
            </a:r>
            <a:r>
              <a:rPr lang="ru-RU" sz="1400" i="1" baseline="-25000" dirty="0"/>
              <a:t> </a:t>
            </a:r>
            <a:r>
              <a:rPr lang="en-US" sz="1400" i="1" dirty="0" err="1"/>
              <a:t>Ind</a:t>
            </a:r>
            <a:r>
              <a:rPr lang="ru-RU" sz="1400" i="1" baseline="-25000" dirty="0"/>
              <a:t>3</a:t>
            </a:r>
            <a:r>
              <a:rPr lang="ru-RU" sz="1400" i="1" dirty="0"/>
              <a:t>)/</a:t>
            </a:r>
            <a:r>
              <a:rPr lang="ru-RU" sz="1400" i="1" dirty="0" smtClean="0"/>
              <a:t>3 </a:t>
            </a:r>
            <a:r>
              <a:rPr lang="ru-RU" sz="1400" dirty="0" smtClean="0"/>
              <a:t>.</a:t>
            </a:r>
          </a:p>
          <a:p>
            <a:pPr marL="0" indent="0" algn="just">
              <a:buNone/>
              <a:defRPr/>
            </a:pPr>
            <a:endParaRPr lang="ru-RU" sz="1400" dirty="0" smtClean="0"/>
          </a:p>
          <a:p>
            <a:pPr marL="285750" indent="-285750" algn="just">
              <a:defRPr/>
            </a:pPr>
            <a:r>
              <a:rPr lang="ru-RU" sz="1400" dirty="0" smtClean="0"/>
              <a:t>Таким образом, индекс «Гражданское поведение» рассчитывается </a:t>
            </a:r>
            <a:br>
              <a:rPr lang="ru-RU" sz="1400" dirty="0" smtClean="0"/>
            </a:br>
            <a:r>
              <a:rPr lang="ru-RU" sz="1400" dirty="0" smtClean="0"/>
              <a:t>в баллах и изменяется от 0 до 100</a:t>
            </a:r>
            <a:r>
              <a:rPr lang="ru-RU" sz="1400" i="1" dirty="0" smtClean="0"/>
              <a:t>.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9768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310" y="200317"/>
            <a:ext cx="6781800" cy="5992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FF6600"/>
                </a:solidFill>
              </a:rPr>
              <a:t>Гражданский потенциал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347614"/>
                <a:ext cx="8352928" cy="266603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u-RU" sz="2000" b="1" dirty="0" smtClean="0"/>
                  <a:t>Гражданский потенциал</a:t>
                </a:r>
                <a:r>
                  <a:rPr lang="ru-RU" sz="2000" dirty="0" smtClean="0"/>
                  <a:t> – евклидово расстояние</a:t>
                </a:r>
                <a:br>
                  <a:rPr lang="ru-RU" sz="2000" dirty="0" smtClean="0"/>
                </a:br>
                <a:r>
                  <a:rPr lang="ru-RU" sz="2000" dirty="0" smtClean="0"/>
                  <a:t>от начала координат до точки на плоскости </a:t>
                </a:r>
                <a:r>
                  <a:rPr lang="en-US" sz="2000" i="1" dirty="0" err="1"/>
                  <a:t>Ind</a:t>
                </a:r>
                <a:r>
                  <a:rPr lang="ru-RU" sz="2000" i="1" baseline="-25000" dirty="0" err="1" smtClean="0"/>
                  <a:t>гп</a:t>
                </a:r>
                <a:r>
                  <a:rPr lang="ru-RU" sz="2000" i="1" dirty="0" smtClean="0"/>
                  <a:t>,</a:t>
                </a:r>
                <a:r>
                  <a:rPr lang="ru-RU" sz="2000" dirty="0" smtClean="0"/>
                  <a:t> </a:t>
                </a:r>
                <a:r>
                  <a:rPr lang="en-US" sz="2000" i="1" dirty="0" err="1" smtClean="0"/>
                  <a:t>Ind</a:t>
                </a:r>
                <a:r>
                  <a:rPr lang="ru-RU" sz="2000" i="1" baseline="-25000" dirty="0" err="1" smtClean="0"/>
                  <a:t>гк</a:t>
                </a:r>
                <a:r>
                  <a:rPr lang="ru-RU" sz="2000" dirty="0" smtClean="0"/>
                  <a:t>, делённое 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sz="2000" dirty="0" smtClean="0"/>
                  <a:t>.</a:t>
                </a:r>
                <a:br>
                  <a:rPr lang="ru-RU" sz="2000" dirty="0" smtClean="0"/>
                </a:br>
                <a:r>
                  <a:rPr lang="ru-RU" sz="2000" dirty="0" smtClean="0"/>
                  <a:t>Гражданский потенциал рассчитывается </a:t>
                </a:r>
                <a:r>
                  <a:rPr lang="ru-RU" sz="2000" dirty="0"/>
                  <a:t>в баллах </a:t>
                </a:r>
                <a:r>
                  <a:rPr lang="ru-RU" sz="2000" dirty="0" smtClean="0"/>
                  <a:t/>
                </a:r>
                <a:br>
                  <a:rPr lang="ru-RU" sz="2000" dirty="0" smtClean="0"/>
                </a:br>
                <a:r>
                  <a:rPr lang="ru-RU" sz="2000" dirty="0" smtClean="0"/>
                  <a:t>и </a:t>
                </a:r>
                <a:r>
                  <a:rPr lang="ru-RU" sz="2000" dirty="0"/>
                  <a:t>изменяется от 0 до 100.</a:t>
                </a:r>
              </a:p>
              <a:p>
                <a:pPr marL="0" indent="0">
                  <a:buNone/>
                </a:pPr>
                <a:r>
                  <a:rPr lang="ru-RU" sz="2000" dirty="0" smtClean="0"/>
                  <a:t>Значение гражданского потенциала для </a:t>
                </a:r>
                <a:r>
                  <a:rPr lang="ru-RU" sz="2000" dirty="0"/>
                  <a:t>той или иной социальной группы вычисляется как среднее </a:t>
                </a:r>
                <a:r>
                  <a:rPr lang="ru-RU" sz="2000" dirty="0" smtClean="0"/>
                  <a:t/>
                </a:r>
                <a:br>
                  <a:rPr lang="ru-RU" sz="2000" dirty="0" smtClean="0"/>
                </a:br>
                <a:r>
                  <a:rPr lang="ru-RU" sz="2000" dirty="0" smtClean="0"/>
                  <a:t>по </a:t>
                </a:r>
                <a:r>
                  <a:rPr lang="ru-RU" sz="2000" dirty="0"/>
                  <a:t>респондентам, входящим в эту группу</a:t>
                </a:r>
                <a:r>
                  <a:rPr lang="ru-RU" sz="2000" dirty="0" smtClean="0"/>
                  <a:t>.</a:t>
                </a:r>
                <a:endParaRPr lang="ru-RU" sz="2000" i="1" dirty="0" smtClean="0"/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347614"/>
                <a:ext cx="8352928" cy="2666034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15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Приложение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200151"/>
            <a:ext cx="6995120" cy="3394472"/>
          </a:xfrm>
        </p:spPr>
        <p:txBody>
          <a:bodyPr/>
          <a:lstStyle/>
          <a:p>
            <a:pPr>
              <a:buFont typeface="Courier New"/>
              <a:buChar char="o"/>
            </a:pPr>
            <a:r>
              <a:rPr lang="ru-RU" sz="3000" dirty="0" smtClean="0"/>
              <a:t>К</a:t>
            </a:r>
            <a:r>
              <a:rPr lang="en-US" sz="3000" dirty="0" smtClean="0"/>
              <a:t>. </a:t>
            </a:r>
            <a:r>
              <a:rPr lang="ru-RU" sz="3000" dirty="0" err="1" smtClean="0"/>
              <a:t>Клеман</a:t>
            </a:r>
            <a:r>
              <a:rPr lang="en-US" sz="3000" dirty="0" smtClean="0"/>
              <a:t>. </a:t>
            </a:r>
            <a:r>
              <a:rPr lang="ru-RU" sz="3000" dirty="0" smtClean="0"/>
              <a:t>От обывателя к волонтеру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4129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rgbClr val="000000"/>
                </a:solidFill>
              </a:rPr>
              <a:t>Пассивный и иждивенческий настрой относительно общих дел.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rgbClr val="000000"/>
                </a:solidFill>
              </a:rPr>
              <a:t>Ожидание, что кто-то другой (государство, ЖЭК или активисты), а не я, будет заниматься общественными делами и решением проблем. 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rgbClr val="000000"/>
                </a:solidFill>
              </a:rPr>
              <a:t>Сопротивление окружающей социальной среды, обилие незнакомых правил и обстоятельств формируют ощущение тупиковой ситуации и </a:t>
            </a:r>
            <a:r>
              <a:rPr lang="ru-RU" altLang="ru-RU" sz="2000" dirty="0" smtClean="0">
                <a:solidFill>
                  <a:srgbClr val="000000"/>
                </a:solidFill>
              </a:rPr>
              <a:t>отсутствия</a:t>
            </a:r>
            <a:r>
              <a:rPr lang="en-US" altLang="ru-RU" sz="2000" dirty="0" smtClean="0">
                <a:solidFill>
                  <a:srgbClr val="000000"/>
                </a:solidFill>
              </a:rPr>
              <a:t>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«Обывательский фрейм» _ описание</a:t>
            </a:r>
          </a:p>
        </p:txBody>
      </p:sp>
    </p:spTree>
    <p:extLst>
      <p:ext uri="{BB962C8B-B14F-4D97-AF65-F5344CB8AC3E}">
        <p14:creationId xmlns:p14="http://schemas.microsoft.com/office/powerpoint/2010/main" val="127644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rgbClr val="000000"/>
                </a:solidFill>
              </a:rPr>
              <a:t>Озлобленность, недоверие и бессилие: все вокруг враги</a:t>
            </a:r>
            <a:r>
              <a:rPr lang="en-US" altLang="ru-RU" sz="2000" dirty="0">
                <a:solidFill>
                  <a:srgbClr val="000000"/>
                </a:solidFill>
              </a:rPr>
              <a:t>.</a:t>
            </a:r>
            <a:endParaRPr lang="ru-RU" altLang="ru-RU" sz="2000" dirty="0">
              <a:solidFill>
                <a:srgbClr val="000000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rgbClr val="000000"/>
                </a:solidFill>
              </a:rPr>
              <a:t>Интересы сфокусированы на частной или профессиональной жизни - заработать, сидеть дома, напиться, смотреть ТВ</a:t>
            </a:r>
            <a:r>
              <a:rPr lang="en-US" altLang="ru-RU" sz="2000" dirty="0">
                <a:solidFill>
                  <a:srgbClr val="000000"/>
                </a:solidFill>
              </a:rPr>
              <a:t>.</a:t>
            </a:r>
            <a:endParaRPr lang="ru-RU" altLang="ru-RU" sz="2000" dirty="0">
              <a:solidFill>
                <a:srgbClr val="000000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rgbClr val="000000"/>
                </a:solidFill>
              </a:rPr>
              <a:t>Цинизм и </a:t>
            </a:r>
            <a:r>
              <a:rPr lang="ru-RU" altLang="ru-RU" sz="2000" dirty="0" err="1">
                <a:solidFill>
                  <a:srgbClr val="000000"/>
                </a:solidFill>
              </a:rPr>
              <a:t>пофигизм</a:t>
            </a:r>
            <a:r>
              <a:rPr lang="en-US" altLang="ru-RU" sz="2000" dirty="0">
                <a:solidFill>
                  <a:srgbClr val="000000"/>
                </a:solidFill>
              </a:rPr>
              <a:t>.</a:t>
            </a:r>
            <a:endParaRPr lang="ru-RU" alt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«Обывательский фрейм» _ установки</a:t>
            </a:r>
          </a:p>
        </p:txBody>
      </p:sp>
    </p:spTree>
    <p:extLst>
      <p:ext uri="{BB962C8B-B14F-4D97-AF65-F5344CB8AC3E}">
        <p14:creationId xmlns:p14="http://schemas.microsoft.com/office/powerpoint/2010/main" val="10201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 smtClean="0">
                <a:solidFill>
                  <a:schemeClr val="tx1"/>
                </a:solidFill>
              </a:rPr>
              <a:t>Трудности капремонта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 smtClean="0">
                <a:solidFill>
                  <a:schemeClr val="tx1"/>
                </a:solidFill>
              </a:rPr>
              <a:t>Сопротивление УК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 smtClean="0">
                <a:solidFill>
                  <a:schemeClr val="tx1"/>
                </a:solidFill>
              </a:rPr>
              <a:t>Отсутствие информации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Н</a:t>
            </a:r>
            <a:r>
              <a:rPr lang="ru-RU" altLang="ru-RU" sz="2000" dirty="0" smtClean="0">
                <a:solidFill>
                  <a:schemeClr val="tx1"/>
                </a:solidFill>
              </a:rPr>
              <a:t>епрозрачность </a:t>
            </a:r>
            <a:r>
              <a:rPr lang="ru-RU" altLang="ru-RU" sz="2000" dirty="0">
                <a:solidFill>
                  <a:schemeClr val="tx1"/>
                </a:solidFill>
              </a:rPr>
              <a:t>алгоритмов </a:t>
            </a:r>
            <a:r>
              <a:rPr lang="ru-RU" altLang="ru-RU" sz="2000" dirty="0" smtClean="0">
                <a:solidFill>
                  <a:schemeClr val="tx1"/>
                </a:solidFill>
              </a:rPr>
              <a:t>действий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r>
              <a:rPr lang="ru-RU" altLang="ru-RU" sz="2000" dirty="0" smtClean="0">
                <a:solidFill>
                  <a:schemeClr val="tx1"/>
                </a:solidFill>
              </a:rPr>
              <a:t> 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П</a:t>
            </a:r>
            <a:r>
              <a:rPr lang="ru-RU" altLang="ru-RU" sz="2000" dirty="0" smtClean="0">
                <a:solidFill>
                  <a:schemeClr val="tx1"/>
                </a:solidFill>
              </a:rPr>
              <a:t>ротиводействие ЖЭКа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П</a:t>
            </a:r>
            <a:r>
              <a:rPr lang="ru-RU" altLang="ru-RU" sz="2000" dirty="0" smtClean="0">
                <a:solidFill>
                  <a:schemeClr val="tx1"/>
                </a:solidFill>
              </a:rPr>
              <a:t>ротиводействие </a:t>
            </a:r>
            <a:r>
              <a:rPr lang="ru-RU" altLang="ru-RU" sz="2000" dirty="0">
                <a:solidFill>
                  <a:schemeClr val="tx1"/>
                </a:solidFill>
              </a:rPr>
              <a:t>или пассивность </a:t>
            </a:r>
            <a:r>
              <a:rPr lang="ru-RU" altLang="ru-RU" sz="2000" dirty="0" smtClean="0">
                <a:solidFill>
                  <a:schemeClr val="tx1"/>
                </a:solidFill>
              </a:rPr>
              <a:t>соседей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endParaRPr lang="en-US" sz="2000" i="1" dirty="0" smtClean="0"/>
          </a:p>
          <a:p>
            <a:pPr algn="just">
              <a:spcBef>
                <a:spcPts val="0"/>
              </a:spcBef>
            </a:pPr>
            <a:r>
              <a:rPr lang="en-US" sz="2000" i="1" dirty="0" smtClean="0">
                <a:solidFill>
                  <a:srgbClr val="000000"/>
                </a:solidFill>
              </a:rPr>
              <a:t>* </a:t>
            </a:r>
            <a:r>
              <a:rPr lang="ru-RU" sz="2000" i="1" dirty="0">
                <a:solidFill>
                  <a:srgbClr val="000000"/>
                </a:solidFill>
              </a:rPr>
              <a:t> </a:t>
            </a:r>
            <a:r>
              <a:rPr lang="ru-RU" sz="2000" i="1" dirty="0" smtClean="0">
                <a:solidFill>
                  <a:srgbClr val="000000"/>
                </a:solidFill>
              </a:rPr>
              <a:t> На </a:t>
            </a:r>
            <a:r>
              <a:rPr lang="ru-RU" sz="2000" i="1" dirty="0">
                <a:solidFill>
                  <a:srgbClr val="000000"/>
                </a:solidFill>
              </a:rPr>
              <a:t>примере исследования К</a:t>
            </a:r>
            <a:r>
              <a:rPr lang="en-US" sz="2000" i="1" dirty="0">
                <a:solidFill>
                  <a:srgbClr val="000000"/>
                </a:solidFill>
              </a:rPr>
              <a:t>. </a:t>
            </a:r>
            <a:r>
              <a:rPr lang="ru-RU" sz="2000" i="1" dirty="0" err="1">
                <a:solidFill>
                  <a:srgbClr val="000000"/>
                </a:solidFill>
              </a:rPr>
              <a:t>Клеман</a:t>
            </a:r>
            <a:endParaRPr lang="ru-RU" sz="2000" i="1" dirty="0">
              <a:solidFill>
                <a:srgbClr val="000000"/>
              </a:solidFill>
            </a:endParaRPr>
          </a:p>
          <a:p>
            <a:pPr algn="just"/>
            <a:endParaRPr lang="ru-RU" altLang="ru-RU" sz="22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«Обывательский фрейм» _ барьеры</a:t>
            </a:r>
            <a:r>
              <a:rPr lang="en-US" sz="2000" b="1" dirty="0">
                <a:solidFill>
                  <a:srgbClr val="FF6600"/>
                </a:solidFill>
              </a:rPr>
              <a:t>*</a:t>
            </a:r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95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rgbClr val="000000"/>
                </a:solidFill>
              </a:rPr>
              <a:t>Ломка «обывательского» фрейма происходит под влиянием нового прочтения привычной ситуации и/или  неординарного события.</a:t>
            </a: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 smtClean="0">
                <a:solidFill>
                  <a:srgbClr val="000000"/>
                </a:solidFill>
              </a:rPr>
              <a:t>Прочтение </a:t>
            </a:r>
            <a:r>
              <a:rPr lang="ru-RU" altLang="ru-RU" sz="2000" dirty="0">
                <a:solidFill>
                  <a:srgbClr val="000000"/>
                </a:solidFill>
              </a:rPr>
              <a:t>ситуации: дом разваливается, ЖЭК ничего не делает, хотя деньги исправно платятся.</a:t>
            </a: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Условия трансформации «обывательского фрейма»</a:t>
            </a:r>
          </a:p>
        </p:txBody>
      </p:sp>
    </p:spTree>
    <p:extLst>
      <p:ext uri="{BB962C8B-B14F-4D97-AF65-F5344CB8AC3E}">
        <p14:creationId xmlns:p14="http://schemas.microsoft.com/office/powerpoint/2010/main" val="385780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 lnSpcReduction="10000"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rgbClr val="000000"/>
                </a:solidFill>
              </a:rPr>
              <a:t>События:</a:t>
            </a: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 smtClean="0">
                <a:solidFill>
                  <a:srgbClr val="000000"/>
                </a:solidFill>
              </a:rPr>
              <a:t>принятие </a:t>
            </a:r>
            <a:r>
              <a:rPr lang="ru-RU" altLang="ru-RU" sz="2000" dirty="0">
                <a:solidFill>
                  <a:srgbClr val="000000"/>
                </a:solidFill>
              </a:rPr>
              <a:t>нового Жилищного кодекса</a:t>
            </a:r>
            <a:r>
              <a:rPr lang="ru-RU" altLang="ru-RU" sz="2000" dirty="0" smtClean="0">
                <a:solidFill>
                  <a:srgbClr val="000000"/>
                </a:solidFill>
              </a:rPr>
              <a:t>;</a:t>
            </a: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 smtClean="0">
                <a:solidFill>
                  <a:srgbClr val="000000"/>
                </a:solidFill>
              </a:rPr>
              <a:t>дополнительная </a:t>
            </a:r>
            <a:r>
              <a:rPr lang="ru-RU" altLang="ru-RU" sz="2000" dirty="0">
                <a:solidFill>
                  <a:srgbClr val="000000"/>
                </a:solidFill>
              </a:rPr>
              <a:t>угроза над домом: нечестная УК, снос или застройка</a:t>
            </a:r>
            <a:r>
              <a:rPr lang="ru-RU" altLang="ru-RU" sz="2000" dirty="0" smtClean="0">
                <a:solidFill>
                  <a:srgbClr val="000000"/>
                </a:solidFill>
              </a:rPr>
              <a:t>;</a:t>
            </a: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 smtClean="0">
                <a:solidFill>
                  <a:srgbClr val="000000"/>
                </a:solidFill>
              </a:rPr>
              <a:t>получение </a:t>
            </a:r>
            <a:r>
              <a:rPr lang="ru-RU" altLang="ru-RU" sz="2000" dirty="0">
                <a:solidFill>
                  <a:srgbClr val="000000"/>
                </a:solidFill>
              </a:rPr>
              <a:t>информации об алгоритмах действий, чтобы спасти дом</a:t>
            </a:r>
            <a:r>
              <a:rPr lang="ru-RU" altLang="ru-RU" sz="2000" dirty="0" smtClean="0">
                <a:solidFill>
                  <a:srgbClr val="000000"/>
                </a:solidFill>
              </a:rPr>
              <a:t>;</a:t>
            </a: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 smtClean="0">
                <a:solidFill>
                  <a:srgbClr val="000000"/>
                </a:solidFill>
              </a:rPr>
              <a:t>городская </a:t>
            </a:r>
            <a:r>
              <a:rPr lang="ru-RU" altLang="ru-RU" sz="2000" dirty="0">
                <a:solidFill>
                  <a:srgbClr val="000000"/>
                </a:solidFill>
              </a:rPr>
              <a:t>власть, ЖЭК либо другой контрагент сопротивляются попыткам самоорганизации</a:t>
            </a:r>
            <a:r>
              <a:rPr lang="ru-RU" altLang="ru-RU" sz="2000" dirty="0" smtClean="0">
                <a:solidFill>
                  <a:srgbClr val="000000"/>
                </a:solidFill>
              </a:rPr>
              <a:t>;</a:t>
            </a: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 smtClean="0">
                <a:solidFill>
                  <a:srgbClr val="000000"/>
                </a:solidFill>
              </a:rPr>
              <a:t>знакомство </a:t>
            </a:r>
            <a:r>
              <a:rPr lang="ru-RU" altLang="ru-RU" sz="2000" dirty="0">
                <a:solidFill>
                  <a:srgbClr val="000000"/>
                </a:solidFill>
              </a:rPr>
              <a:t>с активной частью жильцов,  готовых добиваться поставленных целей (триггер</a:t>
            </a:r>
            <a:r>
              <a:rPr lang="ru-RU" altLang="ru-RU" sz="2000" dirty="0" smtClean="0">
                <a:solidFill>
                  <a:srgbClr val="000000"/>
                </a:solidFill>
              </a:rPr>
              <a:t>);</a:t>
            </a:r>
            <a:endParaRPr lang="ru-RU" altLang="ru-RU" sz="2000" dirty="0">
              <a:solidFill>
                <a:srgbClr val="000000"/>
              </a:solidFill>
            </a:endParaRP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 smtClean="0">
                <a:solidFill>
                  <a:srgbClr val="000000"/>
                </a:solidFill>
              </a:rPr>
              <a:t>участие </a:t>
            </a:r>
            <a:r>
              <a:rPr lang="ru-RU" altLang="ru-RU" sz="2000" dirty="0">
                <a:solidFill>
                  <a:srgbClr val="000000"/>
                </a:solidFill>
              </a:rPr>
              <a:t>в объединяющем </a:t>
            </a:r>
            <a:r>
              <a:rPr lang="ru-RU" altLang="ru-RU" sz="2000" dirty="0" smtClean="0">
                <a:solidFill>
                  <a:srgbClr val="000000"/>
                </a:solidFill>
              </a:rPr>
              <a:t>мероприятии: субботнике</a:t>
            </a:r>
            <a:r>
              <a:rPr lang="ru-RU" altLang="ru-RU" sz="2000" dirty="0">
                <a:solidFill>
                  <a:srgbClr val="000000"/>
                </a:solidFill>
              </a:rPr>
              <a:t>, </a:t>
            </a:r>
            <a:r>
              <a:rPr lang="ru-RU" altLang="ru-RU" sz="2000" dirty="0" smtClean="0">
                <a:solidFill>
                  <a:srgbClr val="000000"/>
                </a:solidFill>
              </a:rPr>
              <a:t>собрании, слушаниях </a:t>
            </a:r>
            <a:r>
              <a:rPr lang="ru-RU" altLang="ru-RU" sz="2000" dirty="0">
                <a:solidFill>
                  <a:srgbClr val="000000"/>
                </a:solidFill>
              </a:rPr>
              <a:t>(триггер</a:t>
            </a:r>
            <a:r>
              <a:rPr lang="ru-RU" altLang="ru-RU" sz="2000" dirty="0" smtClean="0">
                <a:solidFill>
                  <a:srgbClr val="000000"/>
                </a:solidFill>
              </a:rPr>
              <a:t>)</a:t>
            </a:r>
            <a:r>
              <a:rPr lang="en-US" altLang="ru-RU" sz="2000" dirty="0" smtClean="0">
                <a:solidFill>
                  <a:srgbClr val="000000"/>
                </a:solidFill>
              </a:rPr>
              <a:t>.</a:t>
            </a:r>
            <a:endParaRPr lang="ru-RU" altLang="ru-RU" sz="2000" dirty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Условия трансформации «обывательского фрейма»</a:t>
            </a:r>
          </a:p>
        </p:txBody>
      </p:sp>
    </p:spTree>
    <p:extLst>
      <p:ext uri="{BB962C8B-B14F-4D97-AF65-F5344CB8AC3E}">
        <p14:creationId xmlns:p14="http://schemas.microsoft.com/office/powerpoint/2010/main" val="184112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ru-RU" sz="2200" dirty="0">
                <a:solidFill>
                  <a:srgbClr val="000000"/>
                </a:solidFill>
              </a:rPr>
              <a:t>Расширяются не только поведенческие </a:t>
            </a:r>
            <a:r>
              <a:rPr lang="ru-RU" sz="2200" dirty="0" smtClean="0">
                <a:solidFill>
                  <a:srgbClr val="000000"/>
                </a:solidFill>
              </a:rPr>
              <a:t>практики, но </a:t>
            </a:r>
            <a:r>
              <a:rPr lang="ru-RU" sz="2200" dirty="0">
                <a:solidFill>
                  <a:srgbClr val="000000"/>
                </a:solidFill>
              </a:rPr>
              <a:t>и мировоззренческие установки</a:t>
            </a:r>
            <a:r>
              <a:rPr lang="en-US" sz="2200" dirty="0">
                <a:solidFill>
                  <a:srgbClr val="000000"/>
                </a:solidFill>
              </a:rPr>
              <a:t>.</a:t>
            </a:r>
            <a:r>
              <a:rPr lang="ru-RU" sz="2200" dirty="0">
                <a:solidFill>
                  <a:srgbClr val="000000"/>
                </a:solidFill>
              </a:rPr>
              <a:t> 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ru-RU" sz="2200" dirty="0" smtClean="0">
                <a:solidFill>
                  <a:srgbClr val="000000"/>
                </a:solidFill>
              </a:rPr>
              <a:t>Опросы </a:t>
            </a:r>
            <a:r>
              <a:rPr lang="ru-RU" sz="2200" dirty="0">
                <a:solidFill>
                  <a:srgbClr val="000000"/>
                </a:solidFill>
              </a:rPr>
              <a:t>общественного мнения, проведенные ФОМ в последние </a:t>
            </a:r>
            <a:r>
              <a:rPr lang="ru-RU" sz="2200" dirty="0" smtClean="0">
                <a:solidFill>
                  <a:srgbClr val="000000"/>
                </a:solidFill>
              </a:rPr>
              <a:t>годы</a:t>
            </a:r>
            <a:r>
              <a:rPr lang="en-US" sz="2200" dirty="0" smtClean="0">
                <a:solidFill>
                  <a:srgbClr val="000000"/>
                </a:solidFill>
              </a:rPr>
              <a:t>,</a:t>
            </a:r>
            <a:r>
              <a:rPr lang="ru-RU" sz="2200" dirty="0" smtClean="0">
                <a:solidFill>
                  <a:srgbClr val="000000"/>
                </a:solidFill>
              </a:rPr>
              <a:t> показали медленный рост: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200" dirty="0">
                <a:solidFill>
                  <a:srgbClr val="000000"/>
                </a:solidFill>
              </a:rPr>
              <a:t>с</a:t>
            </a:r>
            <a:r>
              <a:rPr lang="ru-RU" sz="2200" dirty="0" smtClean="0">
                <a:solidFill>
                  <a:srgbClr val="000000"/>
                </a:solidFill>
              </a:rPr>
              <a:t>оциального доверия;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200" dirty="0" smtClean="0">
                <a:solidFill>
                  <a:srgbClr val="000000"/>
                </a:solidFill>
              </a:rPr>
              <a:t>готовности </a:t>
            </a:r>
            <a:r>
              <a:rPr lang="ru-RU" sz="2200" dirty="0">
                <a:solidFill>
                  <a:srgbClr val="000000"/>
                </a:solidFill>
              </a:rPr>
              <a:t>к солидарным </a:t>
            </a:r>
            <a:r>
              <a:rPr lang="ru-RU" sz="2200" dirty="0" smtClean="0">
                <a:solidFill>
                  <a:srgbClr val="000000"/>
                </a:solidFill>
              </a:rPr>
              <a:t>действиям;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200" dirty="0" smtClean="0">
                <a:solidFill>
                  <a:srgbClr val="000000"/>
                </a:solidFill>
              </a:rPr>
              <a:t>готовности </a:t>
            </a:r>
            <a:r>
              <a:rPr lang="ru-RU" sz="2200" dirty="0">
                <a:solidFill>
                  <a:srgbClr val="000000"/>
                </a:solidFill>
              </a:rPr>
              <a:t>отстаивать свои </a:t>
            </a:r>
            <a:r>
              <a:rPr lang="ru-RU" sz="2200" dirty="0" smtClean="0">
                <a:solidFill>
                  <a:srgbClr val="000000"/>
                </a:solidFill>
              </a:rPr>
              <a:t>права;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sz="2200" dirty="0" smtClean="0">
                <a:solidFill>
                  <a:srgbClr val="000000"/>
                </a:solidFill>
              </a:rPr>
              <a:t>готовности </a:t>
            </a:r>
            <a:r>
              <a:rPr lang="ru-RU" sz="2200" dirty="0">
                <a:solidFill>
                  <a:srgbClr val="000000"/>
                </a:solidFill>
              </a:rPr>
              <a:t>нести личную ответственность за происходящее не только в своем доме, но и на своей улице, и в своем городе, и в своей стране.</a:t>
            </a:r>
          </a:p>
          <a:p>
            <a:pPr marL="342900" indent="-342900" algn="just">
              <a:buFont typeface="Courier New"/>
              <a:buChar char="o"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Какие тенденции мы наблюдаем _ 3</a:t>
            </a:r>
          </a:p>
        </p:txBody>
      </p:sp>
    </p:spTree>
    <p:extLst>
      <p:ext uri="{BB962C8B-B14F-4D97-AF65-F5344CB8AC3E}">
        <p14:creationId xmlns:p14="http://schemas.microsoft.com/office/powerpoint/2010/main" val="39929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Активист хочет и готов изменить ситуацию. </a:t>
            </a:r>
            <a:endParaRPr lang="ru-RU" altLang="ru-RU" sz="2000" dirty="0" smtClean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 smtClean="0">
                <a:solidFill>
                  <a:schemeClr val="tx1"/>
                </a:solidFill>
              </a:rPr>
              <a:t>Он осознает </a:t>
            </a:r>
            <a:r>
              <a:rPr lang="ru-RU" altLang="ru-RU" sz="2000" dirty="0">
                <a:solidFill>
                  <a:schemeClr val="tx1"/>
                </a:solidFill>
              </a:rPr>
              <a:t>возможные </a:t>
            </a:r>
            <a:r>
              <a:rPr lang="ru-RU" altLang="ru-RU" sz="2000" dirty="0" smtClean="0">
                <a:solidFill>
                  <a:schemeClr val="tx1"/>
                </a:solidFill>
              </a:rPr>
              <a:t>риски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 smtClean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Е</a:t>
            </a:r>
            <a:r>
              <a:rPr lang="ru-RU" altLang="ru-RU" sz="2000" dirty="0" smtClean="0">
                <a:solidFill>
                  <a:schemeClr val="tx1"/>
                </a:solidFill>
              </a:rPr>
              <a:t>му </a:t>
            </a:r>
            <a:r>
              <a:rPr lang="ru-RU" altLang="ru-RU" sz="2000" dirty="0">
                <a:solidFill>
                  <a:schemeClr val="tx1"/>
                </a:solidFill>
              </a:rPr>
              <a:t>не понятны способы </a:t>
            </a:r>
            <a:r>
              <a:rPr lang="ru-RU" altLang="ru-RU" sz="2000" dirty="0" smtClean="0">
                <a:solidFill>
                  <a:schemeClr val="tx1"/>
                </a:solidFill>
              </a:rPr>
              <a:t>действий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 smtClean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О</a:t>
            </a:r>
            <a:r>
              <a:rPr lang="ru-RU" altLang="ru-RU" sz="2000" dirty="0" smtClean="0">
                <a:solidFill>
                  <a:schemeClr val="tx1"/>
                </a:solidFill>
              </a:rPr>
              <a:t>н </a:t>
            </a:r>
            <a:r>
              <a:rPr lang="ru-RU" altLang="ru-RU" sz="2000" dirty="0">
                <a:solidFill>
                  <a:schemeClr val="tx1"/>
                </a:solidFill>
              </a:rPr>
              <a:t>не до конца уверен в </a:t>
            </a:r>
            <a:r>
              <a:rPr lang="ru-RU" altLang="ru-RU" sz="2000" dirty="0" smtClean="0">
                <a:solidFill>
                  <a:schemeClr val="tx1"/>
                </a:solidFill>
              </a:rPr>
              <a:t>успехе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Фрейм «активиста» _ описание</a:t>
            </a:r>
          </a:p>
        </p:txBody>
      </p:sp>
    </p:spTree>
    <p:extLst>
      <p:ext uri="{BB962C8B-B14F-4D97-AF65-F5344CB8AC3E}">
        <p14:creationId xmlns:p14="http://schemas.microsoft.com/office/powerpoint/2010/main" val="403944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Б</a:t>
            </a:r>
            <a:r>
              <a:rPr lang="ru-RU" altLang="ru-RU" sz="2000" dirty="0" smtClean="0">
                <a:solidFill>
                  <a:schemeClr val="tx1"/>
                </a:solidFill>
              </a:rPr>
              <a:t>оязнь </a:t>
            </a:r>
            <a:r>
              <a:rPr lang="ru-RU" altLang="ru-RU" sz="2000" dirty="0">
                <a:solidFill>
                  <a:schemeClr val="tx1"/>
                </a:solidFill>
              </a:rPr>
              <a:t>рисков и последствий активности: «вдруг не получится?», «а вдруг будет еще хуже?</a:t>
            </a:r>
            <a:r>
              <a:rPr lang="ru-RU" altLang="ru-RU" sz="2000" dirty="0" smtClean="0">
                <a:solidFill>
                  <a:schemeClr val="tx1"/>
                </a:solidFill>
              </a:rPr>
              <a:t>»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Н</a:t>
            </a:r>
            <a:r>
              <a:rPr lang="ru-RU" altLang="ru-RU" sz="2000" dirty="0" smtClean="0">
                <a:solidFill>
                  <a:schemeClr val="tx1"/>
                </a:solidFill>
              </a:rPr>
              <a:t>еуверенность </a:t>
            </a:r>
            <a:r>
              <a:rPr lang="ru-RU" altLang="ru-RU" sz="2000" dirty="0">
                <a:solidFill>
                  <a:schemeClr val="tx1"/>
                </a:solidFill>
              </a:rPr>
              <a:t>в собственных силах: «как нам поднять капремонт?</a:t>
            </a:r>
            <a:r>
              <a:rPr lang="ru-RU" altLang="ru-RU" sz="2000" dirty="0" smtClean="0">
                <a:solidFill>
                  <a:schemeClr val="tx1"/>
                </a:solidFill>
              </a:rPr>
              <a:t>»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С</a:t>
            </a:r>
            <a:r>
              <a:rPr lang="ru-RU" altLang="ru-RU" sz="2000" dirty="0" smtClean="0">
                <a:solidFill>
                  <a:schemeClr val="tx1"/>
                </a:solidFill>
              </a:rPr>
              <a:t>омнение </a:t>
            </a:r>
            <a:r>
              <a:rPr lang="ru-RU" altLang="ru-RU" sz="2000" dirty="0">
                <a:solidFill>
                  <a:schemeClr val="tx1"/>
                </a:solidFill>
              </a:rPr>
              <a:t>в правильности действий из-за возникших </a:t>
            </a:r>
            <a:r>
              <a:rPr lang="ru-RU" altLang="ru-RU" sz="2000" dirty="0" smtClean="0">
                <a:solidFill>
                  <a:schemeClr val="tx1"/>
                </a:solidFill>
              </a:rPr>
              <a:t>трудностей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С</a:t>
            </a:r>
            <a:r>
              <a:rPr lang="ru-RU" altLang="ru-RU" sz="2000" dirty="0" smtClean="0">
                <a:solidFill>
                  <a:schemeClr val="tx1"/>
                </a:solidFill>
              </a:rPr>
              <a:t>облазн </a:t>
            </a:r>
            <a:r>
              <a:rPr lang="ru-RU" altLang="ru-RU" sz="2000" dirty="0">
                <a:solidFill>
                  <a:schemeClr val="tx1"/>
                </a:solidFill>
              </a:rPr>
              <a:t>передоверить свои полномочия и тяготы третьим лицам (государству или УК)</a:t>
            </a:r>
            <a:r>
              <a:rPr lang="ru-RU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Фрейм «активиста» _ установки</a:t>
            </a:r>
          </a:p>
        </p:txBody>
      </p:sp>
    </p:spTree>
    <p:extLst>
      <p:ext uri="{BB962C8B-B14F-4D97-AF65-F5344CB8AC3E}">
        <p14:creationId xmlns:p14="http://schemas.microsoft.com/office/powerpoint/2010/main" val="306245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 smtClean="0">
                <a:solidFill>
                  <a:schemeClr val="tx1"/>
                </a:solidFill>
              </a:rPr>
              <a:t>Трудности </a:t>
            </a:r>
            <a:r>
              <a:rPr lang="ru-RU" altLang="ru-RU" sz="2000" dirty="0">
                <a:solidFill>
                  <a:schemeClr val="tx1"/>
                </a:solidFill>
              </a:rPr>
              <a:t>капремонта, апелляция к тому, </a:t>
            </a:r>
            <a:endParaRPr lang="en-US" altLang="ru-RU" sz="2000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altLang="ru-RU" sz="2000" dirty="0" smtClean="0">
                <a:solidFill>
                  <a:schemeClr val="tx1"/>
                </a:solidFill>
              </a:rPr>
              <a:t>что </a:t>
            </a:r>
            <a:r>
              <a:rPr lang="ru-RU" altLang="ru-RU" sz="2000" dirty="0">
                <a:solidFill>
                  <a:schemeClr val="tx1"/>
                </a:solidFill>
              </a:rPr>
              <a:t>капремонт – обязанность </a:t>
            </a:r>
            <a:r>
              <a:rPr lang="ru-RU" altLang="ru-RU" sz="2000" dirty="0" smtClean="0">
                <a:solidFill>
                  <a:schemeClr val="tx1"/>
                </a:solidFill>
              </a:rPr>
              <a:t>государства</a:t>
            </a:r>
            <a:r>
              <a:rPr lang="en-US" altLang="ru-RU" sz="2000" dirty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 smtClean="0">
                <a:solidFill>
                  <a:schemeClr val="tx1"/>
                </a:solidFill>
              </a:rPr>
              <a:t>ЖЭК </a:t>
            </a:r>
            <a:r>
              <a:rPr lang="ru-RU" altLang="ru-RU" sz="2000" dirty="0">
                <a:solidFill>
                  <a:schemeClr val="tx1"/>
                </a:solidFill>
              </a:rPr>
              <a:t>перестает быть надежным </a:t>
            </a:r>
            <a:r>
              <a:rPr lang="ru-RU" altLang="ru-RU" sz="2000" dirty="0" smtClean="0">
                <a:solidFill>
                  <a:schemeClr val="tx1"/>
                </a:solidFill>
              </a:rPr>
              <a:t>партнером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 smtClean="0">
                <a:solidFill>
                  <a:schemeClr val="tx1"/>
                </a:solidFill>
              </a:rPr>
              <a:t>Отсутствие информации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 smtClean="0">
                <a:solidFill>
                  <a:schemeClr val="tx1"/>
                </a:solidFill>
              </a:rPr>
              <a:t>Рост </a:t>
            </a:r>
            <a:r>
              <a:rPr lang="ru-RU" altLang="ru-RU" sz="2000" dirty="0">
                <a:solidFill>
                  <a:schemeClr val="tx1"/>
                </a:solidFill>
              </a:rPr>
              <a:t>доверия со стороны </a:t>
            </a:r>
            <a:r>
              <a:rPr lang="ru-RU" altLang="ru-RU" sz="2000" dirty="0" smtClean="0">
                <a:solidFill>
                  <a:schemeClr val="tx1"/>
                </a:solidFill>
              </a:rPr>
              <a:t>соседей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Н</a:t>
            </a:r>
            <a:r>
              <a:rPr lang="ru-RU" altLang="ru-RU" sz="2000" dirty="0" smtClean="0">
                <a:solidFill>
                  <a:schemeClr val="tx1"/>
                </a:solidFill>
              </a:rPr>
              <a:t>аглядность </a:t>
            </a:r>
            <a:r>
              <a:rPr lang="ru-RU" altLang="ru-RU" sz="2000" dirty="0">
                <a:solidFill>
                  <a:schemeClr val="tx1"/>
                </a:solidFill>
              </a:rPr>
              <a:t>результатов деятельности</a:t>
            </a:r>
            <a:r>
              <a:rPr lang="ru-RU" altLang="ru-RU" sz="20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spcBef>
                <a:spcPts val="0"/>
              </a:spcBef>
            </a:pPr>
            <a:endParaRPr lang="ru-RU" sz="2000" i="1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endParaRPr lang="ru-RU" sz="2000" i="1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US" sz="1800" i="1" dirty="0" smtClean="0">
                <a:solidFill>
                  <a:srgbClr val="000000"/>
                </a:solidFill>
              </a:rPr>
              <a:t>* </a:t>
            </a:r>
            <a:r>
              <a:rPr lang="ru-RU" sz="1800" i="1" dirty="0" smtClean="0">
                <a:solidFill>
                  <a:srgbClr val="000000"/>
                </a:solidFill>
              </a:rPr>
              <a:t>  На </a:t>
            </a:r>
            <a:r>
              <a:rPr lang="ru-RU" sz="1800" i="1" dirty="0">
                <a:solidFill>
                  <a:srgbClr val="000000"/>
                </a:solidFill>
              </a:rPr>
              <a:t>примере исследования К</a:t>
            </a:r>
            <a:r>
              <a:rPr lang="en-US" sz="1800" i="1" dirty="0">
                <a:solidFill>
                  <a:srgbClr val="000000"/>
                </a:solidFill>
              </a:rPr>
              <a:t>. </a:t>
            </a:r>
            <a:r>
              <a:rPr lang="ru-RU" sz="1800" i="1" dirty="0" err="1">
                <a:solidFill>
                  <a:srgbClr val="000000"/>
                </a:solidFill>
              </a:rPr>
              <a:t>Клеман</a:t>
            </a:r>
            <a:endParaRPr lang="ru-RU" sz="1800" i="1" dirty="0">
              <a:solidFill>
                <a:srgbClr val="000000"/>
              </a:solidFill>
            </a:endParaRPr>
          </a:p>
          <a:p>
            <a:pPr algn="just"/>
            <a:endParaRPr lang="ru-RU" altLang="ru-RU" sz="24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Фрейм «активиста» _ важные элементы ситуации</a:t>
            </a:r>
            <a:r>
              <a:rPr lang="en-US" sz="2000" b="1" dirty="0">
                <a:solidFill>
                  <a:srgbClr val="FF6600"/>
                </a:solidFill>
              </a:rPr>
              <a:t>*</a:t>
            </a:r>
            <a:endParaRPr lang="ru-RU" sz="2000" b="1" dirty="0">
              <a:solidFill>
                <a:srgbClr val="FF6600"/>
              </a:solidFill>
            </a:endParaRP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715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60040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Courier New"/>
              <a:buChar char="o"/>
            </a:pPr>
            <a:r>
              <a:rPr lang="ru-RU" altLang="ru-RU" sz="2900" dirty="0" smtClean="0">
                <a:solidFill>
                  <a:schemeClr val="tx1"/>
                </a:solidFill>
              </a:rPr>
              <a:t>Преобразование «ситуационного» фрейма в «конструктивный» происходит под влиянием разных элементов и факторов - в зависимости от ситуации в конкретном доме: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altLang="ru-RU" sz="3100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altLang="ru-RU" sz="2600" dirty="0" smtClean="0">
                <a:solidFill>
                  <a:schemeClr val="tx1"/>
                </a:solidFill>
              </a:rPr>
              <a:t>Накопление опыта и повторение практик самоуправления</a:t>
            </a:r>
            <a:r>
              <a:rPr lang="en-US" altLang="ru-RU" sz="2600" dirty="0" smtClean="0">
                <a:solidFill>
                  <a:schemeClr val="tx1"/>
                </a:solidFill>
              </a:rPr>
              <a:t>.</a:t>
            </a:r>
            <a:endParaRPr lang="ru-RU" altLang="ru-RU" sz="2600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altLang="ru-RU" sz="2600" dirty="0" smtClean="0">
                <a:solidFill>
                  <a:schemeClr val="tx1"/>
                </a:solidFill>
              </a:rPr>
              <a:t>Наглядность положительных результатов деятельности</a:t>
            </a:r>
            <a:r>
              <a:rPr lang="en-US" altLang="ru-RU" sz="2600" dirty="0" smtClean="0">
                <a:solidFill>
                  <a:schemeClr val="tx1"/>
                </a:solidFill>
              </a:rPr>
              <a:t>.</a:t>
            </a:r>
            <a:endParaRPr lang="ru-RU" altLang="ru-RU" sz="2600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altLang="ru-RU" sz="2600" dirty="0" smtClean="0">
                <a:solidFill>
                  <a:schemeClr val="tx1"/>
                </a:solidFill>
              </a:rPr>
              <a:t>Рост и распространение доверия со стороны жильцов</a:t>
            </a:r>
            <a:r>
              <a:rPr lang="en-US" altLang="ru-RU" sz="2600" dirty="0" smtClean="0">
                <a:solidFill>
                  <a:schemeClr val="tx1"/>
                </a:solidFill>
              </a:rPr>
              <a:t>.</a:t>
            </a:r>
            <a:endParaRPr lang="ru-RU" altLang="ru-RU" sz="2600" dirty="0" smtClean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2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altLang="ru-RU" sz="2600" dirty="0" smtClean="0">
                <a:solidFill>
                  <a:schemeClr val="tx1"/>
                </a:solidFill>
              </a:rPr>
              <a:t>Благодарность и признание   заслуг активистов</a:t>
            </a:r>
            <a:r>
              <a:rPr lang="en-US" altLang="ru-RU" sz="2600" dirty="0" smtClean="0">
                <a:solidFill>
                  <a:schemeClr val="tx1"/>
                </a:solidFill>
              </a:rPr>
              <a:t>.</a:t>
            </a:r>
            <a:endParaRPr lang="ru-RU" altLang="ru-RU" sz="2600" dirty="0" smtClean="0">
              <a:solidFill>
                <a:schemeClr val="tx1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sz="2800" i="1" dirty="0" smtClean="0">
              <a:solidFill>
                <a:srgbClr val="00000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600" i="1" dirty="0">
                <a:solidFill>
                  <a:schemeClr val="tx1"/>
                </a:solidFill>
              </a:rPr>
              <a:t>* </a:t>
            </a:r>
            <a:r>
              <a:rPr lang="ru-RU" sz="2600" i="1" dirty="0" smtClean="0">
                <a:solidFill>
                  <a:schemeClr val="tx1"/>
                </a:solidFill>
              </a:rPr>
              <a:t>	На </a:t>
            </a:r>
            <a:r>
              <a:rPr lang="ru-RU" sz="2600" i="1" dirty="0">
                <a:solidFill>
                  <a:schemeClr val="tx1"/>
                </a:solidFill>
              </a:rPr>
              <a:t>примере исследования К</a:t>
            </a:r>
            <a:r>
              <a:rPr lang="en-US" sz="2600" i="1" dirty="0">
                <a:solidFill>
                  <a:schemeClr val="tx1"/>
                </a:solidFill>
              </a:rPr>
              <a:t>. </a:t>
            </a:r>
            <a:r>
              <a:rPr lang="ru-RU" sz="2600" i="1" dirty="0" err="1">
                <a:solidFill>
                  <a:schemeClr val="tx1"/>
                </a:solidFill>
              </a:rPr>
              <a:t>Клеман</a:t>
            </a:r>
            <a:endParaRPr lang="ru-RU" sz="2600" i="1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Условия развития «волонтерского» фрейма _ 1</a:t>
            </a:r>
            <a:r>
              <a:rPr lang="en-US" sz="2000" b="1" dirty="0">
                <a:solidFill>
                  <a:srgbClr val="FF6600"/>
                </a:solidFill>
              </a:rPr>
              <a:t>*</a:t>
            </a:r>
            <a:endParaRPr lang="ru-RU" sz="2000" b="1" dirty="0">
              <a:solidFill>
                <a:srgbClr val="FF6600"/>
              </a:solidFill>
            </a:endParaRPr>
          </a:p>
          <a:p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6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131590"/>
            <a:ext cx="7067128" cy="3744416"/>
          </a:xfrm>
        </p:spPr>
        <p:txBody>
          <a:bodyPr>
            <a:normAutofit lnSpcReduction="10000"/>
          </a:bodyPr>
          <a:lstStyle/>
          <a:p>
            <a:pPr marL="457200" indent="-4572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>
                <a:solidFill>
                  <a:schemeClr val="tx1"/>
                </a:solidFill>
              </a:rPr>
              <a:t>Развитие общения, межличностных связей между жильцами</a:t>
            </a:r>
            <a:endParaRPr lang="en-US" altLang="ru-RU" sz="2000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 smtClean="0">
                <a:solidFill>
                  <a:schemeClr val="tx1"/>
                </a:solidFill>
              </a:rPr>
              <a:t>Налаживание </a:t>
            </a:r>
            <a:r>
              <a:rPr lang="ru-RU" altLang="ru-RU" sz="2000" dirty="0">
                <a:solidFill>
                  <a:schemeClr val="tx1"/>
                </a:solidFill>
              </a:rPr>
              <a:t>контактов с активисткой сетью за пределами </a:t>
            </a:r>
            <a:r>
              <a:rPr lang="ru-RU" altLang="ru-RU" sz="2000" dirty="0" smtClean="0">
                <a:solidFill>
                  <a:schemeClr val="tx1"/>
                </a:solidFill>
              </a:rPr>
              <a:t>дома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>
                <a:solidFill>
                  <a:schemeClr val="tx1"/>
                </a:solidFill>
              </a:rPr>
              <a:t>Стремление постоянно убеждать соседей, сглаживать </a:t>
            </a:r>
            <a:r>
              <a:rPr lang="ru-RU" altLang="ru-RU" sz="2000" dirty="0" smtClean="0">
                <a:solidFill>
                  <a:schemeClr val="tx1"/>
                </a:solidFill>
              </a:rPr>
              <a:t>конфликты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 smtClean="0">
                <a:solidFill>
                  <a:schemeClr val="tx1"/>
                </a:solidFill>
              </a:rPr>
              <a:t>Соучастие: каждый </a:t>
            </a:r>
            <a:r>
              <a:rPr lang="ru-RU" altLang="ru-RU" sz="2000" dirty="0">
                <a:solidFill>
                  <a:schemeClr val="tx1"/>
                </a:solidFill>
              </a:rPr>
              <a:t>вносит свой </a:t>
            </a:r>
            <a:r>
              <a:rPr lang="ru-RU" altLang="ru-RU" sz="2000" dirty="0" smtClean="0">
                <a:solidFill>
                  <a:schemeClr val="tx1"/>
                </a:solidFill>
              </a:rPr>
              <a:t>вклад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>
                <a:solidFill>
                  <a:schemeClr val="tx1"/>
                </a:solidFill>
              </a:rPr>
              <a:t>Осознание изменения </a:t>
            </a:r>
            <a:r>
              <a:rPr lang="ru-RU" altLang="ru-RU" sz="2000" dirty="0" smtClean="0">
                <a:solidFill>
                  <a:schemeClr val="tx1"/>
                </a:solidFill>
              </a:rPr>
              <a:t>статуса: от </a:t>
            </a:r>
            <a:r>
              <a:rPr lang="ru-RU" altLang="ru-RU" sz="2000" dirty="0">
                <a:solidFill>
                  <a:schemeClr val="tx1"/>
                </a:solidFill>
              </a:rPr>
              <a:t>домохозяек - </a:t>
            </a:r>
            <a:r>
              <a:rPr lang="ru-RU" altLang="ru-RU" sz="2000" dirty="0" smtClean="0">
                <a:solidFill>
                  <a:schemeClr val="tx1"/>
                </a:solidFill>
              </a:rPr>
              <a:t>к активисткам</a:t>
            </a:r>
            <a:r>
              <a:rPr lang="ru-RU" altLang="ru-RU" sz="2000" dirty="0">
                <a:solidFill>
                  <a:schemeClr val="tx1"/>
                </a:solidFill>
              </a:rPr>
              <a:t>; от активистов </a:t>
            </a:r>
            <a:r>
              <a:rPr lang="ru-RU" altLang="ru-RU" sz="2000" dirty="0" smtClean="0">
                <a:solidFill>
                  <a:schemeClr val="tx1"/>
                </a:solidFill>
              </a:rPr>
              <a:t>- к волонтерам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>
                <a:solidFill>
                  <a:schemeClr val="tx1"/>
                </a:solidFill>
              </a:rPr>
              <a:t>Эмоциональный </a:t>
            </a:r>
            <a:r>
              <a:rPr lang="ru-RU" altLang="ru-RU" sz="2000" dirty="0" smtClean="0">
                <a:solidFill>
                  <a:schemeClr val="tx1"/>
                </a:solidFill>
              </a:rPr>
              <a:t>заряд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457200" indent="-457200" algn="just"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>
                <a:solidFill>
                  <a:schemeClr val="tx1"/>
                </a:solidFill>
              </a:rPr>
              <a:t>Успешное преодоление препятствий, созданных ЖЭКом, </a:t>
            </a:r>
            <a:r>
              <a:rPr lang="ru-RU" altLang="ru-RU" sz="2000" dirty="0" smtClean="0">
                <a:solidFill>
                  <a:schemeClr val="tx1"/>
                </a:solidFill>
              </a:rPr>
              <a:t>властью</a:t>
            </a:r>
            <a:r>
              <a:rPr lang="en-US" altLang="ru-RU" sz="2000" dirty="0" smtClean="0">
                <a:solidFill>
                  <a:schemeClr val="tx1"/>
                </a:solidFill>
              </a:rPr>
              <a:t>, </a:t>
            </a:r>
            <a:r>
              <a:rPr lang="ru-RU" altLang="ru-RU" sz="2000" dirty="0" smtClean="0">
                <a:solidFill>
                  <a:schemeClr val="tx1"/>
                </a:solidFill>
              </a:rPr>
              <a:t>коммунальными службами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Условия развития «волонтерского» фрейма _ 2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37615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456384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В основании фрейма - институционализация или </a:t>
            </a:r>
            <a:r>
              <a:rPr lang="ru-RU" altLang="ru-RU" sz="2000" dirty="0" err="1">
                <a:solidFill>
                  <a:schemeClr val="tx1"/>
                </a:solidFill>
              </a:rPr>
              <a:t>рутинизация</a:t>
            </a:r>
            <a:r>
              <a:rPr lang="ru-RU" altLang="ru-RU" sz="2000" dirty="0">
                <a:solidFill>
                  <a:schemeClr val="tx1"/>
                </a:solidFill>
              </a:rPr>
              <a:t> активистской деятельности, появление устойчивых </a:t>
            </a:r>
            <a:r>
              <a:rPr lang="ru-RU" altLang="ru-RU" sz="2000" dirty="0" smtClean="0">
                <a:solidFill>
                  <a:schemeClr val="tx1"/>
                </a:solidFill>
              </a:rPr>
              <a:t>структур - формальных</a:t>
            </a:r>
            <a:r>
              <a:rPr lang="ru-RU" altLang="ru-RU" sz="2000" dirty="0">
                <a:solidFill>
                  <a:schemeClr val="tx1"/>
                </a:solidFill>
              </a:rPr>
              <a:t>, </a:t>
            </a:r>
            <a:r>
              <a:rPr lang="ru-RU" altLang="ru-RU" sz="2000" dirty="0" smtClean="0">
                <a:solidFill>
                  <a:schemeClr val="tx1"/>
                </a:solidFill>
              </a:rPr>
              <a:t>неформальных - </a:t>
            </a:r>
            <a:r>
              <a:rPr lang="ru-RU" altLang="ru-RU" sz="2000" dirty="0">
                <a:solidFill>
                  <a:schemeClr val="tx1"/>
                </a:solidFill>
              </a:rPr>
              <a:t>доверия и поддержки, что является важным ресурсом в решении проблем.</a:t>
            </a: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Фрейм «волонтера» _ описание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8979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456384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П</a:t>
            </a:r>
            <a:r>
              <a:rPr lang="ru-RU" altLang="ru-RU" sz="2000" dirty="0" smtClean="0">
                <a:solidFill>
                  <a:schemeClr val="tx1"/>
                </a:solidFill>
              </a:rPr>
              <a:t>ротивопоставление </a:t>
            </a:r>
            <a:r>
              <a:rPr lang="ru-RU" altLang="ru-RU" sz="2000" dirty="0">
                <a:solidFill>
                  <a:schemeClr val="tx1"/>
                </a:solidFill>
              </a:rPr>
              <a:t>волонтеров и инициативных граждан обывателям (при этом возможна ностальгия по прежней спокойной жизни</a:t>
            </a:r>
            <a:r>
              <a:rPr lang="ru-RU" altLang="ru-RU" sz="2000" dirty="0" smtClean="0">
                <a:solidFill>
                  <a:schemeClr val="tx1"/>
                </a:solidFill>
              </a:rPr>
              <a:t>)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 smtClean="0">
                <a:solidFill>
                  <a:schemeClr val="tx1"/>
                </a:solidFill>
              </a:rPr>
              <a:t>Активистская </a:t>
            </a:r>
            <a:r>
              <a:rPr lang="ru-RU" altLang="ru-RU" sz="2000" dirty="0">
                <a:solidFill>
                  <a:schemeClr val="tx1"/>
                </a:solidFill>
              </a:rPr>
              <a:t>деятельность становится частью определения своего «я</a:t>
            </a:r>
            <a:r>
              <a:rPr lang="ru-RU" altLang="ru-RU" sz="2000" dirty="0" smtClean="0">
                <a:solidFill>
                  <a:schemeClr val="tx1"/>
                </a:solidFill>
              </a:rPr>
              <a:t>»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en-US" altLang="ru-RU" sz="2000" dirty="0" smtClean="0">
                <a:solidFill>
                  <a:schemeClr val="tx1"/>
                </a:solidFill>
              </a:rPr>
              <a:t>C</a:t>
            </a:r>
            <a:r>
              <a:rPr lang="ru-RU" altLang="ru-RU" sz="2000" dirty="0" err="1" smtClean="0">
                <a:solidFill>
                  <a:schemeClr val="tx1"/>
                </a:solidFill>
              </a:rPr>
              <a:t>амоидентификация</a:t>
            </a:r>
            <a:r>
              <a:rPr lang="ru-RU" altLang="ru-RU" sz="2000" dirty="0" smtClean="0">
                <a:solidFill>
                  <a:schemeClr val="tx1"/>
                </a:solidFill>
              </a:rPr>
              <a:t> </a:t>
            </a:r>
            <a:r>
              <a:rPr lang="ru-RU" altLang="ru-RU" sz="2000" dirty="0">
                <a:solidFill>
                  <a:schemeClr val="tx1"/>
                </a:solidFill>
              </a:rPr>
              <a:t>с коллективом </a:t>
            </a:r>
            <a:r>
              <a:rPr lang="ru-RU" altLang="ru-RU" sz="2000" dirty="0" smtClean="0">
                <a:solidFill>
                  <a:schemeClr val="tx1"/>
                </a:solidFill>
              </a:rPr>
              <a:t>жильцов</a:t>
            </a:r>
            <a:r>
              <a:rPr lang="ru-RU" altLang="ru-RU" sz="2000" dirty="0">
                <a:solidFill>
                  <a:schemeClr val="tx1"/>
                </a:solidFill>
              </a:rPr>
              <a:t>:</a:t>
            </a:r>
            <a:r>
              <a:rPr lang="ru-RU" altLang="ru-RU" sz="2000" dirty="0" smtClean="0">
                <a:solidFill>
                  <a:schemeClr val="tx1"/>
                </a:solidFill>
              </a:rPr>
              <a:t> </a:t>
            </a:r>
            <a:r>
              <a:rPr lang="ru-RU" altLang="ru-RU" sz="2000" dirty="0">
                <a:solidFill>
                  <a:schemeClr val="tx1"/>
                </a:solidFill>
              </a:rPr>
              <a:t>«Дом - большая семья»: </a:t>
            </a: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 smtClean="0">
                <a:solidFill>
                  <a:schemeClr val="tx1"/>
                </a:solidFill>
              </a:rPr>
              <a:t>утверждение </a:t>
            </a:r>
            <a:r>
              <a:rPr lang="ru-RU" altLang="ru-RU" sz="2000" dirty="0">
                <a:solidFill>
                  <a:schemeClr val="tx1"/>
                </a:solidFill>
              </a:rPr>
              <a:t>ценностей взаимопомощи и </a:t>
            </a:r>
            <a:r>
              <a:rPr lang="ru-RU" altLang="ru-RU" sz="2000" dirty="0" smtClean="0">
                <a:solidFill>
                  <a:schemeClr val="tx1"/>
                </a:solidFill>
              </a:rPr>
              <a:t>солидарности;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Wingdings" charset="2"/>
              <a:buChar char="ü"/>
            </a:pPr>
            <a:r>
              <a:rPr lang="ru-RU" altLang="ru-RU" sz="2000" dirty="0" smtClean="0">
                <a:solidFill>
                  <a:schemeClr val="tx1"/>
                </a:solidFill>
              </a:rPr>
              <a:t>ответственность </a:t>
            </a:r>
            <a:r>
              <a:rPr lang="ru-RU" altLang="ru-RU" sz="2000" dirty="0">
                <a:solidFill>
                  <a:schemeClr val="tx1"/>
                </a:solidFill>
              </a:rPr>
              <a:t>за себя и за </a:t>
            </a:r>
            <a:r>
              <a:rPr lang="ru-RU" altLang="ru-RU" sz="2000" dirty="0" smtClean="0">
                <a:solidFill>
                  <a:schemeClr val="tx1"/>
                </a:solidFill>
              </a:rPr>
              <a:t>других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Фрейм «волонтера» _ установки</a:t>
            </a:r>
          </a:p>
          <a:p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50009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60040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 smtClean="0">
                <a:solidFill>
                  <a:schemeClr val="tx1"/>
                </a:solidFill>
              </a:rPr>
              <a:t>Трудности капремонта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«Дом» - это не «моя квартира», а «наш» общий дом, причем весь, включая </a:t>
            </a:r>
            <a:r>
              <a:rPr lang="ru-RU" altLang="ru-RU" sz="2000" dirty="0" smtClean="0">
                <a:solidFill>
                  <a:schemeClr val="tx1"/>
                </a:solidFill>
              </a:rPr>
              <a:t>землю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Осознание своих полномочий как </a:t>
            </a:r>
            <a:r>
              <a:rPr lang="ru-RU" altLang="ru-RU" sz="2000" dirty="0" smtClean="0">
                <a:solidFill>
                  <a:schemeClr val="tx1"/>
                </a:solidFill>
              </a:rPr>
              <a:t>ресурса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Доверие со стороны </a:t>
            </a:r>
            <a:r>
              <a:rPr lang="ru-RU" altLang="ru-RU" sz="2000" dirty="0" smtClean="0">
                <a:solidFill>
                  <a:schemeClr val="tx1"/>
                </a:solidFill>
              </a:rPr>
              <a:t>соседей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Наглядность результатов </a:t>
            </a:r>
            <a:r>
              <a:rPr lang="ru-RU" altLang="ru-RU" sz="2000" dirty="0" smtClean="0">
                <a:solidFill>
                  <a:schemeClr val="tx1"/>
                </a:solidFill>
              </a:rPr>
              <a:t>деятельности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  <a:endParaRPr lang="ru-RU" altLang="ru-RU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Font typeface="Courier New"/>
              <a:buChar char="o"/>
            </a:pPr>
            <a:r>
              <a:rPr lang="ru-RU" altLang="ru-RU" sz="2000" dirty="0">
                <a:solidFill>
                  <a:schemeClr val="tx1"/>
                </a:solidFill>
              </a:rPr>
              <a:t>Участие в социальных сетях, взаимодействие с </a:t>
            </a:r>
            <a:r>
              <a:rPr lang="ru-RU" altLang="ru-RU" sz="2000" dirty="0" smtClean="0">
                <a:solidFill>
                  <a:schemeClr val="tx1"/>
                </a:solidFill>
              </a:rPr>
              <a:t>властями</a:t>
            </a:r>
            <a:r>
              <a:rPr lang="en-US" altLang="ru-RU" sz="20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en-US" sz="2000" i="1" dirty="0" smtClean="0">
              <a:solidFill>
                <a:srgbClr val="000000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en-US" sz="1800" i="1" dirty="0" smtClean="0">
                <a:solidFill>
                  <a:srgbClr val="000000"/>
                </a:solidFill>
              </a:rPr>
              <a:t>* </a:t>
            </a:r>
            <a:r>
              <a:rPr lang="ru-RU" sz="1800" i="1" dirty="0">
                <a:solidFill>
                  <a:srgbClr val="000000"/>
                </a:solidFill>
              </a:rPr>
              <a:t>На примере исследования К</a:t>
            </a:r>
            <a:r>
              <a:rPr lang="en-US" sz="1800" i="1" dirty="0">
                <a:solidFill>
                  <a:srgbClr val="000000"/>
                </a:solidFill>
              </a:rPr>
              <a:t>. </a:t>
            </a:r>
            <a:r>
              <a:rPr lang="ru-RU" sz="1800" i="1" dirty="0" err="1">
                <a:solidFill>
                  <a:srgbClr val="000000"/>
                </a:solidFill>
              </a:rPr>
              <a:t>Клеман</a:t>
            </a:r>
            <a:endParaRPr lang="ru-RU" sz="1800" i="1" dirty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endParaRPr lang="ru-RU" altLang="ru-RU" sz="2200" dirty="0">
              <a:solidFill>
                <a:schemeClr val="tx1"/>
              </a:solidFill>
            </a:endParaRPr>
          </a:p>
          <a:p>
            <a:pPr algn="just"/>
            <a:endParaRPr lang="ru-RU" sz="2000" i="1" dirty="0" smtClean="0">
              <a:solidFill>
                <a:srgbClr val="000000"/>
              </a:solidFill>
            </a:endParaRPr>
          </a:p>
          <a:p>
            <a:pPr algn="just"/>
            <a:endParaRPr lang="ru-RU" sz="2000" i="1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Фрейм «волонтера» _ важные элементы ситуации</a:t>
            </a:r>
            <a:r>
              <a:rPr lang="en-US" sz="2000" b="1" dirty="0">
                <a:solidFill>
                  <a:srgbClr val="FF6600"/>
                </a:solidFill>
              </a:rPr>
              <a:t>*</a:t>
            </a:r>
            <a:endParaRPr lang="ru-RU" sz="2000" b="1" dirty="0">
              <a:solidFill>
                <a:srgbClr val="FF6600"/>
              </a:solidFill>
            </a:endParaRPr>
          </a:p>
          <a:p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19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Приложение 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635645"/>
            <a:ext cx="6995120" cy="2958977"/>
          </a:xfrm>
        </p:spPr>
        <p:txBody>
          <a:bodyPr/>
          <a:lstStyle/>
          <a:p>
            <a:pPr>
              <a:buFont typeface="Courier New"/>
              <a:buChar char="o"/>
            </a:pPr>
            <a:r>
              <a:rPr lang="ru-RU" sz="2800" dirty="0" err="1" smtClean="0"/>
              <a:t>Акторы</a:t>
            </a:r>
            <a:r>
              <a:rPr lang="ru-RU" sz="2800" dirty="0" smtClean="0"/>
              <a:t> российского гражданского общества: политические ориентации (социальный атлас)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9330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Источник данных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1275606"/>
            <a:ext cx="70567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Объединенный массив результатов четырех общенациональных репрезентативных опросов россиян 18+, проведенных  ФОМ в феврале, марте, апреле и мае 2015 года. Всего опрошено 6000 респондентов, в том числе: 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/>
              <a:t>21% опрошенных проживают в городах с населением 1 млн. и более жителей; 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/>
              <a:t>7% - в городах с населением  от 500 тыс. до 1 млн.;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/>
              <a:t>12% - в городах с населением  от 250 до 500 тыс.; 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/>
              <a:t>8% - в городах с населением от  100% до 250% тыс.;  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/>
              <a:t>9% - в городах с населением от 50 до 100 тыс.; 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/>
              <a:t>13% - в городах с населением менее 50 тыс.; 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/>
              <a:t>5% - в поселках городского типа; 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/>
              <a:t>25% - в селах.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 smtClean="0">
                <a:solidFill>
                  <a:srgbClr val="000000"/>
                </a:solidFill>
              </a:rPr>
              <a:t>Гражданское участие - это индивидуальная или коллективная деятельность, направленная на решение проблем жителей населенного пункта, которая совершается по свободному выбору гражданина и ориентирована на социально значимую цель.</a:t>
            </a:r>
            <a:endParaRPr lang="ru-RU" sz="2000" dirty="0">
              <a:solidFill>
                <a:srgbClr val="000000"/>
              </a:solidFill>
            </a:endParaRPr>
          </a:p>
          <a:p>
            <a:pPr marL="342900" indent="-342900" algn="just">
              <a:buFont typeface="Wingdings" charset="2"/>
              <a:buChar char="ü"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Концептуальное представление _ 1</a:t>
            </a:r>
          </a:p>
        </p:txBody>
      </p:sp>
    </p:spTree>
    <p:extLst>
      <p:ext uri="{BB962C8B-B14F-4D97-AF65-F5344CB8AC3E}">
        <p14:creationId xmlns:p14="http://schemas.microsoft.com/office/powerpoint/2010/main" val="153335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FF6600"/>
                </a:solidFill>
              </a:rPr>
              <a:t>Первый раздел</a:t>
            </a:r>
            <a:endParaRPr lang="ru-RU" sz="2000" b="1" dirty="0">
              <a:solidFill>
                <a:srgbClr val="FF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200151"/>
            <a:ext cx="6995120" cy="3394472"/>
          </a:xfrm>
        </p:spPr>
        <p:txBody>
          <a:bodyPr/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1. Политические ориентации </a:t>
            </a:r>
            <a:r>
              <a:rPr lang="ru-RU" sz="2800" dirty="0" err="1" smtClean="0"/>
              <a:t>акторов</a:t>
            </a:r>
            <a:r>
              <a:rPr lang="ru-RU" sz="2800" dirty="0" smtClean="0"/>
              <a:t> гражданского участия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961616"/>
          </a:xfrm>
        </p:spPr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Электоральные ориентации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024881"/>
              </p:ext>
            </p:extLst>
          </p:nvPr>
        </p:nvGraphicFramePr>
        <p:xfrm>
          <a:off x="467544" y="1167594"/>
          <a:ext cx="8229600" cy="3708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93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Доверие «Единой России»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410045"/>
              </p:ext>
            </p:extLst>
          </p:nvPr>
        </p:nvGraphicFramePr>
        <p:xfrm>
          <a:off x="179512" y="1420118"/>
          <a:ext cx="3456384" cy="2991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671134"/>
              </p:ext>
            </p:extLst>
          </p:nvPr>
        </p:nvGraphicFramePr>
        <p:xfrm>
          <a:off x="4139952" y="1423893"/>
          <a:ext cx="2016224" cy="3078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102740"/>
              </p:ext>
            </p:extLst>
          </p:nvPr>
        </p:nvGraphicFramePr>
        <p:xfrm>
          <a:off x="6660232" y="1402014"/>
          <a:ext cx="2016224" cy="3137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475656" y="1052568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Волонтеры</a:t>
            </a:r>
            <a:endParaRPr lang="ru-RU" sz="1400" b="1" i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851920" y="1052568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Активисты</a:t>
            </a:r>
            <a:endParaRPr lang="ru-RU" sz="1400" b="1" i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429388" y="1056343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Обыватели</a:t>
            </a:r>
            <a:endParaRPr lang="ru-RU" sz="1400" b="1" i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801711" y="4565593"/>
            <a:ext cx="640871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i="1" dirty="0" smtClean="0"/>
              <a:t>Население в целом:</a:t>
            </a:r>
            <a:r>
              <a:rPr lang="ru-RU" sz="1400" i="1" dirty="0" smtClean="0"/>
              <a:t> «доверяю» – </a:t>
            </a:r>
            <a:r>
              <a:rPr lang="ru-RU" sz="1400" b="1" i="1" dirty="0" smtClean="0"/>
              <a:t>64%</a:t>
            </a:r>
            <a:r>
              <a:rPr lang="ru-RU" sz="1400" i="1" dirty="0" smtClean="0"/>
              <a:t>, «не доверяю» – </a:t>
            </a:r>
            <a:r>
              <a:rPr lang="ru-RU" sz="1400" b="1" i="1" dirty="0" smtClean="0"/>
              <a:t>21%</a:t>
            </a: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105545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939751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FF6600"/>
                </a:solidFill>
              </a:rPr>
              <a:t>За последний месяц Вам приходилось или не приходилось слышать от </a:t>
            </a:r>
            <a:r>
              <a:rPr lang="ru-RU" sz="1800" b="1" dirty="0" smtClean="0">
                <a:solidFill>
                  <a:srgbClr val="FF6600"/>
                </a:solidFill>
              </a:rPr>
              <a:t>окружающих </a:t>
            </a:r>
            <a:r>
              <a:rPr lang="ru-RU" sz="1800" b="1" dirty="0" smtClean="0">
                <a:solidFill>
                  <a:srgbClr val="FF6600"/>
                </a:solidFill>
              </a:rPr>
              <a:t/>
            </a:r>
            <a:br>
              <a:rPr lang="ru-RU" sz="1800" b="1" dirty="0" smtClean="0">
                <a:solidFill>
                  <a:srgbClr val="FF6600"/>
                </a:solidFill>
              </a:rPr>
            </a:br>
            <a:r>
              <a:rPr lang="ru-RU" sz="1800" b="1" dirty="0" smtClean="0">
                <a:solidFill>
                  <a:srgbClr val="FF6600"/>
                </a:solidFill>
              </a:rPr>
              <a:t>Вас </a:t>
            </a:r>
            <a:r>
              <a:rPr lang="ru-RU" sz="1800" b="1" dirty="0">
                <a:solidFill>
                  <a:srgbClr val="FF6600"/>
                </a:solidFill>
              </a:rPr>
              <a:t>людей критические высказывания в адрес российских властей?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090963"/>
              </p:ext>
            </p:extLst>
          </p:nvPr>
        </p:nvGraphicFramePr>
        <p:xfrm>
          <a:off x="35496" y="1307203"/>
          <a:ext cx="3456384" cy="256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9328005"/>
              </p:ext>
            </p:extLst>
          </p:nvPr>
        </p:nvGraphicFramePr>
        <p:xfrm>
          <a:off x="4054377" y="1307202"/>
          <a:ext cx="1872208" cy="256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333382"/>
              </p:ext>
            </p:extLst>
          </p:nvPr>
        </p:nvGraphicFramePr>
        <p:xfrm>
          <a:off x="6731651" y="1207244"/>
          <a:ext cx="1954560" cy="2660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1403648" y="939653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Волонтеры</a:t>
            </a:r>
            <a:endParaRPr lang="ru-RU" sz="1400" b="1" i="1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860133" y="939653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Активисты</a:t>
            </a:r>
            <a:endParaRPr lang="ru-RU" sz="1400" b="1" i="1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516216" y="939653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Обыватели</a:t>
            </a:r>
            <a:endParaRPr lang="ru-RU" sz="1400" b="1" i="1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801711" y="4299942"/>
            <a:ext cx="64087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i="1" dirty="0" smtClean="0"/>
              <a:t>Население в целом:</a:t>
            </a:r>
            <a:r>
              <a:rPr lang="ru-RU" sz="1400" i="1" dirty="0" smtClean="0"/>
              <a:t> «приходилось» – </a:t>
            </a:r>
            <a:r>
              <a:rPr lang="ru-RU" sz="1400" b="1" i="1" dirty="0" smtClean="0"/>
              <a:t>46%</a:t>
            </a:r>
            <a:r>
              <a:rPr lang="ru-RU" sz="1400" i="1" dirty="0" smtClean="0"/>
              <a:t>, «не приходилось» – </a:t>
            </a:r>
            <a:r>
              <a:rPr lang="ru-RU" sz="1400" b="1" i="1" dirty="0" smtClean="0"/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53094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6018"/>
            <a:ext cx="8229600" cy="85725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FF6600"/>
                </a:solidFill>
              </a:rPr>
              <a:t>Действия российских властей за последний месяц у Вас лично вызывали недовольство, возмущение или не вызывали?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180703"/>
              </p:ext>
            </p:extLst>
          </p:nvPr>
        </p:nvGraphicFramePr>
        <p:xfrm>
          <a:off x="107504" y="1310003"/>
          <a:ext cx="3384376" cy="255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346829"/>
              </p:ext>
            </p:extLst>
          </p:nvPr>
        </p:nvGraphicFramePr>
        <p:xfrm>
          <a:off x="3938447" y="1268629"/>
          <a:ext cx="1872208" cy="2599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232259"/>
              </p:ext>
            </p:extLst>
          </p:nvPr>
        </p:nvGraphicFramePr>
        <p:xfrm>
          <a:off x="6444208" y="1268629"/>
          <a:ext cx="2016224" cy="2527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403648" y="943268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Волонтеры</a:t>
            </a:r>
            <a:endParaRPr lang="ru-RU" sz="1400" b="1" i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678138" y="943268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Активисты</a:t>
            </a:r>
            <a:endParaRPr lang="ru-RU" sz="1400" b="1" i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362884" y="943268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Обыватели</a:t>
            </a:r>
            <a:endParaRPr lang="ru-RU" sz="1400" b="1" i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801711" y="4299942"/>
            <a:ext cx="64087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i="1" dirty="0" smtClean="0"/>
              <a:t>Население в целом:</a:t>
            </a:r>
            <a:r>
              <a:rPr lang="ru-RU" sz="1400" i="1" dirty="0" smtClean="0"/>
              <a:t> «вызывали» – </a:t>
            </a:r>
            <a:r>
              <a:rPr lang="ru-RU" sz="1400" b="1" i="1" dirty="0" smtClean="0"/>
              <a:t>34%</a:t>
            </a:r>
            <a:r>
              <a:rPr lang="ru-RU" sz="1400" i="1" dirty="0" smtClean="0"/>
              <a:t>, «не вызывали» – </a:t>
            </a:r>
            <a:r>
              <a:rPr lang="ru-RU" sz="1400" b="1" i="1" dirty="0" smtClean="0"/>
              <a:t>59%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340341" y="1419623"/>
            <a:ext cx="0" cy="1800199"/>
          </a:xfrm>
          <a:prstGeom prst="line">
            <a:avLst/>
          </a:prstGeom>
          <a:ln w="3175">
            <a:solidFill>
              <a:srgbClr val="D17F7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00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FF6600"/>
                </a:solidFill>
              </a:rPr>
              <a:t>Второй раздел</a:t>
            </a:r>
            <a:endParaRPr lang="ru-RU" sz="2000" b="1" dirty="0">
              <a:solidFill>
                <a:srgbClr val="FF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200151"/>
            <a:ext cx="6995120" cy="3394472"/>
          </a:xfrm>
        </p:spPr>
        <p:txBody>
          <a:bodyPr/>
          <a:lstStyle/>
          <a:p>
            <a:pPr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2. Социально-демографические характеристики </a:t>
            </a:r>
            <a:r>
              <a:rPr lang="ru-RU" sz="2800" dirty="0" err="1" smtClean="0"/>
              <a:t>акторов</a:t>
            </a:r>
            <a:r>
              <a:rPr lang="ru-RU" sz="2800" dirty="0" smtClean="0"/>
              <a:t> гражданского участия с разными политическими ориентациями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Пол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208417"/>
              </p:ext>
            </p:extLst>
          </p:nvPr>
        </p:nvGraphicFramePr>
        <p:xfrm>
          <a:off x="107504" y="1340652"/>
          <a:ext cx="3528392" cy="2430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0023088"/>
              </p:ext>
            </p:extLst>
          </p:nvPr>
        </p:nvGraphicFramePr>
        <p:xfrm>
          <a:off x="4211960" y="1334132"/>
          <a:ext cx="2016224" cy="2430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35042"/>
              </p:ext>
            </p:extLst>
          </p:nvPr>
        </p:nvGraphicFramePr>
        <p:xfrm>
          <a:off x="6658610" y="1305412"/>
          <a:ext cx="2160240" cy="248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414114" y="987574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Волонтеры</a:t>
            </a:r>
            <a:endParaRPr lang="ru-RU" sz="1400" b="1" i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985592" y="987574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Активисты</a:t>
            </a:r>
            <a:endParaRPr lang="ru-RU" sz="1400" b="1" i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444208" y="987574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Обыватели</a:t>
            </a:r>
            <a:endParaRPr lang="ru-RU" sz="1400" b="1" i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801711" y="4299942"/>
            <a:ext cx="64087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i="1" dirty="0" smtClean="0"/>
              <a:t>Население в целом:</a:t>
            </a:r>
            <a:r>
              <a:rPr lang="ru-RU" sz="1400" i="1" dirty="0" smtClean="0"/>
              <a:t> мужчины – </a:t>
            </a:r>
            <a:r>
              <a:rPr lang="ru-RU" sz="1400" b="1" i="1" dirty="0" smtClean="0"/>
              <a:t>45%</a:t>
            </a:r>
            <a:r>
              <a:rPr lang="ru-RU" sz="1400" i="1" dirty="0" smtClean="0"/>
              <a:t>, женщины – </a:t>
            </a:r>
            <a:r>
              <a:rPr lang="ru-RU" sz="1400" b="1" i="1" dirty="0" smtClean="0"/>
              <a:t>55%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2535410" y="1419622"/>
            <a:ext cx="0" cy="1728192"/>
          </a:xfrm>
          <a:prstGeom prst="line">
            <a:avLst/>
          </a:prstGeom>
          <a:ln w="3175">
            <a:solidFill>
              <a:srgbClr val="D17F7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37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Возраст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5027"/>
              </p:ext>
            </p:extLst>
          </p:nvPr>
        </p:nvGraphicFramePr>
        <p:xfrm>
          <a:off x="107504" y="1329110"/>
          <a:ext cx="3502224" cy="2886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6448512"/>
              </p:ext>
            </p:extLst>
          </p:nvPr>
        </p:nvGraphicFramePr>
        <p:xfrm>
          <a:off x="3912853" y="1329110"/>
          <a:ext cx="2098576" cy="2916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929211"/>
              </p:ext>
            </p:extLst>
          </p:nvPr>
        </p:nvGraphicFramePr>
        <p:xfrm>
          <a:off x="6588224" y="1325611"/>
          <a:ext cx="2098576" cy="2862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421173" y="987574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Волонтеры</a:t>
            </a:r>
            <a:endParaRPr lang="ru-RU" sz="1400" b="1" i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851920" y="987574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Активисты</a:t>
            </a:r>
            <a:endParaRPr lang="ru-RU" sz="1400" b="1" i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516216" y="987574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Обыватели</a:t>
            </a:r>
            <a:endParaRPr lang="ru-RU" sz="1400" b="1" i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801711" y="4299942"/>
            <a:ext cx="64087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i="1" dirty="0" smtClean="0"/>
              <a:t>Население в целом:</a:t>
            </a:r>
            <a:r>
              <a:rPr lang="ru-RU" sz="1400" i="1" dirty="0" smtClean="0"/>
              <a:t> 18-30 лет – </a:t>
            </a:r>
            <a:r>
              <a:rPr lang="ru-RU" sz="1400" b="1" i="1" dirty="0" smtClean="0"/>
              <a:t>26%</a:t>
            </a:r>
            <a:r>
              <a:rPr lang="ru-RU" sz="1400" i="1" dirty="0" smtClean="0"/>
              <a:t>, 31-45 лет – </a:t>
            </a:r>
            <a:r>
              <a:rPr lang="ru-RU" sz="1400" b="1" i="1" dirty="0" smtClean="0"/>
              <a:t>26%</a:t>
            </a:r>
          </a:p>
        </p:txBody>
      </p:sp>
    </p:spTree>
    <p:extLst>
      <p:ext uri="{BB962C8B-B14F-4D97-AF65-F5344CB8AC3E}">
        <p14:creationId xmlns:p14="http://schemas.microsoft.com/office/powerpoint/2010/main" val="205973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Высшее образование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098680"/>
              </p:ext>
            </p:extLst>
          </p:nvPr>
        </p:nvGraphicFramePr>
        <p:xfrm>
          <a:off x="464624" y="1247003"/>
          <a:ext cx="3394720" cy="2472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1440685"/>
              </p:ext>
            </p:extLst>
          </p:nvPr>
        </p:nvGraphicFramePr>
        <p:xfrm>
          <a:off x="4427984" y="1235208"/>
          <a:ext cx="1872208" cy="2416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933269"/>
              </p:ext>
            </p:extLst>
          </p:nvPr>
        </p:nvGraphicFramePr>
        <p:xfrm>
          <a:off x="6705506" y="1235208"/>
          <a:ext cx="1944216" cy="248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>
          <a:xfrm>
            <a:off x="1613182" y="879453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Волонтеры</a:t>
            </a:r>
            <a:endParaRPr lang="ru-RU" sz="1400" b="1" i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067944" y="879453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Активисты</a:t>
            </a:r>
            <a:endParaRPr lang="ru-RU" sz="1400" b="1" i="1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588224" y="879453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Обыватели</a:t>
            </a:r>
            <a:endParaRPr lang="ru-RU" sz="1400" b="1" i="1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801711" y="4299942"/>
            <a:ext cx="64087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i="1" dirty="0" smtClean="0"/>
              <a:t>Население в целом:</a:t>
            </a:r>
            <a:r>
              <a:rPr lang="ru-RU" sz="1400" i="1" dirty="0" smtClean="0"/>
              <a:t> «высшее образование» – </a:t>
            </a:r>
            <a:r>
              <a:rPr lang="ru-RU" sz="1400" b="1" i="1" dirty="0" smtClean="0"/>
              <a:t>24%</a:t>
            </a:r>
          </a:p>
        </p:txBody>
      </p:sp>
    </p:spTree>
    <p:extLst>
      <p:ext uri="{BB962C8B-B14F-4D97-AF65-F5344CB8AC3E}">
        <p14:creationId xmlns:p14="http://schemas.microsoft.com/office/powerpoint/2010/main" val="20005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Суточная интернет-аудитория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687855"/>
              </p:ext>
            </p:extLst>
          </p:nvPr>
        </p:nvGraphicFramePr>
        <p:xfrm>
          <a:off x="179512" y="1309008"/>
          <a:ext cx="3466728" cy="2616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367099"/>
              </p:ext>
            </p:extLst>
          </p:nvPr>
        </p:nvGraphicFramePr>
        <p:xfrm>
          <a:off x="4067944" y="1309008"/>
          <a:ext cx="2098576" cy="2616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659480"/>
              </p:ext>
            </p:extLst>
          </p:nvPr>
        </p:nvGraphicFramePr>
        <p:xfrm>
          <a:off x="6444208" y="1309008"/>
          <a:ext cx="2016224" cy="2616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1403648" y="941458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Волонтеры</a:t>
            </a:r>
            <a:endParaRPr lang="ru-RU" sz="1400" b="1" i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923928" y="941458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Активисты</a:t>
            </a:r>
            <a:endParaRPr lang="ru-RU" sz="1400" b="1" i="1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372200" y="941458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Обыватели</a:t>
            </a:r>
            <a:endParaRPr lang="ru-RU" sz="1400" b="1" i="1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801711" y="4299942"/>
            <a:ext cx="64087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i="1" dirty="0" smtClean="0"/>
              <a:t>Население в целом:</a:t>
            </a:r>
            <a:r>
              <a:rPr lang="ru-RU" sz="1400" i="1" dirty="0" smtClean="0"/>
              <a:t> «суточная интернет-аудитория» – </a:t>
            </a:r>
            <a:r>
              <a:rPr lang="ru-RU" sz="1400" b="1" i="1" dirty="0" smtClean="0"/>
              <a:t>52%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627784" y="1491630"/>
            <a:ext cx="0" cy="2088232"/>
          </a:xfrm>
          <a:prstGeom prst="line">
            <a:avLst/>
          </a:prstGeom>
          <a:ln w="3175">
            <a:solidFill>
              <a:srgbClr val="D17F7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01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285750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Люди включаются в гражданское участие, </a:t>
            </a:r>
            <a:r>
              <a:rPr lang="ru-RU" sz="2000" dirty="0" smtClean="0">
                <a:solidFill>
                  <a:srgbClr val="000000"/>
                </a:solidFill>
              </a:rPr>
              <a:t>используя </a:t>
            </a:r>
            <a:r>
              <a:rPr lang="ru-RU" sz="2000" dirty="0">
                <a:solidFill>
                  <a:srgbClr val="000000"/>
                </a:solidFill>
              </a:rPr>
              <a:t>«первичные связи» среди самых близких </a:t>
            </a:r>
            <a:r>
              <a:rPr lang="ru-RU" sz="2000" dirty="0" smtClean="0">
                <a:solidFill>
                  <a:srgbClr val="000000"/>
                </a:solidFill>
              </a:rPr>
              <a:t>людей:</a:t>
            </a: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sz="2000" dirty="0" smtClean="0">
                <a:solidFill>
                  <a:srgbClr val="000000"/>
                </a:solidFill>
              </a:rPr>
              <a:t>соседи </a:t>
            </a:r>
            <a:r>
              <a:rPr lang="ru-RU" sz="2000" dirty="0">
                <a:solidFill>
                  <a:srgbClr val="000000"/>
                </a:solidFill>
              </a:rPr>
              <a:t>– </a:t>
            </a:r>
            <a:r>
              <a:rPr lang="ru-RU" sz="2000" dirty="0" smtClean="0">
                <a:solidFill>
                  <a:srgbClr val="000000"/>
                </a:solidFill>
              </a:rPr>
              <a:t>19</a:t>
            </a:r>
            <a:r>
              <a:rPr lang="en-US" sz="2000" dirty="0" smtClean="0">
                <a:solidFill>
                  <a:srgbClr val="000000"/>
                </a:solidFill>
              </a:rPr>
              <a:t>%</a:t>
            </a:r>
            <a:r>
              <a:rPr lang="ru-RU" sz="2000" dirty="0" smtClean="0">
                <a:solidFill>
                  <a:srgbClr val="000000"/>
                </a:solidFill>
              </a:rPr>
              <a:t>;</a:t>
            </a: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sz="2000" dirty="0" smtClean="0">
                <a:solidFill>
                  <a:srgbClr val="000000"/>
                </a:solidFill>
              </a:rPr>
              <a:t>друзья </a:t>
            </a:r>
            <a:r>
              <a:rPr lang="ru-RU" sz="2000" dirty="0">
                <a:solidFill>
                  <a:srgbClr val="000000"/>
                </a:solidFill>
              </a:rPr>
              <a:t>– 14</a:t>
            </a:r>
            <a:r>
              <a:rPr lang="ru-RU" sz="2000" dirty="0" smtClean="0">
                <a:solidFill>
                  <a:srgbClr val="000000"/>
                </a:solidFill>
              </a:rPr>
              <a:t>%;</a:t>
            </a: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sz="2000" dirty="0" smtClean="0">
                <a:solidFill>
                  <a:srgbClr val="000000"/>
                </a:solidFill>
              </a:rPr>
              <a:t>родственники </a:t>
            </a:r>
            <a:r>
              <a:rPr lang="ru-RU" sz="2000" dirty="0">
                <a:solidFill>
                  <a:srgbClr val="000000"/>
                </a:solidFill>
              </a:rPr>
              <a:t>– 12</a:t>
            </a:r>
            <a:r>
              <a:rPr lang="ru-RU" sz="2000" dirty="0" smtClean="0">
                <a:solidFill>
                  <a:srgbClr val="000000"/>
                </a:solidFill>
              </a:rPr>
              <a:t>%;</a:t>
            </a:r>
            <a:endParaRPr lang="ru-RU" sz="2000" dirty="0">
              <a:solidFill>
                <a:srgbClr val="000000"/>
              </a:solidFill>
            </a:endParaRPr>
          </a:p>
          <a:p>
            <a:pPr marL="342900" indent="-342900" algn="just">
              <a:spcBef>
                <a:spcPts val="0"/>
              </a:spcBef>
              <a:buFont typeface="Wingdings" charset="2"/>
              <a:buChar char="ü"/>
            </a:pPr>
            <a:r>
              <a:rPr lang="ru-RU" sz="2000" dirty="0" smtClean="0">
                <a:solidFill>
                  <a:srgbClr val="000000"/>
                </a:solidFill>
              </a:rPr>
              <a:t>коллеги</a:t>
            </a:r>
            <a:r>
              <a:rPr lang="ru-RU" sz="2000" dirty="0">
                <a:solidFill>
                  <a:srgbClr val="000000"/>
                </a:solidFill>
              </a:rPr>
              <a:t>, сослуживцы, соученики -11</a:t>
            </a:r>
            <a:r>
              <a:rPr lang="ru-RU" sz="2000" dirty="0" smtClean="0">
                <a:solidFill>
                  <a:srgbClr val="000000"/>
                </a:solidFill>
              </a:rPr>
              <a:t>%.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Как люди включаются в гражданское участие?</a:t>
            </a:r>
          </a:p>
        </p:txBody>
      </p:sp>
    </p:spTree>
    <p:extLst>
      <p:ext uri="{BB962C8B-B14F-4D97-AF65-F5344CB8AC3E}">
        <p14:creationId xmlns:p14="http://schemas.microsoft.com/office/powerpoint/2010/main" val="25852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Место жительства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62959007"/>
              </p:ext>
            </p:extLst>
          </p:nvPr>
        </p:nvGraphicFramePr>
        <p:xfrm>
          <a:off x="363109" y="1419622"/>
          <a:ext cx="7953307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3553544" y="987574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Волонтеры</a:t>
            </a: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290410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Место жительства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41641751"/>
              </p:ext>
            </p:extLst>
          </p:nvPr>
        </p:nvGraphicFramePr>
        <p:xfrm>
          <a:off x="467544" y="1347614"/>
          <a:ext cx="792088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3491880" y="892879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Активисты</a:t>
            </a: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28472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Место жительства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80280961"/>
              </p:ext>
            </p:extLst>
          </p:nvPr>
        </p:nvGraphicFramePr>
        <p:xfrm>
          <a:off x="385192" y="1347614"/>
          <a:ext cx="773836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3563888" y="960604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Обыватели</a:t>
            </a: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98787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Материальное положение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91332434"/>
              </p:ext>
            </p:extLst>
          </p:nvPr>
        </p:nvGraphicFramePr>
        <p:xfrm>
          <a:off x="344182" y="1491630"/>
          <a:ext cx="777686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3553544" y="987574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Волонтеры</a:t>
            </a: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344678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Материальное положение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72253685"/>
              </p:ext>
            </p:extLst>
          </p:nvPr>
        </p:nvGraphicFramePr>
        <p:xfrm>
          <a:off x="323528" y="1491630"/>
          <a:ext cx="856749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3491880" y="987574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Активисты</a:t>
            </a: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24310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Материальное положение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34853900"/>
              </p:ext>
            </p:extLst>
          </p:nvPr>
        </p:nvGraphicFramePr>
        <p:xfrm>
          <a:off x="539552" y="1563638"/>
          <a:ext cx="7801783" cy="2968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3563888" y="960604"/>
            <a:ext cx="2242592" cy="3675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i="1" dirty="0" smtClean="0"/>
              <a:t>Обыватели</a:t>
            </a: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97695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FF6600"/>
                </a:solidFill>
              </a:rPr>
              <a:t>Третий </a:t>
            </a:r>
            <a:r>
              <a:rPr lang="ru-RU" sz="2000" b="1" dirty="0">
                <a:solidFill>
                  <a:srgbClr val="FF6600"/>
                </a:solidFill>
              </a:rPr>
              <a:t>раздел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200151"/>
            <a:ext cx="6995120" cy="3394472"/>
          </a:xfrm>
        </p:spPr>
        <p:txBody>
          <a:bodyPr/>
          <a:lstStyle/>
          <a:p>
            <a:pPr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3. Волонтеры, активисты, обыватели: политические предпочтения разных возрастных групп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Электоральные предпочтения возрастных групп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80279347"/>
              </p:ext>
            </p:extLst>
          </p:nvPr>
        </p:nvGraphicFramePr>
        <p:xfrm>
          <a:off x="363109" y="915566"/>
          <a:ext cx="4136883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04733802"/>
              </p:ext>
            </p:extLst>
          </p:nvPr>
        </p:nvGraphicFramePr>
        <p:xfrm>
          <a:off x="4644008" y="843558"/>
          <a:ext cx="4104456" cy="216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3247684"/>
              </p:ext>
            </p:extLst>
          </p:nvPr>
        </p:nvGraphicFramePr>
        <p:xfrm>
          <a:off x="1835696" y="2931790"/>
          <a:ext cx="6791918" cy="1939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2195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Электоральные предпочтения групп с разным уровнем дохода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40829752"/>
              </p:ext>
            </p:extLst>
          </p:nvPr>
        </p:nvGraphicFramePr>
        <p:xfrm>
          <a:off x="323528" y="915566"/>
          <a:ext cx="432048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72092812"/>
              </p:ext>
            </p:extLst>
          </p:nvPr>
        </p:nvGraphicFramePr>
        <p:xfrm>
          <a:off x="4860032" y="927102"/>
          <a:ext cx="403098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75723434"/>
              </p:ext>
            </p:extLst>
          </p:nvPr>
        </p:nvGraphicFramePr>
        <p:xfrm>
          <a:off x="1622389" y="3003798"/>
          <a:ext cx="7078986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0683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FF6600"/>
                </a:solidFill>
              </a:rPr>
              <a:t>Четвертый раздел</a:t>
            </a:r>
            <a:endParaRPr lang="ru-RU" sz="2000" b="1" dirty="0">
              <a:solidFill>
                <a:srgbClr val="FF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200151"/>
            <a:ext cx="6995120" cy="3394472"/>
          </a:xfrm>
        </p:spPr>
        <p:txBody>
          <a:bodyPr/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4. Окружение волонтеров, активистов, обывателей: критика властей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Индивид превращается в субъекта гражданского участия, когда он осознает необходимость и становится непосредственным </a:t>
            </a:r>
            <a:r>
              <a:rPr lang="ru-RU" sz="2000" dirty="0" err="1">
                <a:solidFill>
                  <a:srgbClr val="000000"/>
                </a:solidFill>
              </a:rPr>
              <a:t>актором</a:t>
            </a:r>
            <a:r>
              <a:rPr lang="ru-RU" sz="2000" dirty="0">
                <a:solidFill>
                  <a:srgbClr val="000000"/>
                </a:solidFill>
              </a:rPr>
              <a:t> социальных новаций; инициирует новую деятельность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и закрепляет её в повседневных практиках.</a:t>
            </a:r>
          </a:p>
          <a:p>
            <a:pPr marL="342900" indent="-342900" algn="just">
              <a:buFont typeface="Wingdings" charset="2"/>
              <a:buChar char="ü"/>
            </a:pP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Концептуальное представление _ 2</a:t>
            </a:r>
          </a:p>
        </p:txBody>
      </p:sp>
    </p:spTree>
    <p:extLst>
      <p:ext uri="{BB962C8B-B14F-4D97-AF65-F5344CB8AC3E}">
        <p14:creationId xmlns:p14="http://schemas.microsoft.com/office/powerpoint/2010/main" val="392152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85192" y="51470"/>
            <a:ext cx="8219256" cy="648072"/>
          </a:xfrm>
          <a:prstGeom prst="rect">
            <a:avLst/>
          </a:prstGeom>
        </p:spPr>
        <p:txBody>
          <a:bodyPr vert="horz"/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За последний месяц слышать от окружающих людей критические высказывания в адрес российских властей…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671515"/>
              </p:ext>
            </p:extLst>
          </p:nvPr>
        </p:nvGraphicFramePr>
        <p:xfrm>
          <a:off x="2267744" y="843558"/>
          <a:ext cx="60960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50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FF6600"/>
                </a:solidFill>
              </a:rPr>
              <a:t>Приложение </a:t>
            </a:r>
            <a:r>
              <a:rPr lang="ru-RU" sz="2000" b="1" dirty="0" smtClean="0">
                <a:solidFill>
                  <a:srgbClr val="FF6600"/>
                </a:solidFill>
              </a:rPr>
              <a:t>4</a:t>
            </a:r>
            <a:endParaRPr lang="ru-RU" sz="2000" b="1" dirty="0">
              <a:solidFill>
                <a:srgbClr val="FF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635645"/>
            <a:ext cx="6995120" cy="2958977"/>
          </a:xfrm>
        </p:spPr>
        <p:txBody>
          <a:bodyPr/>
          <a:lstStyle/>
          <a:p>
            <a:pPr algn="just">
              <a:buFont typeface="Courier New"/>
              <a:buChar char="o"/>
            </a:pPr>
            <a:r>
              <a:rPr lang="ru-RU" sz="2800" dirty="0" smtClean="0"/>
              <a:t>Социальные </a:t>
            </a:r>
            <a:r>
              <a:rPr lang="ru-RU" sz="2800" dirty="0"/>
              <a:t>сети и качество жизни населения в </a:t>
            </a:r>
            <a:r>
              <a:rPr lang="ru-RU" sz="2800" dirty="0" smtClean="0"/>
              <a:t>условиях кризиса</a:t>
            </a:r>
            <a:r>
              <a:rPr lang="ru-RU" sz="2800" dirty="0"/>
              <a:t>", 2009</a:t>
            </a:r>
          </a:p>
        </p:txBody>
      </p:sp>
    </p:spTree>
    <p:extLst>
      <p:ext uri="{BB962C8B-B14F-4D97-AF65-F5344CB8AC3E}">
        <p14:creationId xmlns:p14="http://schemas.microsoft.com/office/powerpoint/2010/main" val="39217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buFont typeface="Courier New"/>
              <a:buChar char="o"/>
            </a:pPr>
            <a:r>
              <a:rPr lang="ru-RU" sz="2000" dirty="0">
                <a:solidFill>
                  <a:schemeClr val="tx1"/>
                </a:solidFill>
              </a:rPr>
              <a:t>Авторы </a:t>
            </a:r>
            <a:r>
              <a:rPr lang="ru-RU" sz="2000" dirty="0" smtClean="0">
                <a:solidFill>
                  <a:schemeClr val="tx1"/>
                </a:solidFill>
              </a:rPr>
              <a:t>- И</a:t>
            </a:r>
            <a:r>
              <a:rPr lang="ru-RU" sz="2000" dirty="0">
                <a:solidFill>
                  <a:schemeClr val="tx1"/>
                </a:solidFill>
              </a:rPr>
              <a:t>. Штейнберг с </a:t>
            </a:r>
            <a:r>
              <a:rPr lang="ru-RU" sz="2000" dirty="0" smtClean="0">
                <a:solidFill>
                  <a:schemeClr val="tx1"/>
                </a:solidFill>
              </a:rPr>
              <a:t>командой - «</a:t>
            </a:r>
            <a:r>
              <a:rPr lang="ru-RU" sz="2000" dirty="0" smtClean="0">
                <a:solidFill>
                  <a:schemeClr val="tx1"/>
                </a:solidFill>
              </a:rPr>
              <a:t>СОЦИОАРТЕЛЬ</a:t>
            </a:r>
            <a:r>
              <a:rPr lang="ru-RU" sz="2000" dirty="0" smtClean="0">
                <a:solidFill>
                  <a:schemeClr val="tx1"/>
                </a:solidFill>
              </a:rPr>
              <a:t>»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Courier New"/>
              <a:buChar char="o"/>
            </a:pPr>
            <a:r>
              <a:rPr lang="ru-RU" sz="2000" dirty="0" smtClean="0">
                <a:solidFill>
                  <a:schemeClr val="tx1"/>
                </a:solidFill>
              </a:rPr>
              <a:t>Метод - глубинные </a:t>
            </a:r>
            <a:r>
              <a:rPr lang="ru-RU" sz="2000" dirty="0">
                <a:solidFill>
                  <a:schemeClr val="tx1"/>
                </a:solidFill>
              </a:rPr>
              <a:t>интервью лидерами самоорганизаций и </a:t>
            </a:r>
            <a:r>
              <a:rPr lang="ru-RU" sz="2000" dirty="0" smtClean="0">
                <a:solidFill>
                  <a:schemeClr val="tx1"/>
                </a:solidFill>
              </a:rPr>
              <a:t>экспертами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just">
              <a:buFont typeface="Courier New"/>
              <a:buChar char="o"/>
            </a:pPr>
            <a:r>
              <a:rPr lang="ru-RU" sz="2000" dirty="0">
                <a:solidFill>
                  <a:schemeClr val="tx1"/>
                </a:solidFill>
              </a:rPr>
              <a:t>Рассматривается модель </a:t>
            </a:r>
            <a:r>
              <a:rPr lang="ru-RU" sz="2000" dirty="0" smtClean="0">
                <a:solidFill>
                  <a:schemeClr val="tx1"/>
                </a:solidFill>
              </a:rPr>
              <a:t>самоорганизации - через </a:t>
            </a:r>
            <a:r>
              <a:rPr lang="ru-RU" sz="2000" dirty="0">
                <a:solidFill>
                  <a:schemeClr val="tx1"/>
                </a:solidFill>
              </a:rPr>
              <a:t>коллективное действие.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Модель </a:t>
            </a:r>
            <a:r>
              <a:rPr lang="ru-RU" sz="2000" b="1" dirty="0" smtClean="0">
                <a:solidFill>
                  <a:srgbClr val="FF6600"/>
                </a:solidFill>
              </a:rPr>
              <a:t>самоорганизации _ 1</a:t>
            </a:r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1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buFont typeface="Courier New"/>
              <a:buChar char="o"/>
            </a:pPr>
            <a:r>
              <a:rPr lang="ru-RU" sz="2000" b="1" dirty="0">
                <a:solidFill>
                  <a:srgbClr val="000000"/>
                </a:solidFill>
              </a:rPr>
              <a:t>Самоорганизация происходит в «дефицитных точках» повседневности, </a:t>
            </a:r>
            <a:r>
              <a:rPr lang="ru-RU" sz="2000" dirty="0">
                <a:solidFill>
                  <a:srgbClr val="000000"/>
                </a:solidFill>
              </a:rPr>
              <a:t>которые возникают в  жизненно важных сферах: жилье, здоровье, работа, образование, и досуг (отдых).</a:t>
            </a:r>
          </a:p>
          <a:p>
            <a:pPr marL="342900" indent="-342900" algn="just">
              <a:buFont typeface="Courier New"/>
              <a:buChar char="o"/>
            </a:pPr>
            <a:r>
              <a:rPr lang="ru-RU" sz="2000" b="1" dirty="0">
                <a:solidFill>
                  <a:srgbClr val="000000"/>
                </a:solidFill>
              </a:rPr>
              <a:t>«Стартер» </a:t>
            </a:r>
            <a:r>
              <a:rPr lang="ru-RU" sz="2000" dirty="0">
                <a:solidFill>
                  <a:srgbClr val="000000"/>
                </a:solidFill>
              </a:rPr>
              <a:t>самоорганизации: осознание себя собственником с </a:t>
            </a:r>
            <a:r>
              <a:rPr lang="ru-RU" sz="2000" b="1" dirty="0">
                <a:solidFill>
                  <a:srgbClr val="000000"/>
                </a:solidFill>
              </a:rPr>
              <a:t>социальной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b="1" dirty="0">
                <a:solidFill>
                  <a:srgbClr val="000000"/>
                </a:solidFill>
              </a:rPr>
              <a:t>ответственностью</a:t>
            </a:r>
            <a:r>
              <a:rPr lang="ru-RU" sz="2000" dirty="0">
                <a:solidFill>
                  <a:srgbClr val="000000"/>
                </a:solidFill>
              </a:rPr>
              <a:t> (как </a:t>
            </a:r>
            <a:r>
              <a:rPr lang="ru-RU" sz="2000" dirty="0" smtClean="0">
                <a:solidFill>
                  <a:srgbClr val="000000"/>
                </a:solidFill>
              </a:rPr>
              <a:t>личной</a:t>
            </a:r>
            <a:r>
              <a:rPr lang="en-US" sz="2000" dirty="0" smtClean="0">
                <a:solidFill>
                  <a:srgbClr val="000000"/>
                </a:solidFill>
              </a:rPr>
              <a:t>,</a:t>
            </a:r>
            <a:r>
              <a:rPr lang="ru-RU" sz="2000" dirty="0" smtClean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так и коллективной). </a:t>
            </a:r>
          </a:p>
          <a:p>
            <a:pPr marL="342900" indent="-342900" algn="just"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С пониманием ответственности приходит понимание </a:t>
            </a:r>
            <a:r>
              <a:rPr lang="ru-RU" sz="2000" b="1" dirty="0">
                <a:solidFill>
                  <a:srgbClr val="000000"/>
                </a:solidFill>
              </a:rPr>
              <a:t>неотъемлемых прав</a:t>
            </a:r>
            <a:r>
              <a:rPr lang="ru-RU" sz="20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Модель </a:t>
            </a:r>
            <a:r>
              <a:rPr lang="ru-RU" sz="2000" b="1" dirty="0" smtClean="0">
                <a:solidFill>
                  <a:srgbClr val="FF6600"/>
                </a:solidFill>
              </a:rPr>
              <a:t>самоорганизации _ 2</a:t>
            </a:r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3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В России существует среда для развития гражданского общества с ценностями, стратегиями поведения, соответствующая классическим моделям, но ее социальный сектор узок из-за недостатка основных факторов развития (собственность, средний класс, правовое государство и т.п.). </a:t>
            </a:r>
            <a:endParaRPr lang="ru-RU" sz="2000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r>
              <a:rPr lang="ru-RU" sz="2000" dirty="0" smtClean="0">
                <a:solidFill>
                  <a:srgbClr val="000000"/>
                </a:solidFill>
              </a:rPr>
              <a:t>Основные </a:t>
            </a:r>
            <a:r>
              <a:rPr lang="ru-RU" sz="2000" dirty="0">
                <a:solidFill>
                  <a:srgbClr val="000000"/>
                </a:solidFill>
              </a:rPr>
              <a:t>«учителя» ГО в России: жилье, дача и личный транспорт.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Социальные сети и качество жизни </a:t>
            </a:r>
            <a:r>
              <a:rPr lang="ru-RU" sz="2000" b="1" dirty="0" smtClean="0">
                <a:solidFill>
                  <a:srgbClr val="FF6600"/>
                </a:solidFill>
              </a:rPr>
              <a:t>населения _ 1</a:t>
            </a:r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60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Выделяются три особенности «новых общественников»: </a:t>
            </a:r>
            <a:endParaRPr lang="ru-RU" sz="2000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Wingdings" charset="2"/>
              <a:buChar char="ü"/>
            </a:pPr>
            <a:r>
              <a:rPr lang="ru-RU" sz="2000" dirty="0" smtClean="0">
                <a:solidFill>
                  <a:srgbClr val="000000"/>
                </a:solidFill>
              </a:rPr>
              <a:t>возможность </a:t>
            </a:r>
            <a:r>
              <a:rPr lang="ru-RU" sz="2000" dirty="0">
                <a:solidFill>
                  <a:srgbClr val="000000"/>
                </a:solidFill>
              </a:rPr>
              <a:t>защищать, отстаивать свои законные права</a:t>
            </a:r>
            <a:r>
              <a:rPr lang="ru-RU" sz="2000" dirty="0" smtClean="0">
                <a:solidFill>
                  <a:srgbClr val="000000"/>
                </a:solidFill>
              </a:rPr>
              <a:t>;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ru-RU" sz="2000" dirty="0" smtClean="0">
                <a:solidFill>
                  <a:srgbClr val="000000"/>
                </a:solidFill>
              </a:rPr>
              <a:t>стремление </a:t>
            </a:r>
            <a:r>
              <a:rPr lang="ru-RU" sz="2000" dirty="0">
                <a:solidFill>
                  <a:srgbClr val="000000"/>
                </a:solidFill>
              </a:rPr>
              <a:t>жить по </a:t>
            </a:r>
            <a:r>
              <a:rPr lang="ru-RU" sz="2000" dirty="0" smtClean="0">
                <a:solidFill>
                  <a:srgbClr val="000000"/>
                </a:solidFill>
              </a:rPr>
              <a:t>закону;</a:t>
            </a:r>
          </a:p>
          <a:p>
            <a:pPr marL="342900" indent="-342900" algn="just">
              <a:buFont typeface="Wingdings" charset="2"/>
              <a:buChar char="ü"/>
            </a:pPr>
            <a:r>
              <a:rPr lang="ru-RU" sz="2000" dirty="0">
                <a:solidFill>
                  <a:srgbClr val="000000"/>
                </a:solidFill>
              </a:rPr>
              <a:t>с</a:t>
            </a:r>
            <a:r>
              <a:rPr lang="ru-RU" sz="2000" dirty="0" smtClean="0">
                <a:solidFill>
                  <a:srgbClr val="000000"/>
                </a:solidFill>
              </a:rPr>
              <a:t>тремление быть </a:t>
            </a:r>
            <a:r>
              <a:rPr lang="ru-RU" sz="2000" dirty="0">
                <a:solidFill>
                  <a:srgbClr val="000000"/>
                </a:solidFill>
              </a:rPr>
              <a:t>законопослушным </a:t>
            </a:r>
            <a:r>
              <a:rPr lang="ru-RU" sz="2000" dirty="0" smtClean="0">
                <a:solidFill>
                  <a:srgbClr val="000000"/>
                </a:solidFill>
              </a:rPr>
              <a:t>гражданином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ru-RU" sz="2000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Г</a:t>
            </a:r>
            <a:r>
              <a:rPr lang="ru-RU" sz="2000" dirty="0" smtClean="0">
                <a:solidFill>
                  <a:srgbClr val="000000"/>
                </a:solidFill>
              </a:rPr>
              <a:t>ражданская </a:t>
            </a:r>
            <a:r>
              <a:rPr lang="ru-RU" sz="2000" dirty="0">
                <a:solidFill>
                  <a:srgbClr val="000000"/>
                </a:solidFill>
              </a:rPr>
              <a:t>самореализация «нового активиста» сосредоточена на </a:t>
            </a:r>
            <a:r>
              <a:rPr lang="ru-RU" sz="2000" dirty="0" smtClean="0">
                <a:solidFill>
                  <a:srgbClr val="000000"/>
                </a:solidFill>
              </a:rPr>
              <a:t>проблемах</a:t>
            </a:r>
            <a:r>
              <a:rPr lang="en-US" sz="2000" dirty="0" smtClean="0">
                <a:solidFill>
                  <a:srgbClr val="000000"/>
                </a:solidFill>
              </a:rPr>
              <a:t>,</a:t>
            </a:r>
            <a:r>
              <a:rPr lang="ru-RU" sz="2000" dirty="0" smtClean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не являющихся первой жизненной необходимостью (право на отдых).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Социальные сети и качество жизни </a:t>
            </a:r>
            <a:r>
              <a:rPr lang="ru-RU" sz="2000" b="1" dirty="0" smtClean="0">
                <a:solidFill>
                  <a:srgbClr val="FF6600"/>
                </a:solidFill>
              </a:rPr>
              <a:t>населения _ 2</a:t>
            </a:r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4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419622"/>
            <a:ext cx="7067128" cy="3528392"/>
          </a:xfrm>
        </p:spPr>
        <p:txBody>
          <a:bodyPr>
            <a:normAutofit/>
          </a:bodyPr>
          <a:lstStyle/>
          <a:p>
            <a:pPr marL="342900" indent="-342900" algn="just">
              <a:buFont typeface="Courier New"/>
              <a:buChar char="o"/>
            </a:pPr>
            <a:r>
              <a:rPr lang="ru-RU" sz="2000" dirty="0">
                <a:solidFill>
                  <a:srgbClr val="000000"/>
                </a:solidFill>
              </a:rPr>
              <a:t>Участие в самоорганизации «новых общественников» определяется </a:t>
            </a:r>
            <a:r>
              <a:rPr lang="ru-RU" sz="2000" b="1" dirty="0">
                <a:solidFill>
                  <a:srgbClr val="000000"/>
                </a:solidFill>
              </a:rPr>
              <a:t>не ресурсом свободного времени</a:t>
            </a:r>
            <a:r>
              <a:rPr lang="ru-RU" sz="2000" dirty="0">
                <a:solidFill>
                  <a:srgbClr val="000000"/>
                </a:solidFill>
              </a:rPr>
              <a:t>, а </a:t>
            </a:r>
            <a:r>
              <a:rPr lang="ru-RU" sz="2000" dirty="0" smtClean="0">
                <a:solidFill>
                  <a:srgbClr val="000000"/>
                </a:solidFill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образом жизни материально обеспеченных людей, имеющих возможность позволить себе заботиться о природе, животных, соблюдением гражданских прав и т.п.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Социальные сети и качество жизни </a:t>
            </a:r>
            <a:r>
              <a:rPr lang="ru-RU" sz="2000" b="1" dirty="0" smtClean="0">
                <a:solidFill>
                  <a:srgbClr val="FF6600"/>
                </a:solidFill>
              </a:rPr>
              <a:t>населения _ 3</a:t>
            </a:r>
            <a:endParaRPr lang="ru-RU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97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443958"/>
            <a:ext cx="7067128" cy="57606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altLang="ru-RU" sz="2200" dirty="0" smtClean="0">
                <a:solidFill>
                  <a:srgbClr val="000000"/>
                </a:solidFill>
              </a:rPr>
              <a:t>К</a:t>
            </a:r>
            <a:r>
              <a:rPr lang="ru-RU" altLang="ru-RU" sz="2200" dirty="0">
                <a:solidFill>
                  <a:srgbClr val="000000"/>
                </a:solidFill>
              </a:rPr>
              <a:t>. </a:t>
            </a:r>
            <a:r>
              <a:rPr lang="ru-RU" altLang="ru-RU" sz="2200" dirty="0" err="1">
                <a:solidFill>
                  <a:srgbClr val="000000"/>
                </a:solidFill>
              </a:rPr>
              <a:t>Клеман</a:t>
            </a:r>
            <a:r>
              <a:rPr lang="ru-RU" altLang="ru-RU" sz="2200" dirty="0">
                <a:solidFill>
                  <a:srgbClr val="000000"/>
                </a:solidFill>
              </a:rPr>
              <a:t> по результатам углубленных интервью, проведенных </a:t>
            </a:r>
            <a:r>
              <a:rPr lang="ru-RU" altLang="ru-RU" sz="2200" dirty="0" smtClean="0">
                <a:solidFill>
                  <a:srgbClr val="000000"/>
                </a:solidFill>
              </a:rPr>
              <a:t>в Астрахан</a:t>
            </a:r>
            <a:r>
              <a:rPr lang="ru-RU" altLang="ru-RU" sz="2200" dirty="0">
                <a:solidFill>
                  <a:srgbClr val="000000"/>
                </a:solidFill>
              </a:rPr>
              <a:t>и</a:t>
            </a:r>
            <a:r>
              <a:rPr lang="ru-RU" altLang="ru-RU" sz="2200" dirty="0" smtClean="0">
                <a:solidFill>
                  <a:srgbClr val="000000"/>
                </a:solidFill>
              </a:rPr>
              <a:t> </a:t>
            </a:r>
            <a:br>
              <a:rPr lang="ru-RU" altLang="ru-RU" sz="2200" dirty="0" smtClean="0">
                <a:solidFill>
                  <a:srgbClr val="000000"/>
                </a:solidFill>
              </a:rPr>
            </a:br>
            <a:r>
              <a:rPr lang="ru-RU" altLang="ru-RU" sz="2200" dirty="0" smtClean="0">
                <a:solidFill>
                  <a:srgbClr val="000000"/>
                </a:solidFill>
              </a:rPr>
              <a:t>в </a:t>
            </a:r>
            <a:r>
              <a:rPr lang="ru-RU" altLang="ru-RU" sz="2200" dirty="0">
                <a:solidFill>
                  <a:srgbClr val="000000"/>
                </a:solidFill>
              </a:rPr>
              <a:t>рамках мониторинга ФОМ реализации национальных проектов 2005 г</a:t>
            </a:r>
            <a:r>
              <a:rPr lang="ru-RU" altLang="ru-RU" sz="2200" dirty="0" smtClean="0">
                <a:solidFill>
                  <a:srgbClr val="000000"/>
                </a:solidFill>
              </a:rPr>
              <a:t>. ( См. приложение 1)</a:t>
            </a:r>
            <a:endParaRPr lang="ru-RU" sz="2200" dirty="0">
              <a:solidFill>
                <a:srgbClr val="0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rgbClr val="FF6600"/>
                </a:solidFill>
              </a:rPr>
              <a:t>От обывателя к волонтеру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47700" y="1419622"/>
            <a:ext cx="8316788" cy="352839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Courier New"/>
              <a:buChar char="o"/>
            </a:pPr>
            <a:r>
              <a:rPr lang="ru-RU" altLang="ru-RU" sz="2000" dirty="0">
                <a:solidFill>
                  <a:srgbClr val="000000"/>
                </a:solidFill>
              </a:rPr>
              <a:t>Преобразование фрейма – от «обывательского» до «гражданского</a:t>
            </a:r>
            <a:r>
              <a:rPr lang="ru-RU" altLang="ru-RU" sz="2000" dirty="0" smtClean="0">
                <a:solidFill>
                  <a:srgbClr val="000000"/>
                </a:solidFill>
              </a:rPr>
              <a:t>»:</a:t>
            </a:r>
            <a:endParaRPr lang="ru-RU" altLang="ru-RU" sz="2000" dirty="0">
              <a:solidFill>
                <a:srgbClr val="000000"/>
              </a:solidFill>
            </a:endParaRPr>
          </a:p>
          <a:p>
            <a:pPr algn="just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47700" y="2800947"/>
            <a:ext cx="1836738" cy="729854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>
                <a:solidFill>
                  <a:schemeClr val="bg1"/>
                </a:solidFill>
              </a:rPr>
              <a:t> </a:t>
            </a:r>
            <a:r>
              <a:rPr lang="ru-RU" altLang="ru-RU" dirty="0" smtClean="0">
                <a:solidFill>
                  <a:schemeClr val="bg1"/>
                </a:solidFill>
              </a:rPr>
              <a:t>Обыватель</a:t>
            </a:r>
            <a:endParaRPr lang="ru-RU" altLang="ru-RU" dirty="0">
              <a:solidFill>
                <a:schemeClr val="bg1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635376" y="2800948"/>
            <a:ext cx="1836737" cy="72985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 smtClean="0"/>
              <a:t> Активист</a:t>
            </a:r>
            <a:endParaRPr lang="ru-RU" altLang="ru-RU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6696075" y="2800947"/>
            <a:ext cx="1836738" cy="72985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 smtClean="0"/>
              <a:t>Волонтер</a:t>
            </a:r>
            <a:endParaRPr lang="ru-RU" altLang="ru-RU" dirty="0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2736850" y="2018707"/>
            <a:ext cx="611014" cy="841076"/>
          </a:xfrm>
          <a:prstGeom prst="curvedLeftArrow">
            <a:avLst>
              <a:gd name="adj1" fmla="val 42835"/>
              <a:gd name="adj2" fmla="val 85669"/>
              <a:gd name="adj3" fmla="val 346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Давление среды</a:t>
            </a:r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5796137" y="2018707"/>
            <a:ext cx="661250" cy="841076"/>
          </a:xfrm>
          <a:prstGeom prst="curvedLeftArrow">
            <a:avLst>
              <a:gd name="adj1" fmla="val 37650"/>
              <a:gd name="adj2" fmla="val 75301"/>
              <a:gd name="adj3" fmla="val 346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Давление среды</a:t>
            </a: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 rot="16200000" flipV="1">
            <a:off x="2719189" y="3576225"/>
            <a:ext cx="756047" cy="720725"/>
          </a:xfrm>
          <a:prstGeom prst="homePlate">
            <a:avLst>
              <a:gd name="adj" fmla="val 349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400" dirty="0"/>
              <a:t> Условия </a:t>
            </a:r>
          </a:p>
          <a:p>
            <a:pPr algn="ctr" eaLnBrk="1" hangingPunct="1"/>
            <a:r>
              <a:rPr lang="ru-RU" altLang="ru-RU" sz="1400" dirty="0"/>
              <a:t>трансформации</a:t>
            </a: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 rot="16200000" flipV="1">
            <a:off x="5885688" y="3576225"/>
            <a:ext cx="756047" cy="720725"/>
          </a:xfrm>
          <a:prstGeom prst="homePlate">
            <a:avLst>
              <a:gd name="adj" fmla="val 349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400" dirty="0"/>
              <a:t> Условия </a:t>
            </a:r>
          </a:p>
          <a:p>
            <a:pPr algn="ctr" eaLnBrk="1" hangingPunct="1"/>
            <a:r>
              <a:rPr lang="ru-RU" altLang="ru-RU" sz="1400" dirty="0"/>
              <a:t>трансформации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463800" y="3184852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5472113" y="3184852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2236</TotalTime>
  <Words>3462</Words>
  <Application>Microsoft Office PowerPoint</Application>
  <PresentationFormat>Экран (16:9)</PresentationFormat>
  <Paragraphs>430</Paragraphs>
  <Slides>86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86</vt:i4>
      </vt:variant>
    </vt:vector>
  </HeadingPairs>
  <TitlesOfParts>
    <vt:vector size="87" baseType="lpstr">
      <vt:lpstr>Office Theme</vt:lpstr>
      <vt:lpstr>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ИГК и ИГП в группах акторов гражданского участия в динамике_ 1</vt:lpstr>
      <vt:lpstr>Презентация PowerPoint</vt:lpstr>
      <vt:lpstr>ИГК и ИГП в группах акторов гражданского участия в динамике _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</vt:lpstr>
      <vt:lpstr>Приложение 2</vt:lpstr>
      <vt:lpstr>Индекс «гражданский климат» (Indгк)</vt:lpstr>
      <vt:lpstr>ФОМ-тест для измерения индекса «Гражданское поведение»</vt:lpstr>
      <vt:lpstr>Индекс «Гражданское поведение» (Indгп)</vt:lpstr>
      <vt:lpstr>Гражданский потенциал</vt:lpstr>
      <vt:lpstr>Приложение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Приложение 3</vt:lpstr>
      <vt:lpstr>Источник данных</vt:lpstr>
      <vt:lpstr>Первый раздел</vt:lpstr>
      <vt:lpstr>Электоральные ориентации</vt:lpstr>
      <vt:lpstr>Доверие «Единой России»</vt:lpstr>
      <vt:lpstr>За последний месяц Вам приходилось или не приходилось слышать от окружающих  Вас людей критические высказывания в адрес российских властей?</vt:lpstr>
      <vt:lpstr>Действия российских властей за последний месяц у Вас лично вызывали недовольство, возмущение или не вызывали?</vt:lpstr>
      <vt:lpstr>Второй раздел</vt:lpstr>
      <vt:lpstr>Пол</vt:lpstr>
      <vt:lpstr>Возраст</vt:lpstr>
      <vt:lpstr>Высшее образование</vt:lpstr>
      <vt:lpstr>Суточная интернет-аудитория</vt:lpstr>
      <vt:lpstr>Место жительства</vt:lpstr>
      <vt:lpstr>Место жительства</vt:lpstr>
      <vt:lpstr>Место жительства</vt:lpstr>
      <vt:lpstr>Материальное положение</vt:lpstr>
      <vt:lpstr>Материальное положение</vt:lpstr>
      <vt:lpstr>Материальное положение</vt:lpstr>
      <vt:lpstr>Третий раздел</vt:lpstr>
      <vt:lpstr>Электоральные предпочтения возрастных групп</vt:lpstr>
      <vt:lpstr>Электоральные предпочтения групп с разным уровнем дохода</vt:lpstr>
      <vt:lpstr>Четвертый раздел</vt:lpstr>
      <vt:lpstr>Презентация PowerPoint</vt:lpstr>
      <vt:lpstr>Приложение 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no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Дмитрий Захаров</dc:creator>
  <cp:lastModifiedBy>IVANOVA Inna I.</cp:lastModifiedBy>
  <cp:revision>468</cp:revision>
  <dcterms:created xsi:type="dcterms:W3CDTF">2012-09-11T15:24:20Z</dcterms:created>
  <dcterms:modified xsi:type="dcterms:W3CDTF">2015-05-26T15:31:57Z</dcterms:modified>
</cp:coreProperties>
</file>