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8" r:id="rId3"/>
    <p:sldId id="259" r:id="rId4"/>
    <p:sldId id="261" r:id="rId5"/>
    <p:sldId id="302" r:id="rId6"/>
    <p:sldId id="289" r:id="rId7"/>
    <p:sldId id="270" r:id="rId8"/>
    <p:sldId id="271" r:id="rId9"/>
    <p:sldId id="307" r:id="rId10"/>
    <p:sldId id="284" r:id="rId11"/>
    <p:sldId id="263" r:id="rId12"/>
    <p:sldId id="285" r:id="rId13"/>
    <p:sldId id="286" r:id="rId14"/>
    <p:sldId id="287" r:id="rId15"/>
    <p:sldId id="264" r:id="rId16"/>
    <p:sldId id="326" r:id="rId17"/>
    <p:sldId id="290" r:id="rId18"/>
    <p:sldId id="291" r:id="rId19"/>
    <p:sldId id="282" r:id="rId20"/>
    <p:sldId id="266" r:id="rId21"/>
    <p:sldId id="320" r:id="rId22"/>
    <p:sldId id="321" r:id="rId23"/>
    <p:sldId id="322" r:id="rId24"/>
    <p:sldId id="281" r:id="rId25"/>
    <p:sldId id="313" r:id="rId26"/>
    <p:sldId id="315" r:id="rId27"/>
    <p:sldId id="267" r:id="rId28"/>
    <p:sldId id="309" r:id="rId29"/>
    <p:sldId id="310" r:id="rId30"/>
    <p:sldId id="311" r:id="rId31"/>
    <p:sldId id="316" r:id="rId32"/>
    <p:sldId id="314" r:id="rId33"/>
    <p:sldId id="303" r:id="rId34"/>
    <p:sldId id="269" r:id="rId35"/>
    <p:sldId id="304" r:id="rId36"/>
    <p:sldId id="305" r:id="rId37"/>
    <p:sldId id="334" r:id="rId38"/>
    <p:sldId id="272" r:id="rId39"/>
    <p:sldId id="295" r:id="rId40"/>
    <p:sldId id="296" r:id="rId41"/>
    <p:sldId id="297" r:id="rId42"/>
    <p:sldId id="330" r:id="rId43"/>
    <p:sldId id="331" r:id="rId44"/>
    <p:sldId id="32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96B43-0BB5-A14D-BF56-7BEC1BD47002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C0C24-F7D4-3A4A-B63C-C8E32A4E1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4035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A6ECC-03A6-554F-B359-42A93FB54A4D}" type="datetimeFigureOut">
              <a:rPr lang="en-US" smtClean="0"/>
              <a:pPr/>
              <a:t>3/29/2015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35CEB-1509-7644-9C70-A6C1241F86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0613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Saul </a:t>
            </a:r>
            <a:r>
              <a:rPr lang="en-US" dirty="0" err="1" smtClean="0"/>
              <a:t>Alinsky</a:t>
            </a:r>
            <a:r>
              <a:rPr lang="en-US" dirty="0" smtClean="0"/>
              <a:t>.  1909-1972.  “Father</a:t>
            </a:r>
            <a:r>
              <a:rPr lang="en-US" baseline="0" dirty="0" smtClean="0"/>
              <a:t> of community organizing.”  Author of Rules for Radicals.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35CEB-1509-7644-9C70-A6C1241F864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57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35CEB-1509-7644-9C70-A6C1241F864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64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Gansevoort Street in Greenwich</a:t>
            </a:r>
            <a:r>
              <a:rPr lang="en-US" baseline="0" dirty="0" smtClean="0"/>
              <a:t> Village to the Rail Yards at 34</a:t>
            </a:r>
            <a:r>
              <a:rPr lang="en-US" baseline="30000" dirty="0" smtClean="0"/>
              <a:t>th</a:t>
            </a:r>
            <a:r>
              <a:rPr lang="en-US" baseline="0" dirty="0" smtClean="0"/>
              <a:t> Street.  Fifteen years in the making.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35CEB-1509-7644-9C70-A6C1241F864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28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Florentijn</a:t>
            </a:r>
            <a:r>
              <a:rPr lang="en-US" dirty="0" smtClean="0"/>
              <a:t> </a:t>
            </a:r>
            <a:r>
              <a:rPr lang="en-US" dirty="0" err="1" smtClean="0"/>
              <a:t>Hofman</a:t>
            </a:r>
            <a:r>
              <a:rPr lang="en-US" dirty="0" smtClean="0"/>
              <a:t>.  May 17-26, 2014.  </a:t>
            </a:r>
            <a:r>
              <a:rPr lang="en-US" smtClean="0"/>
              <a:t>florentijnhofman.nl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35CEB-1509-7644-9C70-A6C1241F864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61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Boston example of fire hydrants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35CEB-1509-7644-9C70-A6C1241F864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0687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35CEB-1509-7644-9C70-A6C1241F864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869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E2E5-D877-CB47-AD5B-A8E52B392A26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B4E7-02EA-6A4B-8022-11AA7D62B8B3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87D5-DDC0-AA45-9194-B7E5D51623E0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C17ED-0C5B-FA48-BFC2-BEF88263167E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DC4A-9081-454A-8030-70D84FA38A6C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39D1-518A-C64D-8A51-A3FBD1DE1151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4DE0-B0F4-5D41-AC58-06A1AD113980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FCDF-FCE2-834A-A380-245C6B266CD0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B8F4-E630-4140-B727-31A38DB9631A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3FD4-6F8B-784A-B86E-2DD8C79D4657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88DFE-6D8D-4746-96A6-95B18ADADC48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065-D9D5-7A41-8F45-35F870ADE12C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A716-EF9D-7D4C-B973-20A21A80BC99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74577-6DAF-D142-B941-CBE4017248A4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9F12-22B6-3A40-A45F-8079ECF5F8D5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C775-F7FD-9E41-8365-BDB7B4A8EC36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E477CB8-4E8D-C443-BBC1-EFFCD14264A8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17DCCF8-6360-9345-A66C-D55004E9FE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hf hdr="0" ftr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ni.or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foramerica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Участие </a:t>
            </a:r>
            <a:r>
              <a:rPr lang="ru-RU" sz="3600" dirty="0" smtClean="0"/>
              <a:t>рядовых граждан в решении проблем на </a:t>
            </a:r>
            <a:r>
              <a:rPr lang="ru-RU" sz="3600" dirty="0" smtClean="0"/>
              <a:t>местах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476205" y="2669780"/>
            <a:ext cx="7754112" cy="27636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ChryslerDu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887450" y="2187505"/>
            <a:ext cx="5044967" cy="37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6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в Соединенных Штатах?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015-02-04_13-58-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1503" y="1998152"/>
            <a:ext cx="7076747" cy="48598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BD35-EA50-974C-BD07-48021036ABAB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41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Колонии</a:t>
            </a:r>
            <a:r>
              <a:rPr lang="ru-RU" dirty="0" smtClean="0"/>
              <a:t> в сельском Техасе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Долина </a:t>
            </a:r>
            <a:r>
              <a:rPr lang="ru-RU" dirty="0" smtClean="0"/>
              <a:t>Рио Гранде, возле мексиканской границы</a:t>
            </a:r>
            <a:endParaRPr lang="en-CA" dirty="0" smtClean="0"/>
          </a:p>
          <a:p>
            <a:r>
              <a:rPr lang="ru-RU" dirty="0" smtClean="0"/>
              <a:t>Колонии = это неофициальные сообщества-поселения американцев мексиканского происхождения и иммигрантов из Мексики</a:t>
            </a:r>
            <a:endParaRPr lang="en-CA" dirty="0" smtClean="0"/>
          </a:p>
          <a:p>
            <a:r>
              <a:rPr lang="ru-RU" dirty="0" smtClean="0"/>
              <a:t>Очень бедные</a:t>
            </a:r>
            <a:endParaRPr lang="en-CA" dirty="0" smtClean="0"/>
          </a:p>
          <a:p>
            <a:r>
              <a:rPr lang="ru-RU" dirty="0" smtClean="0"/>
              <a:t>Без элементарных удобств - канализации, электричества, асфальтированных дорог</a:t>
            </a:r>
            <a:endParaRPr lang="en-CA" dirty="0" smtClean="0"/>
          </a:p>
          <a:p>
            <a:r>
              <a:rPr lang="ru-RU" dirty="0" smtClean="0"/>
              <a:t>Беспомощные? Нет - очень сильные!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124857" y="6089878"/>
            <a:ext cx="7547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</a:t>
            </a:r>
            <a:r>
              <a:rPr lang="en-US" sz="1400" dirty="0" smtClean="0"/>
              <a:t>:  </a:t>
            </a:r>
            <a:r>
              <a:rPr lang="en-US" sz="1400" dirty="0"/>
              <a:t>Putnam, Robert D. and Lewis M. Feldstein.  Better Together: Restoring the American Community.  New York:  Simon &amp; Schuster, 2003, “Valley Interfaith,” </a:t>
            </a:r>
            <a:r>
              <a:rPr lang="en-US" sz="1400" dirty="0" smtClean="0"/>
              <a:t>pp. 11-33.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8D41C-C14D-EA48-8161-FB18E6B15980}" type="datetime1">
              <a:rPr lang="en-US" smtClean="0"/>
              <a:pPr/>
              <a:t>3/29/2015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59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Долина всех конфессий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Долина конфессий - церкви и школы</a:t>
            </a:r>
            <a:endParaRPr lang="en-CA" dirty="0" smtClean="0"/>
          </a:p>
          <a:p>
            <a:r>
              <a:rPr lang="ru-RU" dirty="0" smtClean="0"/>
              <a:t>Домашние собрания - очень маленькие группы</a:t>
            </a:r>
            <a:endParaRPr lang="en-CA" dirty="0" smtClean="0"/>
          </a:p>
          <a:p>
            <a:r>
              <a:rPr lang="ru-RU" dirty="0" smtClean="0"/>
              <a:t>Устные рассказы</a:t>
            </a:r>
            <a:endParaRPr lang="en-CA" dirty="0" smtClean="0"/>
          </a:p>
          <a:p>
            <a:r>
              <a:rPr lang="ru-RU" dirty="0" smtClean="0"/>
              <a:t>Членство строится по крупицам - по одному человеку, одному собранию</a:t>
            </a:r>
            <a:endParaRPr lang="en-CA" dirty="0" smtClean="0"/>
          </a:p>
          <a:p>
            <a:r>
              <a:rPr lang="ru-RU" dirty="0" smtClean="0"/>
              <a:t>Налаживание отношений и воспитание доверия</a:t>
            </a:r>
            <a:endParaRPr lang="en-CA" dirty="0" smtClean="0"/>
          </a:p>
          <a:p>
            <a:r>
              <a:rPr lang="ru-RU" dirty="0" smtClean="0"/>
              <a:t>Определение того, что они хотят изменить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573B-B25A-454A-A8EE-BF340C46700B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4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Долина всех конфессий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Выявление общих интересов</a:t>
            </a:r>
            <a:endParaRPr lang="en-CA" dirty="0" smtClean="0"/>
          </a:p>
          <a:p>
            <a:r>
              <a:rPr lang="ru-RU" dirty="0" smtClean="0"/>
              <a:t>Создание групп, которые могут иметь значение благодаря размерам - и включают политиков!</a:t>
            </a:r>
            <a:endParaRPr lang="en-CA" dirty="0" smtClean="0"/>
          </a:p>
          <a:p>
            <a:r>
              <a:rPr lang="ru-RU" dirty="0" smtClean="0"/>
              <a:t>Обучение лидеров</a:t>
            </a:r>
            <a:endParaRPr lang="en-CA" dirty="0" smtClean="0"/>
          </a:p>
          <a:p>
            <a:r>
              <a:rPr lang="ru-RU" dirty="0" smtClean="0"/>
              <a:t>Результаты: Вымощены дороги, водопровод, электричество, дорожные знаки, системы канализации, ирригация, медицинские пункты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E764-A574-314D-8044-ABCDFEDD8666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67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Долина всех конфессий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Выяснить, чего можно реально добиться</a:t>
            </a:r>
            <a:endParaRPr lang="en-CA" dirty="0" smtClean="0"/>
          </a:p>
          <a:p>
            <a:r>
              <a:rPr lang="ru-RU" dirty="0" smtClean="0"/>
              <a:t>Обратить особое внимание на детали</a:t>
            </a:r>
            <a:endParaRPr lang="en-CA" dirty="0" smtClean="0"/>
          </a:p>
          <a:p>
            <a:r>
              <a:rPr lang="ru-RU" dirty="0" smtClean="0"/>
              <a:t>Сессии, посвященные ответственности</a:t>
            </a:r>
            <a:endParaRPr lang="en-CA" dirty="0" smtClean="0"/>
          </a:p>
          <a:p>
            <a:pPr lvl="1"/>
            <a:r>
              <a:rPr lang="ru-RU" dirty="0" smtClean="0"/>
              <a:t>официальные лица должны быть призваны к ответственности</a:t>
            </a:r>
            <a:endParaRPr lang="en-CA" dirty="0" smtClean="0"/>
          </a:p>
          <a:p>
            <a:pPr lvl="1"/>
            <a:r>
              <a:rPr lang="ru-RU" dirty="0" smtClean="0"/>
              <a:t>получение твердых обещаний (в письменной форме или, например, на видео)</a:t>
            </a:r>
            <a:endParaRPr lang="en-CA" dirty="0" smtClean="0"/>
          </a:p>
          <a:p>
            <a:r>
              <a:rPr lang="ru-RU" dirty="0" smtClean="0"/>
              <a:t>Поддерживаете ли вы нашу “повестку дня”?</a:t>
            </a:r>
            <a:endParaRPr lang="en-CA" dirty="0" smtClean="0"/>
          </a:p>
          <a:p>
            <a:r>
              <a:rPr lang="ru-RU" dirty="0" smtClean="0"/>
              <a:t>Никогда не делайте для меня того, что я могу сделать для себя сам</a:t>
            </a:r>
            <a:endParaRPr lang="en-CA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3428-55C0-D64F-B87C-B1B4E072BD9E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26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СделайЧто-нибудь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Сайт </a:t>
            </a:r>
            <a:r>
              <a:rPr lang="en-CA" dirty="0" err="1" smtClean="0"/>
              <a:t>DoSomething</a:t>
            </a:r>
            <a:r>
              <a:rPr lang="ru-RU" dirty="0" smtClean="0"/>
              <a:t>.</a:t>
            </a:r>
            <a:r>
              <a:rPr lang="en-CA" dirty="0" smtClean="0"/>
              <a:t>org</a:t>
            </a:r>
            <a:r>
              <a:rPr lang="ru-RU" dirty="0" smtClean="0"/>
              <a:t> (социальная сеть)</a:t>
            </a:r>
            <a:endParaRPr lang="en-CA" dirty="0" smtClean="0"/>
          </a:p>
          <a:p>
            <a:r>
              <a:rPr lang="ru-RU" dirty="0" smtClean="0"/>
              <a:t>3,4 миллиона членов</a:t>
            </a:r>
            <a:endParaRPr lang="en-CA" dirty="0" smtClean="0"/>
          </a:p>
          <a:p>
            <a:r>
              <a:rPr lang="ru-RU" dirty="0" smtClean="0"/>
              <a:t>Участникам от 13 до 25 лет</a:t>
            </a:r>
            <a:endParaRPr lang="en-CA" dirty="0" smtClean="0"/>
          </a:p>
          <a:p>
            <a:r>
              <a:rPr lang="ru-RU" dirty="0" smtClean="0"/>
              <a:t>Международная организация - Канада, Индонезия, Нигерия, Ботсвана</a:t>
            </a:r>
            <a:endParaRPr lang="en-CA" dirty="0" smtClean="0"/>
          </a:p>
          <a:p>
            <a:r>
              <a:rPr lang="ru-RU" dirty="0" smtClean="0"/>
              <a:t>Одна из самых крупных организаций молодежи за социальные изменения “наши участники организуют кампании, направленные на самые разные цели, от бедности, до насилия, от окружающей среды и до всего остального. Любая цель, в любое время, в любом месте”.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D547-93DF-B545-87CA-427A32FCCA9D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81503" y="6227303"/>
            <a:ext cx="6041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www.dosomething.org</a:t>
            </a:r>
            <a:r>
              <a:rPr lang="en-US" sz="1400" dirty="0"/>
              <a:t>/about/who-we-are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9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DoSomething.org</a:t>
            </a:r>
            <a:endParaRPr lang="en-US" dirty="0"/>
          </a:p>
        </p:txBody>
      </p:sp>
      <p:pic>
        <p:nvPicPr>
          <p:cNvPr id="6" name="Content Placeholder 5" descr="2015-02-10_14-15-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" b="2647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534F-83FD-8F44-8F88-7845379781FC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36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DoSomething.org</a:t>
            </a:r>
            <a:endParaRPr lang="en-US" dirty="0"/>
          </a:p>
        </p:txBody>
      </p:sp>
      <p:pic>
        <p:nvPicPr>
          <p:cNvPr id="8" name="Picture 7" descr="2015-02-10_14-19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947" y="1880776"/>
            <a:ext cx="6056064" cy="4400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868" y="6281302"/>
            <a:ext cx="766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Поделитесь открыто своими чувствами, чтобы уменьшить стигму психологического консультирования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D5EA-D1BA-0642-917C-4A73B24924D2}" type="datetime1">
              <a:rPr lang="en-US" smtClean="0"/>
              <a:pPr/>
              <a:t>3/29/2015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0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Проекты </a:t>
            </a:r>
            <a:r>
              <a:rPr lang="en-US" dirty="0" err="1" smtClean="0"/>
              <a:t>DoSomething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Соберите </a:t>
            </a:r>
            <a:r>
              <a:rPr lang="ru-RU" dirty="0" smtClean="0"/>
              <a:t>джинсы для бездомных у вас в окрУге</a:t>
            </a:r>
            <a:endParaRPr lang="en-CA" dirty="0" smtClean="0"/>
          </a:p>
          <a:p>
            <a:r>
              <a:rPr lang="ru-RU" dirty="0" smtClean="0"/>
              <a:t>Соберите </a:t>
            </a:r>
            <a:r>
              <a:rPr lang="ru-RU" dirty="0" smtClean="0"/>
              <a:t>очки, чтобы помочь финансированию программ офтальмологических услуг для бедных</a:t>
            </a:r>
            <a:endParaRPr lang="en-CA" dirty="0" smtClean="0"/>
          </a:p>
          <a:p>
            <a:r>
              <a:rPr lang="ru-RU" dirty="0" smtClean="0"/>
              <a:t>Придумайте социальную рекламу, чтобы предупредить подростков об опасностях использования жевательного табака</a:t>
            </a:r>
            <a:endParaRPr lang="en-CA" dirty="0" smtClean="0"/>
          </a:p>
          <a:p>
            <a:r>
              <a:rPr lang="ru-RU" dirty="0" smtClean="0"/>
              <a:t>Организуйте танцы в центре для пожилых людей</a:t>
            </a:r>
            <a:endParaRPr lang="en-CA" dirty="0" smtClean="0"/>
          </a:p>
          <a:p>
            <a:r>
              <a:rPr lang="ru-RU" dirty="0" smtClean="0"/>
              <a:t>Устройте станцию помывки собак, чтобы купить необходимые вещи для приюта животных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70570-1643-9247-9E3C-92C0DF455988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69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в Соединенных Штатах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 descr="2015-02-03_11-28-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38" b="1313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FAD3-D95E-9F4B-A8A2-F8E2DF8EA220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9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Что</a:t>
            </a:r>
            <a:r>
              <a:rPr lang="en-CA" dirty="0" smtClean="0"/>
              <a:t> </a:t>
            </a:r>
            <a:r>
              <a:rPr lang="en-CA" dirty="0" err="1" smtClean="0"/>
              <a:t>нужно</a:t>
            </a:r>
            <a:r>
              <a:rPr lang="en-CA" dirty="0" smtClean="0"/>
              <a:t> </a:t>
            </a:r>
            <a:r>
              <a:rPr lang="en-CA" dirty="0" err="1" smtClean="0"/>
              <a:t>для</a:t>
            </a:r>
            <a:r>
              <a:rPr lang="en-CA" dirty="0" smtClean="0"/>
              <a:t> </a:t>
            </a:r>
            <a:r>
              <a:rPr lang="en-CA" dirty="0" err="1" smtClean="0"/>
              <a:t>успеха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err="1" smtClean="0"/>
              <a:t>Проблема</a:t>
            </a:r>
            <a:r>
              <a:rPr lang="en-CA" dirty="0" smtClean="0"/>
              <a:t>, </a:t>
            </a:r>
            <a:r>
              <a:rPr lang="en-CA" dirty="0" err="1" smtClean="0"/>
              <a:t>которую</a:t>
            </a:r>
            <a:r>
              <a:rPr lang="en-CA" dirty="0" smtClean="0"/>
              <a:t> </a:t>
            </a:r>
            <a:r>
              <a:rPr lang="en-CA" dirty="0" err="1" smtClean="0"/>
              <a:t>люди</a:t>
            </a:r>
            <a:r>
              <a:rPr lang="en-CA" dirty="0" smtClean="0"/>
              <a:t> </a:t>
            </a:r>
            <a:r>
              <a:rPr lang="en-CA" dirty="0" err="1" smtClean="0"/>
              <a:t>хотят</a:t>
            </a:r>
            <a:r>
              <a:rPr lang="en-CA" dirty="0" smtClean="0"/>
              <a:t> </a:t>
            </a:r>
            <a:r>
              <a:rPr lang="en-CA" dirty="0" err="1" smtClean="0"/>
              <a:t>решить</a:t>
            </a:r>
            <a:endParaRPr lang="en-CA" dirty="0" smtClean="0"/>
          </a:p>
          <a:p>
            <a:r>
              <a:rPr lang="en-CA" dirty="0" err="1" smtClean="0"/>
              <a:t>Безопасное</a:t>
            </a:r>
            <a:r>
              <a:rPr lang="en-CA" dirty="0" smtClean="0"/>
              <a:t> </a:t>
            </a:r>
            <a:r>
              <a:rPr lang="en-CA" dirty="0" err="1" smtClean="0"/>
              <a:t>место</a:t>
            </a:r>
            <a:r>
              <a:rPr lang="ru-RU" dirty="0" smtClean="0"/>
              <a:t> для встреч</a:t>
            </a:r>
            <a:endParaRPr lang="en-CA" dirty="0" smtClean="0"/>
          </a:p>
          <a:p>
            <a:pPr lvl="1"/>
            <a:r>
              <a:rPr lang="ru-RU" dirty="0" smtClean="0"/>
              <a:t>Гостиная</a:t>
            </a:r>
            <a:endParaRPr lang="en-US" dirty="0" smtClean="0"/>
          </a:p>
          <a:p>
            <a:pPr lvl="1"/>
            <a:r>
              <a:rPr lang="ru-RU" dirty="0" err="1" smtClean="0"/>
              <a:t>Ц</a:t>
            </a:r>
            <a:r>
              <a:rPr lang="en-CA" dirty="0" err="1" smtClean="0"/>
              <a:t>ерковь</a:t>
            </a:r>
            <a:r>
              <a:rPr lang="en-CA" dirty="0" smtClean="0"/>
              <a:t> </a:t>
            </a:r>
            <a:r>
              <a:rPr lang="en-CA" dirty="0" err="1" smtClean="0"/>
              <a:t>или</a:t>
            </a:r>
            <a:r>
              <a:rPr lang="en-CA" dirty="0" smtClean="0"/>
              <a:t> </a:t>
            </a:r>
            <a:r>
              <a:rPr lang="en-CA" dirty="0" err="1" smtClean="0"/>
              <a:t>другой</a:t>
            </a:r>
            <a:r>
              <a:rPr lang="en-CA" dirty="0" smtClean="0"/>
              <a:t> </a:t>
            </a:r>
            <a:r>
              <a:rPr lang="en-CA" dirty="0" err="1" smtClean="0"/>
              <a:t>молитвенный</a:t>
            </a:r>
            <a:r>
              <a:rPr lang="en-CA" dirty="0" smtClean="0"/>
              <a:t> </a:t>
            </a:r>
            <a:r>
              <a:rPr lang="en-CA" dirty="0" err="1" smtClean="0"/>
              <a:t>дом</a:t>
            </a:r>
            <a:endParaRPr lang="ru-RU" dirty="0" smtClean="0"/>
          </a:p>
          <a:p>
            <a:pPr lvl="1"/>
            <a:r>
              <a:rPr lang="ru-RU" dirty="0" smtClean="0"/>
              <a:t>А</a:t>
            </a:r>
            <a:r>
              <a:rPr lang="en-CA" dirty="0" err="1" smtClean="0"/>
              <a:t>ктовый</a:t>
            </a:r>
            <a:r>
              <a:rPr lang="en-CA" dirty="0" smtClean="0"/>
              <a:t> </a:t>
            </a:r>
            <a:r>
              <a:rPr lang="en-CA" dirty="0" err="1" smtClean="0"/>
              <a:t>зал</a:t>
            </a:r>
            <a:r>
              <a:rPr lang="en-CA" dirty="0" smtClean="0"/>
              <a:t> в </a:t>
            </a:r>
            <a:r>
              <a:rPr lang="en-CA" dirty="0" err="1" smtClean="0"/>
              <a:t>библиотеке</a:t>
            </a:r>
            <a:r>
              <a:rPr lang="en-CA" dirty="0" smtClean="0"/>
              <a:t>, </a:t>
            </a:r>
            <a:r>
              <a:rPr lang="en-CA" dirty="0" err="1" smtClean="0"/>
              <a:t>другое</a:t>
            </a:r>
            <a:r>
              <a:rPr lang="en-CA" dirty="0" smtClean="0"/>
              <a:t> </a:t>
            </a:r>
            <a:r>
              <a:rPr lang="en-CA" dirty="0" err="1" smtClean="0"/>
              <a:t>общественное</a:t>
            </a:r>
            <a:r>
              <a:rPr lang="en-CA" dirty="0" smtClean="0"/>
              <a:t> </a:t>
            </a:r>
            <a:r>
              <a:rPr lang="en-CA" dirty="0" err="1" smtClean="0"/>
              <a:t>помещение</a:t>
            </a:r>
            <a:r>
              <a:rPr lang="en-US" dirty="0" smtClean="0"/>
              <a:t>	</a:t>
            </a:r>
          </a:p>
          <a:p>
            <a:r>
              <a:rPr lang="en-CA" dirty="0" err="1" smtClean="0"/>
              <a:t>Доступно</a:t>
            </a:r>
            <a:r>
              <a:rPr lang="ru-RU" dirty="0" smtClean="0"/>
              <a:t>е</a:t>
            </a:r>
            <a:r>
              <a:rPr lang="en-CA" dirty="0" smtClean="0"/>
              <a:t> </a:t>
            </a:r>
            <a:r>
              <a:rPr lang="en-CA" dirty="0" err="1" smtClean="0"/>
              <a:t>мест</a:t>
            </a:r>
            <a:r>
              <a:rPr lang="ru-RU" dirty="0" smtClean="0"/>
              <a:t>о</a:t>
            </a:r>
            <a:r>
              <a:rPr lang="en-CA" dirty="0" smtClean="0"/>
              <a:t> </a:t>
            </a:r>
            <a:r>
              <a:rPr lang="en-CA" dirty="0" err="1" smtClean="0"/>
              <a:t>собраний</a:t>
            </a:r>
            <a:endParaRPr lang="en-CA" dirty="0" smtClean="0"/>
          </a:p>
          <a:p>
            <a:pPr lvl="1"/>
            <a:r>
              <a:rPr lang="ru-RU" dirty="0" smtClean="0"/>
              <a:t>на расстоянии пешего хода,  или возле остановки автобуса или поезда</a:t>
            </a:r>
            <a:endParaRPr lang="en-CA" sz="1400" dirty="0" smtClean="0"/>
          </a:p>
          <a:p>
            <a:pPr lvl="1"/>
            <a:r>
              <a:rPr lang="ru-RU" dirty="0" smtClean="0"/>
              <a:t>удобная (и бесплатная) парковка</a:t>
            </a:r>
            <a:endParaRPr lang="en-CA" sz="1400" dirty="0" smtClean="0"/>
          </a:p>
          <a:p>
            <a:pPr lvl="1"/>
            <a:r>
              <a:rPr lang="ru-RU" dirty="0" smtClean="0"/>
              <a:t>доступность для </a:t>
            </a:r>
            <a:r>
              <a:rPr lang="ru-RU" dirty="0" smtClean="0"/>
              <a:t>инвалидов</a:t>
            </a:r>
            <a:endParaRPr lang="en-CA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267E-5866-004B-8F5C-D36D131CBE43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96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err="1" smtClean="0"/>
              <a:t>Стокли</a:t>
            </a:r>
            <a:r>
              <a:rPr lang="en-CA" dirty="0" smtClean="0"/>
              <a:t> </a:t>
            </a:r>
            <a:r>
              <a:rPr lang="en-CA" dirty="0" err="1" smtClean="0"/>
              <a:t>Гарденз</a:t>
            </a:r>
            <a:endParaRPr lang="en-CA" dirty="0"/>
          </a:p>
        </p:txBody>
      </p:sp>
      <p:pic>
        <p:nvPicPr>
          <p:cNvPr id="4" name="Content Placeholder 3" descr="StockleyGardens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90" b="1239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797C-C20C-F04C-B230-3FD9BE33B7EA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1020" y="6437032"/>
            <a:ext cx="583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Все фотографии Стокли Гарденз сделаны автором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3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Стокли</a:t>
            </a:r>
            <a:r>
              <a:rPr lang="en-CA" dirty="0" smtClean="0"/>
              <a:t> </a:t>
            </a:r>
            <a:r>
              <a:rPr lang="en-CA" dirty="0" err="1" smtClean="0"/>
              <a:t>Гарденз</a:t>
            </a:r>
            <a:endParaRPr lang="en-US" dirty="0"/>
          </a:p>
        </p:txBody>
      </p:sp>
      <p:pic>
        <p:nvPicPr>
          <p:cNvPr id="4" name="Content Placeholder 3" descr="StockleyFenc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90" b="1239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E853F-A9A2-5241-A4C5-2108F7467F47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2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Стокли</a:t>
            </a:r>
            <a:r>
              <a:rPr lang="en-CA" dirty="0" smtClean="0"/>
              <a:t> </a:t>
            </a:r>
            <a:r>
              <a:rPr lang="en-CA" dirty="0" err="1" smtClean="0"/>
              <a:t>Гарденз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Зеленый район с большим потенциалом в Норфолке, Вирджиния</a:t>
            </a:r>
            <a:endParaRPr lang="en-CA" sz="1800" dirty="0" smtClean="0"/>
          </a:p>
          <a:p>
            <a:r>
              <a:rPr lang="ru-RU" sz="1800" dirty="0" smtClean="0"/>
              <a:t>Несколько церквей на окраинах; бесплатные столовые для нуждающихся</a:t>
            </a:r>
            <a:endParaRPr lang="en-CA" sz="1800" dirty="0" smtClean="0"/>
          </a:p>
          <a:p>
            <a:r>
              <a:rPr lang="ru-RU" sz="1800" dirty="0" smtClean="0"/>
              <a:t>Привлекает бездомных</a:t>
            </a:r>
            <a:endParaRPr lang="en-CA" sz="1800" dirty="0" smtClean="0"/>
          </a:p>
          <a:p>
            <a:r>
              <a:rPr lang="ru-RU" sz="1800" dirty="0" smtClean="0"/>
              <a:t>Они спят на скамейках в парках, и в кустах</a:t>
            </a:r>
            <a:endParaRPr lang="en-CA" sz="1800" dirty="0" smtClean="0"/>
          </a:p>
          <a:p>
            <a:r>
              <a:rPr lang="ru-RU" sz="1800" dirty="0" smtClean="0"/>
              <a:t>Драки, пьянство, недостойное поведение, и т.д.</a:t>
            </a:r>
            <a:endParaRPr lang="en-CA" sz="1800" dirty="0" smtClean="0"/>
          </a:p>
          <a:p>
            <a:r>
              <a:rPr lang="ru-RU" sz="1800" dirty="0" smtClean="0"/>
              <a:t>Жители </a:t>
            </a:r>
            <a:r>
              <a:rPr lang="ru-RU" sz="1800" dirty="0" smtClean="0"/>
              <a:t>вызывали полицию</a:t>
            </a:r>
            <a:endParaRPr lang="en-CA" sz="1800" dirty="0" smtClean="0"/>
          </a:p>
          <a:p>
            <a:r>
              <a:rPr lang="ru-RU" sz="1800" dirty="0" smtClean="0"/>
              <a:t>Чиновники из отдела городского планирования встретились с жителями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D305-FACA-434C-B563-5555456CAC37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Стокли</a:t>
            </a:r>
            <a:r>
              <a:rPr lang="en-CA" dirty="0" smtClean="0"/>
              <a:t> </a:t>
            </a:r>
            <a:r>
              <a:rPr lang="en-CA" dirty="0" err="1" smtClean="0"/>
              <a:t>Гарденз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Были предложены разные варианты решения</a:t>
            </a:r>
            <a:endParaRPr lang="en-CA" dirty="0" smtClean="0"/>
          </a:p>
          <a:p>
            <a:r>
              <a:rPr lang="ru-RU" dirty="0" smtClean="0"/>
              <a:t>Уменьшить число скамеек, изменить ландшафт</a:t>
            </a:r>
            <a:endParaRPr lang="en-CA" dirty="0" smtClean="0"/>
          </a:p>
          <a:p>
            <a:r>
              <a:rPr lang="ru-RU" dirty="0" smtClean="0"/>
              <a:t>Стороны не пришли к единому решению</a:t>
            </a:r>
            <a:endParaRPr lang="en-CA" dirty="0" smtClean="0"/>
          </a:p>
          <a:p>
            <a:r>
              <a:rPr lang="ru-RU" dirty="0" smtClean="0"/>
              <a:t>Город неожиданно убрал все скамейки</a:t>
            </a:r>
            <a:endParaRPr lang="en-CA" dirty="0" smtClean="0"/>
          </a:p>
          <a:p>
            <a:r>
              <a:rPr lang="ru-RU" dirty="0" smtClean="0"/>
              <a:t>Проблема решена</a:t>
            </a:r>
            <a:r>
              <a:rPr lang="ru-RU" dirty="0" smtClean="0"/>
              <a:t>??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07AC-FA51-344E-8369-0E8C53852FA8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7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в Соединенных Штатах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Content Placeholder 5" descr="2015-02-03_11-28-4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38" b="13138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E545-D5B4-BC40-A3E3-1113CF5485B7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err="1" smtClean="0"/>
              <a:t>Дадли</a:t>
            </a:r>
            <a:r>
              <a:rPr lang="en-CA" dirty="0" smtClean="0"/>
              <a:t> </a:t>
            </a:r>
            <a:r>
              <a:rPr lang="en-CA" dirty="0" err="1" smtClean="0"/>
              <a:t>Стрит</a:t>
            </a:r>
            <a:r>
              <a:rPr lang="en-CA" dirty="0" smtClean="0"/>
              <a:t>, </a:t>
            </a:r>
            <a:r>
              <a:rPr lang="en-CA" dirty="0" err="1" smtClean="0"/>
              <a:t>Бостон</a:t>
            </a:r>
            <a:r>
              <a:rPr lang="en-CA" dirty="0" smtClean="0"/>
              <a:t>, </a:t>
            </a:r>
            <a:r>
              <a:rPr lang="en-CA" dirty="0" err="1" smtClean="0"/>
              <a:t>Массачусетс</a:t>
            </a:r>
            <a:endParaRPr lang="en-CA" dirty="0"/>
          </a:p>
        </p:txBody>
      </p:sp>
      <p:pic>
        <p:nvPicPr>
          <p:cNvPr id="4" name="Content Placeholder 3" descr="2015-02-09_12-40-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4" b="349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141493" y="6333553"/>
            <a:ext cx="66721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/>
              <a:t>Справа</a:t>
            </a:r>
            <a:r>
              <a:rPr lang="en-US" sz="1600" dirty="0" smtClean="0"/>
              <a:t>:  </a:t>
            </a:r>
            <a:r>
              <a:rPr lang="ru-RU" sz="1600" dirty="0" smtClean="0"/>
              <a:t>один из первых лидеров - Президент Совета </a:t>
            </a:r>
            <a:r>
              <a:rPr lang="en-CA" sz="1600" dirty="0" smtClean="0"/>
              <a:t>DSNI</a:t>
            </a:r>
            <a:r>
              <a:rPr lang="ru-RU" sz="1600" dirty="0" smtClean="0"/>
              <a:t> (Инициативы Соседей с Улицы Дадли)</a:t>
            </a:r>
            <a:endParaRPr lang="en-CA" sz="1600" dirty="0" smtClean="0"/>
          </a:p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3182-18F4-6843-926C-468B38A40E44}" type="datetime1">
              <a:rPr lang="en-US" smtClean="0"/>
              <a:pPr/>
              <a:t>3/29/2015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4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err="1" smtClean="0"/>
              <a:t>Некоторые</a:t>
            </a:r>
            <a:r>
              <a:rPr lang="en-CA" dirty="0" smtClean="0"/>
              <a:t> </a:t>
            </a:r>
            <a:r>
              <a:rPr lang="en-CA" dirty="0" err="1" smtClean="0"/>
              <a:t>проблемы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Незаконный выброс мусора (машин, холодильников, трупов животных)</a:t>
            </a:r>
            <a:endParaRPr lang="en-CA" dirty="0" smtClean="0"/>
          </a:p>
          <a:p>
            <a:r>
              <a:rPr lang="ru-RU" dirty="0" smtClean="0"/>
              <a:t>Открытый сбыт наркотиков, высокий уровень преступности</a:t>
            </a:r>
            <a:endParaRPr lang="en-CA" dirty="0" smtClean="0"/>
          </a:p>
          <a:p>
            <a:r>
              <a:rPr lang="ru-RU" dirty="0" smtClean="0"/>
              <a:t>Поджоги</a:t>
            </a:r>
            <a:endParaRPr lang="en-CA" dirty="0" smtClean="0"/>
          </a:p>
          <a:p>
            <a:r>
              <a:rPr lang="ru-RU" dirty="0" smtClean="0"/>
              <a:t>“Ничейные” участки</a:t>
            </a:r>
            <a:endParaRPr lang="en-CA" dirty="0" smtClean="0"/>
          </a:p>
          <a:p>
            <a:r>
              <a:rPr lang="ru-RU" dirty="0" smtClean="0"/>
              <a:t>Бедные школы</a:t>
            </a:r>
            <a:endParaRPr lang="en-CA" dirty="0" smtClean="0"/>
          </a:p>
          <a:p>
            <a:r>
              <a:rPr lang="ru-RU" dirty="0" smtClean="0"/>
              <a:t>Практика “красной черты” (</a:t>
            </a:r>
            <a:r>
              <a:rPr lang="ru-RU" i="1" dirty="0" smtClean="0"/>
              <a:t>отказ в выдаче ссуды по закладной на дома в старых или трущобных районах; часто по расовым соображениям</a:t>
            </a:r>
            <a:r>
              <a:rPr lang="ru-RU" dirty="0" smtClean="0"/>
              <a:t>)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ACDF-0619-934E-9576-FB306BE1FD25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163" y="6126163"/>
            <a:ext cx="8354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Источники</a:t>
            </a:r>
            <a:r>
              <a:rPr lang="en-US" sz="1200" dirty="0" smtClean="0"/>
              <a:t>:  </a:t>
            </a:r>
            <a:r>
              <a:rPr lang="en-US" sz="1200" dirty="0"/>
              <a:t>Putnam, Robert D. and Lewis M. Feldstein.  Better Together: Restoring the American Community.  New York:  Simon &amp; Schuster, </a:t>
            </a:r>
            <a:r>
              <a:rPr lang="en-US" sz="1200" dirty="0" smtClean="0"/>
              <a:t>2003, “The Dudley Street Neighborhood Initiative,</a:t>
            </a:r>
            <a:r>
              <a:rPr lang="en-US" sz="1200" dirty="0"/>
              <a:t>” </a:t>
            </a:r>
            <a:r>
              <a:rPr lang="en-US" sz="1200" dirty="0" smtClean="0"/>
              <a:t>pp. 75-97; Dudley Street Neighborhood Initiative, </a:t>
            </a:r>
            <a:r>
              <a:rPr lang="en-US" sz="1200" dirty="0" smtClean="0">
                <a:hlinkClick r:id="rId2"/>
              </a:rPr>
              <a:t>www.dsni.org</a:t>
            </a:r>
            <a:r>
              <a:rPr lang="en-US" sz="1200" dirty="0" smtClean="0"/>
              <a:t>; </a:t>
            </a:r>
            <a:r>
              <a:rPr lang="en-US" sz="1200" dirty="0" err="1" smtClean="0"/>
              <a:t>Medoff</a:t>
            </a:r>
            <a:r>
              <a:rPr lang="en-US" sz="1200" dirty="0" smtClean="0"/>
              <a:t>, Peter and Holly </a:t>
            </a:r>
            <a:r>
              <a:rPr lang="en-US" sz="1200" dirty="0" err="1" smtClean="0"/>
              <a:t>Sklar</a:t>
            </a:r>
            <a:r>
              <a:rPr lang="en-US" sz="1200" dirty="0" smtClean="0"/>
              <a:t>, Streets of Hope: The Fall and Rise of an Urban Neighborhood.  South End Press, Boston, MA, 1994 .</a:t>
            </a:r>
            <a:endParaRPr lang="en-US" sz="1200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55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Инициатива</a:t>
            </a:r>
            <a:r>
              <a:rPr lang="en-CA" dirty="0" smtClean="0"/>
              <a:t> </a:t>
            </a:r>
            <a:r>
              <a:rPr lang="en-CA" dirty="0" err="1" smtClean="0"/>
              <a:t>соседей</a:t>
            </a:r>
            <a:r>
              <a:rPr lang="en-CA" dirty="0" smtClean="0"/>
              <a:t> с </a:t>
            </a:r>
            <a:r>
              <a:rPr lang="en-CA" dirty="0" err="1" smtClean="0"/>
              <a:t>улицы</a:t>
            </a:r>
            <a:r>
              <a:rPr lang="en-CA" dirty="0" smtClean="0"/>
              <a:t> </a:t>
            </a:r>
            <a:r>
              <a:rPr lang="en-CA" dirty="0" err="1" smtClean="0"/>
              <a:t>Дадли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Некоммерческая группа планирования и организации, созданная на основе сообщества</a:t>
            </a:r>
            <a:endParaRPr lang="en-CA" dirty="0" smtClean="0"/>
          </a:p>
          <a:p>
            <a:r>
              <a:rPr lang="ru-RU" dirty="0" smtClean="0"/>
              <a:t>В фокусе деятельности - Роксбери и Северный Дорчестер, районы в Бостоне, Массачусетс</a:t>
            </a:r>
            <a:endParaRPr lang="en-CA" dirty="0" smtClean="0"/>
          </a:p>
          <a:p>
            <a:r>
              <a:rPr lang="ru-RU" dirty="0" smtClean="0"/>
              <a:t>Менее двух миль от центра Бостона</a:t>
            </a:r>
            <a:endParaRPr lang="en-CA" dirty="0" smtClean="0"/>
          </a:p>
          <a:p>
            <a:r>
              <a:rPr lang="ru-RU" dirty="0" smtClean="0"/>
              <a:t>Очень бедный и очень пестрый по населению район (афроамериканцы, </a:t>
            </a:r>
            <a:r>
              <a:rPr lang="ru-RU" dirty="0" smtClean="0"/>
              <a:t>кабовердинцы (с острова Капо Верде  в Атлантике), </a:t>
            </a:r>
            <a:r>
              <a:rPr lang="ru-RU" dirty="0" smtClean="0"/>
              <a:t>латиноамериканцы, белые)</a:t>
            </a:r>
            <a:endParaRPr lang="en-CA" dirty="0" smtClean="0"/>
          </a:p>
          <a:p>
            <a:r>
              <a:rPr lang="ru-RU" dirty="0" smtClean="0"/>
              <a:t>Очень заметная кампания “Не делайте из нас помойку”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32A8-67A4-3749-94CA-CE42982143B2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72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Инициатива</a:t>
            </a:r>
            <a:r>
              <a:rPr lang="en-CA" dirty="0" smtClean="0"/>
              <a:t> </a:t>
            </a:r>
            <a:r>
              <a:rPr lang="en-CA" dirty="0" err="1" smtClean="0"/>
              <a:t>соседей</a:t>
            </a:r>
            <a:r>
              <a:rPr lang="en-CA" dirty="0" smtClean="0"/>
              <a:t> с </a:t>
            </a:r>
            <a:r>
              <a:rPr lang="en-CA" dirty="0" err="1" smtClean="0"/>
              <a:t>улицы</a:t>
            </a:r>
            <a:r>
              <a:rPr lang="en-CA" dirty="0" smtClean="0"/>
              <a:t> </a:t>
            </a:r>
            <a:r>
              <a:rPr lang="en-CA" dirty="0" err="1" smtClean="0"/>
              <a:t>Дадли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Использование стратегии Фонда Промышленных Районов</a:t>
            </a:r>
            <a:endParaRPr lang="en-CA" sz="2000" dirty="0" smtClean="0"/>
          </a:p>
          <a:p>
            <a:r>
              <a:rPr lang="ru-RU" sz="2000" dirty="0" smtClean="0"/>
              <a:t>Соседи ходили от дома к дому; листовки</a:t>
            </a:r>
            <a:endParaRPr lang="en-CA" sz="2000" dirty="0" smtClean="0"/>
          </a:p>
          <a:p>
            <a:r>
              <a:rPr lang="ru-RU" sz="2000" dirty="0" smtClean="0"/>
              <a:t>Коммуникация на нескольких языках</a:t>
            </a:r>
            <a:endParaRPr lang="en-CA" sz="2000" dirty="0" smtClean="0"/>
          </a:p>
          <a:p>
            <a:r>
              <a:rPr lang="ru-RU" sz="2000" dirty="0" smtClean="0"/>
              <a:t>Домашние или общественные собрания - устные рассказы</a:t>
            </a:r>
            <a:endParaRPr lang="en-CA" sz="2000" dirty="0" smtClean="0"/>
          </a:p>
          <a:p>
            <a:r>
              <a:rPr lang="ru-RU" sz="2000" dirty="0" smtClean="0"/>
              <a:t>Лидерство изнутри группы</a:t>
            </a:r>
            <a:endParaRPr lang="en-CA" sz="2000" dirty="0" smtClean="0"/>
          </a:p>
          <a:p>
            <a:r>
              <a:rPr lang="ru-RU" sz="2000" dirty="0" smtClean="0"/>
              <a:t>Определение проблем</a:t>
            </a:r>
            <a:endParaRPr lang="en-CA" sz="2000" dirty="0" smtClean="0"/>
          </a:p>
          <a:p>
            <a:r>
              <a:rPr lang="ru-RU" sz="2000" dirty="0" smtClean="0"/>
              <a:t>Разработка плана действий</a:t>
            </a: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BC8-5B18-DE4D-BE3E-8FD68AA9AACE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24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Инициатива</a:t>
            </a:r>
            <a:r>
              <a:rPr lang="en-CA" dirty="0" smtClean="0"/>
              <a:t> </a:t>
            </a:r>
            <a:r>
              <a:rPr lang="en-CA" dirty="0" err="1" smtClean="0"/>
              <a:t>соседей</a:t>
            </a:r>
            <a:r>
              <a:rPr lang="en-CA" dirty="0" smtClean="0"/>
              <a:t> с </a:t>
            </a:r>
            <a:r>
              <a:rPr lang="en-CA" dirty="0" err="1" smtClean="0"/>
              <a:t>улицы</a:t>
            </a:r>
            <a:r>
              <a:rPr lang="en-CA" dirty="0" smtClean="0"/>
              <a:t> </a:t>
            </a:r>
            <a:r>
              <a:rPr lang="en-CA" dirty="0" err="1" smtClean="0"/>
              <a:t>Дадли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200" dirty="0" smtClean="0"/>
              <a:t>Создать стратегические партнерства с частным сектором (фондами); государственными и некоммерческими организациями</a:t>
            </a:r>
            <a:endParaRPr lang="en-CA" sz="3200" dirty="0" smtClean="0"/>
          </a:p>
          <a:p>
            <a:r>
              <a:rPr lang="ru-RU" sz="3200" dirty="0" smtClean="0"/>
              <a:t>Процесс планирования района начался в 1987 году</a:t>
            </a:r>
            <a:endParaRPr lang="en-CA" sz="3200" dirty="0" smtClean="0"/>
          </a:p>
          <a:p>
            <a:r>
              <a:rPr lang="ru-RU" sz="3200" dirty="0" smtClean="0"/>
              <a:t>Равное представительство всех четырех групп (афроамериканцев, кабовердинцев, латиноамериканцев и белых)</a:t>
            </a:r>
            <a:endParaRPr lang="en-CA" sz="3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1DE3-51DE-344B-B97B-714AAA9328A4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09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Что</a:t>
            </a:r>
            <a:r>
              <a:rPr lang="en-CA" dirty="0" smtClean="0"/>
              <a:t> </a:t>
            </a:r>
            <a:r>
              <a:rPr lang="en-CA" dirty="0" err="1" smtClean="0"/>
              <a:t>нужно</a:t>
            </a:r>
            <a:r>
              <a:rPr lang="en-CA" dirty="0" smtClean="0"/>
              <a:t> </a:t>
            </a:r>
            <a:r>
              <a:rPr lang="en-CA" dirty="0" err="1" smtClean="0"/>
              <a:t>для</a:t>
            </a:r>
            <a:r>
              <a:rPr lang="en-CA" dirty="0" smtClean="0"/>
              <a:t> </a:t>
            </a:r>
            <a:r>
              <a:rPr lang="en-CA" dirty="0" err="1" smtClean="0"/>
              <a:t>успеха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133600"/>
            <a:ext cx="7076747" cy="4305423"/>
          </a:xfrm>
        </p:spPr>
        <p:txBody>
          <a:bodyPr>
            <a:normAutofit/>
          </a:bodyPr>
          <a:lstStyle/>
          <a:p>
            <a:r>
              <a:rPr lang="ru-RU" dirty="0" smtClean="0"/>
              <a:t>Правила участия</a:t>
            </a:r>
            <a:endParaRPr lang="en-CA" dirty="0" smtClean="0"/>
          </a:p>
          <a:p>
            <a:pPr lvl="1"/>
            <a:r>
              <a:rPr lang="ru-RU" dirty="0" smtClean="0"/>
              <a:t>Каждому </a:t>
            </a:r>
            <a:r>
              <a:rPr lang="ru-RU" dirty="0" smtClean="0"/>
              <a:t>предоставляются равные возможности высказаться</a:t>
            </a:r>
            <a:endParaRPr lang="en-CA" dirty="0" smtClean="0"/>
          </a:p>
          <a:p>
            <a:pPr lvl="1"/>
            <a:r>
              <a:rPr lang="ru-RU" dirty="0" smtClean="0"/>
              <a:t>В </a:t>
            </a:r>
            <a:r>
              <a:rPr lang="ru-RU" dirty="0" smtClean="0"/>
              <a:t>дискуссии никто не доминирует</a:t>
            </a:r>
            <a:endParaRPr lang="en-CA" dirty="0" smtClean="0"/>
          </a:p>
          <a:p>
            <a:pPr lvl="1"/>
            <a:r>
              <a:rPr lang="ru-RU" dirty="0" smtClean="0"/>
              <a:t>Никаких </a:t>
            </a:r>
            <a:r>
              <a:rPr lang="ru-RU" dirty="0" smtClean="0"/>
              <a:t>оскорблений</a:t>
            </a:r>
            <a:endParaRPr lang="en-CA" dirty="0" smtClean="0"/>
          </a:p>
          <a:p>
            <a:pPr lvl="1"/>
            <a:r>
              <a:rPr lang="ru-RU" dirty="0" smtClean="0"/>
              <a:t>Нейтральный </a:t>
            </a:r>
            <a:r>
              <a:rPr lang="ru-RU" dirty="0" smtClean="0"/>
              <a:t>ведущий или модератор</a:t>
            </a:r>
            <a:endParaRPr lang="en-CA" dirty="0" smtClean="0"/>
          </a:p>
          <a:p>
            <a:pPr lvl="2"/>
            <a:r>
              <a:rPr lang="ru-RU" dirty="0" smtClean="0"/>
              <a:t>его роль в том, чтобы учить, направлять, а не решать</a:t>
            </a:r>
            <a:endParaRPr lang="en-CA" sz="1200" dirty="0" smtClean="0"/>
          </a:p>
          <a:p>
            <a:pPr lvl="2"/>
            <a:r>
              <a:rPr lang="ru-RU" dirty="0" smtClean="0"/>
              <a:t>быть “образцом”, а не </a:t>
            </a:r>
            <a:r>
              <a:rPr lang="ru-RU" dirty="0" smtClean="0"/>
              <a:t>диктовать</a:t>
            </a:r>
            <a:endParaRPr lang="en-CA" sz="1200" dirty="0" smtClean="0"/>
          </a:p>
          <a:p>
            <a:pPr lvl="1"/>
            <a:r>
              <a:rPr lang="ru-RU" dirty="0" smtClean="0"/>
              <a:t>Критическое значение имеет обучение </a:t>
            </a:r>
            <a:r>
              <a:rPr lang="ru-RU" dirty="0" smtClean="0"/>
              <a:t>лидеров</a:t>
            </a:r>
          </a:p>
          <a:p>
            <a:pPr lvl="2"/>
            <a:r>
              <a:rPr lang="ru-RU" dirty="0" smtClean="0"/>
              <a:t>Воспитывать </a:t>
            </a:r>
            <a:r>
              <a:rPr lang="ru-RU" dirty="0" smtClean="0"/>
              <a:t>лидеров в своей среде</a:t>
            </a:r>
            <a:endParaRPr lang="en-CA" sz="1200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1736-ABAB-034B-8B6B-B1F1FAA1F6DE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3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Инициатива</a:t>
            </a:r>
            <a:r>
              <a:rPr lang="en-CA" dirty="0" smtClean="0"/>
              <a:t> </a:t>
            </a:r>
            <a:r>
              <a:rPr lang="en-CA" dirty="0" err="1" smtClean="0"/>
              <a:t>соседей</a:t>
            </a:r>
            <a:r>
              <a:rPr lang="en-CA" dirty="0" smtClean="0"/>
              <a:t> с </a:t>
            </a:r>
            <a:r>
              <a:rPr lang="en-CA" dirty="0" err="1" smtClean="0"/>
              <a:t>улицы</a:t>
            </a:r>
            <a:r>
              <a:rPr lang="en-CA" dirty="0" smtClean="0"/>
              <a:t> </a:t>
            </a:r>
            <a:r>
              <a:rPr lang="en-CA" dirty="0" err="1" smtClean="0"/>
              <a:t>Дадли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Чего они </a:t>
            </a:r>
            <a:r>
              <a:rPr lang="ru-RU" dirty="0" smtClean="0"/>
              <a:t>хотели</a:t>
            </a:r>
            <a:r>
              <a:rPr lang="en-US" dirty="0" smtClean="0"/>
              <a:t>:</a:t>
            </a:r>
            <a:endParaRPr lang="en-US" dirty="0" smtClean="0"/>
          </a:p>
          <a:p>
            <a:r>
              <a:rPr lang="ru-RU" dirty="0" smtClean="0"/>
              <a:t>Доступное жилье</a:t>
            </a:r>
            <a:endParaRPr lang="en-CA" dirty="0" smtClean="0"/>
          </a:p>
          <a:p>
            <a:r>
              <a:rPr lang="ru-RU" dirty="0" smtClean="0"/>
              <a:t>Безопасные улицы</a:t>
            </a:r>
            <a:endParaRPr lang="en-CA" dirty="0" smtClean="0"/>
          </a:p>
          <a:p>
            <a:r>
              <a:rPr lang="ru-RU" dirty="0" smtClean="0"/>
              <a:t>Рабочие места для жителей</a:t>
            </a:r>
            <a:endParaRPr lang="en-CA" dirty="0" smtClean="0"/>
          </a:p>
          <a:p>
            <a:r>
              <a:rPr lang="ru-RU" dirty="0" smtClean="0"/>
              <a:t>Центр общины или района</a:t>
            </a:r>
            <a:endParaRPr lang="en-CA" dirty="0" smtClean="0"/>
          </a:p>
          <a:p>
            <a:r>
              <a:rPr lang="ru-RU" dirty="0" smtClean="0"/>
              <a:t>Общественный сад</a:t>
            </a:r>
            <a:endParaRPr lang="en-CA" dirty="0" smtClean="0"/>
          </a:p>
          <a:p>
            <a:r>
              <a:rPr lang="ru-RU" dirty="0" smtClean="0"/>
              <a:t>Вовлечение местной молодежи/ будущих </a:t>
            </a:r>
            <a:r>
              <a:rPr lang="ru-RU" dirty="0" smtClean="0"/>
              <a:t>лидеров</a:t>
            </a:r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CDBF-8991-464F-A959-973C75925C07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47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Сила прав</a:t>
            </a:r>
            <a:r>
              <a:rPr lang="en-CA" dirty="0" smtClean="0"/>
              <a:t>a</a:t>
            </a:r>
            <a:r>
              <a:rPr lang="ru-RU" dirty="0" smtClean="0"/>
              <a:t> государства на отчуждение частной собственности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Соседи по улице Дадли, Инкорпорейтед (</a:t>
            </a:r>
            <a:r>
              <a:rPr lang="en-CA" dirty="0" smtClean="0"/>
              <a:t>DNI</a:t>
            </a:r>
            <a:r>
              <a:rPr lang="ru-RU" dirty="0" smtClean="0"/>
              <a:t>)</a:t>
            </a:r>
            <a:endParaRPr lang="en-CA" dirty="0" smtClean="0"/>
          </a:p>
          <a:p>
            <a:r>
              <a:rPr lang="ru-RU" dirty="0" smtClean="0"/>
              <a:t>Некоммерческий земельный трест; скупал пустующие земли</a:t>
            </a:r>
            <a:endParaRPr lang="en-CA" dirty="0" smtClean="0"/>
          </a:p>
          <a:p>
            <a:r>
              <a:rPr lang="ru-RU" dirty="0" smtClean="0"/>
              <a:t>Заем по низкие проценты от Фонда Форда</a:t>
            </a:r>
            <a:endParaRPr lang="en-CA" dirty="0" smtClean="0"/>
          </a:p>
          <a:p>
            <a:r>
              <a:rPr lang="ru-RU" dirty="0" smtClean="0"/>
              <a:t>Для строительства доступного жилья, общественного центра, сада</a:t>
            </a:r>
            <a:endParaRPr lang="en-CA" dirty="0" smtClean="0"/>
          </a:p>
          <a:p>
            <a:r>
              <a:rPr lang="ru-RU" dirty="0" smtClean="0"/>
              <a:t>Мэр Бостона Рей Флинн: “Иногда бытует элитистское мнение, что только профессиональные планировщики знают, как что-то сделать… Это совершенно иной проект. </a:t>
            </a:r>
            <a:r>
              <a:rPr lang="ru-RU" dirty="0" smtClean="0"/>
              <a:t>Снизу вверх.”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1E12-82AA-4745-B343-5DD2088FDFEC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8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Место, где </a:t>
            </a:r>
            <a:r>
              <a:rPr lang="ru-RU" dirty="0" smtClean="0"/>
              <a:t>жить </a:t>
            </a:r>
            <a:r>
              <a:rPr lang="ru-RU" dirty="0" smtClean="0"/>
              <a:t>лучше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“У нас была возможность сесть вместе, помечтать, и разработать общий взгляд на то, как мы видим развитие этого микрорайона, и как мы хотим чтобы он выглядел… Мы смогли руководствоваться этим взглядом, и не дать другим мелочам сбить нас с пути</a:t>
            </a:r>
            <a:r>
              <a:rPr lang="ru-RU" dirty="0" smtClean="0"/>
              <a:t>.” </a:t>
            </a:r>
            <a:r>
              <a:rPr lang="ru-RU" i="1" dirty="0" smtClean="0"/>
              <a:t>Че </a:t>
            </a:r>
            <a:r>
              <a:rPr lang="ru-RU" i="1" dirty="0" smtClean="0"/>
              <a:t>Мадуйн</a:t>
            </a:r>
            <a:endParaRPr lang="en-CA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A99D-CAA3-D843-8CCF-C164B8DCEE8C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47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Роль </a:t>
            </a:r>
            <a:r>
              <a:rPr lang="ru-RU" dirty="0" smtClean="0"/>
              <a:t>уличного </a:t>
            </a:r>
            <a:r>
              <a:rPr lang="ru-RU" dirty="0" smtClean="0"/>
              <a:t>искусства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575" y="2021075"/>
            <a:ext cx="7138349" cy="39925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Место сбора, стимул для разговора</a:t>
            </a:r>
            <a:endParaRPr lang="en-CA" dirty="0" smtClean="0"/>
          </a:p>
          <a:p>
            <a:r>
              <a:rPr lang="ru-RU" dirty="0" smtClean="0"/>
              <a:t>Думаем о том, чем гордится сообщество и что после него останется</a:t>
            </a:r>
            <a:endParaRPr lang="en-CA" dirty="0" smtClean="0"/>
          </a:p>
          <a:p>
            <a:r>
              <a:rPr lang="ru-RU" dirty="0" smtClean="0"/>
              <a:t>Может служить мостиком между социальными слоями</a:t>
            </a:r>
            <a:endParaRPr lang="en-CA" dirty="0" smtClean="0"/>
          </a:p>
          <a:p>
            <a:pPr lvl="1"/>
            <a:r>
              <a:rPr lang="ru-RU" dirty="0" smtClean="0"/>
              <a:t>Больше, чем статуи в парке</a:t>
            </a:r>
            <a:endParaRPr lang="en-CA" dirty="0" smtClean="0"/>
          </a:p>
          <a:p>
            <a:pPr lvl="1"/>
            <a:r>
              <a:rPr lang="ru-RU" dirty="0" smtClean="0"/>
              <a:t>Поэзия, танцы, музыка, пантомима</a:t>
            </a:r>
            <a:endParaRPr lang="en-CA" dirty="0" smtClean="0"/>
          </a:p>
          <a:p>
            <a:pPr lvl="1"/>
            <a:r>
              <a:rPr lang="ru-RU" dirty="0" smtClean="0"/>
              <a:t>Небольшие парковые площадки заменяют парковки</a:t>
            </a:r>
            <a:endParaRPr lang="en-CA" dirty="0" smtClean="0"/>
          </a:p>
          <a:p>
            <a:r>
              <a:rPr lang="ru-RU" dirty="0" smtClean="0"/>
              <a:t>Должно привлекать многих членов сообщества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56B8-6227-8D48-BE38-F372955F95CA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22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Хай Лайн - Парк в небе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_13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721" y="1855410"/>
            <a:ext cx="3251200" cy="2438400"/>
          </a:xfrm>
          <a:prstGeom prst="rect">
            <a:avLst/>
          </a:prstGeom>
        </p:spPr>
      </p:pic>
      <p:pic>
        <p:nvPicPr>
          <p:cNvPr id="6" name="Picture 5" descr="IMG_13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852" y="1937993"/>
            <a:ext cx="3141089" cy="2355817"/>
          </a:xfrm>
          <a:prstGeom prst="rect">
            <a:avLst/>
          </a:prstGeom>
        </p:spPr>
      </p:pic>
      <p:pic>
        <p:nvPicPr>
          <p:cNvPr id="7" name="Picture 6" descr="IMG_13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2475" y="4133362"/>
            <a:ext cx="3149576" cy="2362182"/>
          </a:xfrm>
          <a:prstGeom prst="rect">
            <a:avLst/>
          </a:prstGeom>
        </p:spPr>
      </p:pic>
      <p:pic>
        <p:nvPicPr>
          <p:cNvPr id="4" name="Picture 3" descr="IMG_11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63" y="4057144"/>
            <a:ext cx="3251200" cy="24384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6E3E-985D-6D46-A817-34A696C93A68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4163" y="6550223"/>
            <a:ext cx="467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Все фотографии автора.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9226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Уличное искусство, </a:t>
            </a:r>
            <a:r>
              <a:rPr lang="ru-RU" sz="3200" dirty="0" smtClean="0"/>
              <a:t>Аллея Бали, Сан Франциско</a:t>
            </a:r>
            <a:endParaRPr lang="en-US" sz="3200" dirty="0"/>
          </a:p>
        </p:txBody>
      </p:sp>
      <p:pic>
        <p:nvPicPr>
          <p:cNvPr id="4" name="Content Placeholder 3" descr="P10102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90" b="1239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486C-64E3-E845-8A08-22090E4FA8EF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5196" y="6488668"/>
            <a:ext cx="7001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Фото автора, сентябрь 2014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5869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527106"/>
            <a:ext cx="8574087" cy="10203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“</a:t>
            </a:r>
            <a:br>
              <a:rPr lang="en-US" sz="4000" dirty="0" smtClean="0"/>
            </a:br>
            <a:r>
              <a:rPr lang="ru-RU" sz="4000" dirty="0" smtClean="0"/>
              <a:t>Резиновый утенок Флорентийна Хофмана</a:t>
            </a:r>
            <a:br>
              <a:rPr lang="ru-RU" sz="4000" dirty="0" smtClean="0"/>
            </a:br>
            <a:r>
              <a:rPr lang="ru-RU" sz="2700" dirty="0" smtClean="0"/>
              <a:t>Народное искусство в Норфолке, Вирджиния</a:t>
            </a:r>
            <a:r>
              <a:rPr lang="en-US" sz="2700" dirty="0" smtClean="0"/>
              <a:t>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ryslerDuc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43962" y="1547445"/>
            <a:ext cx="7362497" cy="49447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EFBAB-CDC8-9A44-BD7D-88135E3A5EE9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6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над созданием </a:t>
            </a:r>
            <a:r>
              <a:rPr lang="ru-RU" dirty="0" smtClean="0"/>
              <a:t>квартала </a:t>
            </a:r>
            <a:r>
              <a:rPr lang="ru-RU" dirty="0" smtClean="0"/>
              <a:t>искусств в Норфолке, Вирджиния</a:t>
            </a:r>
            <a:endParaRPr lang="en-CA" dirty="0"/>
          </a:p>
        </p:txBody>
      </p:sp>
      <p:pic>
        <p:nvPicPr>
          <p:cNvPr id="7" name="Content Placeholder 6" descr="ArtDistrictLov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90" b="12390"/>
          <a:stretch>
            <a:fillRect/>
          </a:stretch>
        </p:blipFill>
        <p:spPr>
          <a:xfrm>
            <a:off x="4059542" y="3418825"/>
            <a:ext cx="4798708" cy="2707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D02-EA29-0F41-96EA-07254D7CDA3E}" type="datetime1">
              <a:rPr lang="en-US" smtClean="0"/>
              <a:pPr/>
              <a:t>3/29/2015</a:t>
            </a:fld>
            <a:endParaRPr lang="en-US"/>
          </a:p>
        </p:txBody>
      </p:sp>
      <p:pic>
        <p:nvPicPr>
          <p:cNvPr id="8" name="Picture 7" descr="Bob'sMura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596" y="2694873"/>
            <a:ext cx="4575053" cy="3431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348" y="1921054"/>
            <a:ext cx="7603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Создаем новый, живой квартал из неприглядных зданий и пустующих участков… сработает?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Код</a:t>
            </a:r>
            <a:r>
              <a:rPr lang="en-CA" dirty="0" smtClean="0"/>
              <a:t> </a:t>
            </a:r>
            <a:r>
              <a:rPr lang="en-CA" dirty="0" err="1" smtClean="0"/>
              <a:t>для</a:t>
            </a:r>
            <a:r>
              <a:rPr lang="en-CA" dirty="0" smtClean="0"/>
              <a:t> </a:t>
            </a:r>
            <a:r>
              <a:rPr lang="en-CA" dirty="0" err="1" smtClean="0"/>
              <a:t>Америки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www.codeforamerica.org</a:t>
            </a:r>
            <a:endParaRPr lang="en-US" dirty="0" smtClean="0"/>
          </a:p>
          <a:p>
            <a:r>
              <a:rPr lang="ru-RU" dirty="0" smtClean="0"/>
              <a:t>Использование технологии открытого кода, чтобы сделать государственные услуги доступными и легкими </a:t>
            </a:r>
            <a:r>
              <a:rPr lang="ru-RU" dirty="0" smtClean="0"/>
              <a:t>в использовании</a:t>
            </a:r>
            <a:endParaRPr lang="en-CA" dirty="0" smtClean="0"/>
          </a:p>
          <a:p>
            <a:r>
              <a:rPr lang="ru-RU" dirty="0" smtClean="0"/>
              <a:t>Побуждает жителей принимать активное участие в жизни общины, и дает им возможность для этого</a:t>
            </a:r>
            <a:endParaRPr lang="en-CA" dirty="0" smtClean="0"/>
          </a:p>
          <a:p>
            <a:r>
              <a:rPr lang="ru-RU" dirty="0" smtClean="0"/>
              <a:t>Облегчает сотрудничество между государственными служащими и поощряет инновационные походы к решению проблем города</a:t>
            </a:r>
            <a:endParaRPr lang="en-CA" dirty="0" smtClean="0"/>
          </a:p>
          <a:p>
            <a:r>
              <a:rPr lang="ru-RU" dirty="0" smtClean="0"/>
              <a:t>Поощряет ориентированных на общую пользу предпринимателей и стартапы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D186-E588-7346-A06F-DE6AC5E5347D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0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err="1" smtClean="0"/>
              <a:t>Приложения</a:t>
            </a:r>
            <a:r>
              <a:rPr lang="ru-RU" dirty="0" smtClean="0"/>
              <a:t> помогают</a:t>
            </a:r>
            <a:r>
              <a:rPr lang="en-CA" dirty="0" smtClean="0"/>
              <a:t> </a:t>
            </a:r>
            <a:r>
              <a:rPr lang="en-CA" dirty="0" err="1" smtClean="0"/>
              <a:t>сосед</a:t>
            </a:r>
            <a:r>
              <a:rPr lang="ru-RU" dirty="0" smtClean="0"/>
              <a:t>ям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1987340"/>
            <a:ext cx="7076747" cy="3992563"/>
          </a:xfrm>
        </p:spPr>
        <p:txBody>
          <a:bodyPr/>
          <a:lstStyle/>
          <a:p>
            <a:r>
              <a:rPr lang="en-CA" dirty="0" err="1" smtClean="0"/>
              <a:t>Норфолк</a:t>
            </a:r>
            <a:r>
              <a:rPr lang="en-CA" dirty="0" smtClean="0"/>
              <a:t>, </a:t>
            </a:r>
            <a:r>
              <a:rPr lang="en-CA" dirty="0" err="1" smtClean="0"/>
              <a:t>Вирджиния</a:t>
            </a:r>
            <a:r>
              <a:rPr lang="en-CA" dirty="0" smtClean="0"/>
              <a:t>, </a:t>
            </a:r>
            <a:r>
              <a:rPr lang="en-CA" dirty="0" err="1" smtClean="0"/>
              <a:t>сентябрь</a:t>
            </a:r>
            <a:r>
              <a:rPr lang="en-CA" dirty="0" smtClean="0"/>
              <a:t> 2014</a:t>
            </a:r>
          </a:p>
          <a:p>
            <a:r>
              <a:rPr lang="en-CA" dirty="0" err="1" smtClean="0"/>
              <a:t>Житель</a:t>
            </a:r>
            <a:r>
              <a:rPr lang="en-CA" dirty="0" smtClean="0"/>
              <a:t> </a:t>
            </a:r>
            <a:r>
              <a:rPr lang="en-CA" dirty="0" err="1" smtClean="0"/>
              <a:t>Норфолка</a:t>
            </a:r>
            <a:r>
              <a:rPr lang="en-CA" dirty="0" smtClean="0"/>
              <a:t> </a:t>
            </a:r>
            <a:r>
              <a:rPr lang="en-CA" dirty="0" err="1" smtClean="0"/>
              <a:t>пишет</a:t>
            </a:r>
            <a:r>
              <a:rPr lang="en-CA" dirty="0" smtClean="0"/>
              <a:t> </a:t>
            </a:r>
            <a:r>
              <a:rPr lang="en-CA" dirty="0" err="1" smtClean="0"/>
              <a:t>приложение</a:t>
            </a:r>
            <a:r>
              <a:rPr lang="en-CA" dirty="0" smtClean="0"/>
              <a:t>, </a:t>
            </a:r>
            <a:r>
              <a:rPr lang="en-CA" dirty="0" err="1" smtClean="0"/>
              <a:t>которое</a:t>
            </a:r>
            <a:r>
              <a:rPr lang="en-CA" dirty="0" smtClean="0"/>
              <a:t> </a:t>
            </a:r>
            <a:r>
              <a:rPr lang="ru-RU" dirty="0" smtClean="0"/>
              <a:t>регулирует</a:t>
            </a:r>
            <a:r>
              <a:rPr lang="en-CA" dirty="0" smtClean="0"/>
              <a:t> </a:t>
            </a:r>
            <a:r>
              <a:rPr lang="en-CA" dirty="0" err="1" smtClean="0"/>
              <a:t>движение</a:t>
            </a:r>
            <a:r>
              <a:rPr lang="en-CA" dirty="0" smtClean="0"/>
              <a:t> в </a:t>
            </a:r>
            <a:r>
              <a:rPr lang="en-CA" dirty="0" err="1" smtClean="0"/>
              <a:t>тоннеле</a:t>
            </a:r>
            <a:endParaRPr lang="en-CA" dirty="0" smtClean="0"/>
          </a:p>
          <a:p>
            <a:r>
              <a:rPr lang="en-CA" dirty="0" err="1" smtClean="0"/>
              <a:t>Четыре</a:t>
            </a:r>
            <a:r>
              <a:rPr lang="en-CA" dirty="0" smtClean="0"/>
              <a:t> </a:t>
            </a:r>
            <a:r>
              <a:rPr lang="en-CA" dirty="0" err="1" smtClean="0"/>
              <a:t>дороги</a:t>
            </a:r>
            <a:r>
              <a:rPr lang="ru-RU" dirty="0" smtClean="0"/>
              <a:t>,</a:t>
            </a:r>
            <a:r>
              <a:rPr lang="en-CA" dirty="0" smtClean="0"/>
              <a:t> </a:t>
            </a:r>
            <a:r>
              <a:rPr lang="ru-RU" dirty="0" smtClean="0"/>
              <a:t>по которым</a:t>
            </a:r>
            <a:r>
              <a:rPr lang="en-CA" dirty="0" smtClean="0"/>
              <a:t> </a:t>
            </a:r>
            <a:r>
              <a:rPr lang="en-CA" dirty="0" err="1" smtClean="0"/>
              <a:t>есть</a:t>
            </a:r>
            <a:r>
              <a:rPr lang="en-CA" dirty="0" smtClean="0"/>
              <a:t> </a:t>
            </a:r>
            <a:r>
              <a:rPr lang="en-CA" dirty="0" err="1" smtClean="0"/>
              <a:t>тоннели</a:t>
            </a:r>
            <a:r>
              <a:rPr lang="en-CA" dirty="0" smtClean="0"/>
              <a:t> и </a:t>
            </a:r>
            <a:r>
              <a:rPr lang="en-CA" dirty="0" err="1" smtClean="0"/>
              <a:t>мосты</a:t>
            </a:r>
            <a:r>
              <a:rPr lang="ru-RU" dirty="0" smtClean="0"/>
              <a:t>,</a:t>
            </a:r>
            <a:r>
              <a:rPr lang="en-CA" dirty="0" smtClean="0"/>
              <a:t> </a:t>
            </a:r>
            <a:r>
              <a:rPr lang="en-CA" dirty="0" err="1" smtClean="0"/>
              <a:t>связывают</a:t>
            </a:r>
            <a:r>
              <a:rPr lang="en-CA" dirty="0" smtClean="0"/>
              <a:t> </a:t>
            </a:r>
            <a:r>
              <a:rPr lang="en-CA" dirty="0" err="1" smtClean="0"/>
              <a:t>города</a:t>
            </a:r>
            <a:r>
              <a:rPr lang="en-CA" dirty="0" smtClean="0"/>
              <a:t> </a:t>
            </a:r>
            <a:r>
              <a:rPr lang="en-CA" dirty="0" err="1" smtClean="0"/>
              <a:t>Хэмптон</a:t>
            </a:r>
            <a:r>
              <a:rPr lang="en-CA" dirty="0" smtClean="0"/>
              <a:t> </a:t>
            </a:r>
            <a:r>
              <a:rPr lang="en-CA" dirty="0" err="1" smtClean="0"/>
              <a:t>Роудз</a:t>
            </a:r>
            <a:endParaRPr lang="en-CA" dirty="0" smtClean="0"/>
          </a:p>
          <a:p>
            <a:r>
              <a:rPr lang="en-CA" dirty="0" err="1" smtClean="0"/>
              <a:t>Аварии</a:t>
            </a:r>
            <a:r>
              <a:rPr lang="en-CA" dirty="0" smtClean="0"/>
              <a:t> </a:t>
            </a:r>
            <a:r>
              <a:rPr lang="en-CA" dirty="0" err="1" smtClean="0"/>
              <a:t>вызывают</a:t>
            </a:r>
            <a:r>
              <a:rPr lang="en-CA" dirty="0" smtClean="0"/>
              <a:t> </a:t>
            </a:r>
            <a:r>
              <a:rPr lang="en-CA" dirty="0" err="1" smtClean="0"/>
              <a:t>огромные</a:t>
            </a:r>
            <a:r>
              <a:rPr lang="en-CA" dirty="0" smtClean="0"/>
              <a:t> </a:t>
            </a:r>
            <a:r>
              <a:rPr lang="en-CA" dirty="0" err="1" smtClean="0"/>
              <a:t>пробки</a:t>
            </a:r>
            <a:endParaRPr lang="en-CA" dirty="0" smtClean="0"/>
          </a:p>
          <a:p>
            <a:r>
              <a:rPr lang="en-CA" dirty="0" err="1" smtClean="0"/>
              <a:t>Летом</a:t>
            </a:r>
            <a:r>
              <a:rPr lang="en-CA" dirty="0" smtClean="0"/>
              <a:t> </a:t>
            </a:r>
            <a:r>
              <a:rPr lang="en-CA" dirty="0" err="1" smtClean="0"/>
              <a:t>многие</a:t>
            </a:r>
            <a:r>
              <a:rPr lang="en-CA" dirty="0" smtClean="0"/>
              <a:t> </a:t>
            </a:r>
            <a:r>
              <a:rPr lang="en-CA" dirty="0" err="1" smtClean="0"/>
              <a:t>едут</a:t>
            </a:r>
            <a:r>
              <a:rPr lang="en-CA" dirty="0" smtClean="0"/>
              <a:t> </a:t>
            </a:r>
            <a:r>
              <a:rPr lang="en-CA" dirty="0" err="1" smtClean="0"/>
              <a:t>на</a:t>
            </a:r>
            <a:r>
              <a:rPr lang="en-CA" dirty="0" smtClean="0"/>
              <a:t> </a:t>
            </a:r>
            <a:r>
              <a:rPr lang="en-CA" dirty="0" err="1" smtClean="0"/>
              <a:t>местные</a:t>
            </a:r>
            <a:r>
              <a:rPr lang="en-CA" dirty="0" smtClean="0"/>
              <a:t> </a:t>
            </a:r>
            <a:r>
              <a:rPr lang="en-CA" dirty="0" err="1" smtClean="0"/>
              <a:t>пляжи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691327" y="5979903"/>
            <a:ext cx="791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Walzer</a:t>
            </a:r>
            <a:r>
              <a:rPr lang="en-US" sz="1200" dirty="0" smtClean="0"/>
              <a:t>, Philip.  “Norfolk Man Creates App to Help Tunnel Traffic Woes.”  </a:t>
            </a:r>
            <a:r>
              <a:rPr lang="en-US" sz="1200" dirty="0" err="1" smtClean="0"/>
              <a:t>PilotOnline.com</a:t>
            </a:r>
            <a:r>
              <a:rPr lang="en-US" sz="1200" dirty="0" smtClean="0"/>
              <a:t>.  September 1, 2014.  Http://</a:t>
            </a:r>
            <a:r>
              <a:rPr lang="en-US" sz="1200" dirty="0" err="1" smtClean="0"/>
              <a:t>hamtonroads.com</a:t>
            </a:r>
            <a:r>
              <a:rPr lang="en-US" sz="1200" dirty="0" smtClean="0"/>
              <a:t>/2014/08/</a:t>
            </a:r>
            <a:r>
              <a:rPr lang="en-US" sz="1200" dirty="0" err="1" smtClean="0"/>
              <a:t>norfolk</a:t>
            </a:r>
            <a:r>
              <a:rPr lang="en-US" sz="1200" dirty="0" smtClean="0"/>
              <a:t>-man-creates-app-help-tunnel-traffic-woes</a:t>
            </a:r>
            <a:endParaRPr lang="en-US" sz="1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B10A-5FB8-2641-A1BE-AFDC272630D9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3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Что</a:t>
            </a:r>
            <a:r>
              <a:rPr lang="en-CA" dirty="0" smtClean="0"/>
              <a:t> </a:t>
            </a:r>
            <a:r>
              <a:rPr lang="en-CA" dirty="0" err="1" smtClean="0"/>
              <a:t>нужно</a:t>
            </a:r>
            <a:r>
              <a:rPr lang="en-CA" dirty="0" smtClean="0"/>
              <a:t> </a:t>
            </a:r>
            <a:r>
              <a:rPr lang="en-CA" dirty="0" err="1" smtClean="0"/>
              <a:t>для</a:t>
            </a:r>
            <a:r>
              <a:rPr lang="en-CA" dirty="0" smtClean="0"/>
              <a:t> </a:t>
            </a:r>
            <a:r>
              <a:rPr lang="en-CA" dirty="0" err="1" smtClean="0"/>
              <a:t>успеха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ru-RU" sz="3200" dirty="0" smtClean="0"/>
              <a:t>Ориентация на соообщество</a:t>
            </a:r>
            <a:endParaRPr lang="en-US" sz="3200" dirty="0" smtClean="0"/>
          </a:p>
          <a:p>
            <a:pPr lvl="1"/>
            <a:r>
              <a:rPr lang="ru-RU" sz="3200" dirty="0" smtClean="0"/>
              <a:t>Сообщество определяет повестку дня</a:t>
            </a:r>
            <a:endParaRPr lang="en-US" sz="3200" dirty="0"/>
          </a:p>
          <a:p>
            <a:pPr lvl="2"/>
            <a:r>
              <a:rPr lang="ru-RU" sz="2600" dirty="0" smtClean="0"/>
              <a:t>Что исправить, на чем сосредоточиться</a:t>
            </a:r>
            <a:r>
              <a:rPr lang="ru-RU" sz="2600" dirty="0" smtClean="0"/>
              <a:t>?</a:t>
            </a:r>
          </a:p>
          <a:p>
            <a:pPr lvl="1"/>
            <a:r>
              <a:rPr lang="ru-RU" sz="3200" dirty="0" smtClean="0"/>
              <a:t>Фактор времени</a:t>
            </a:r>
            <a:endParaRPr lang="en-CA" sz="3200" dirty="0" smtClean="0"/>
          </a:p>
          <a:p>
            <a:pPr lvl="2"/>
            <a:r>
              <a:rPr lang="ru-RU" sz="2600" dirty="0" smtClean="0"/>
              <a:t>прогресс всегда занимает больше времени, чем вам может показаться</a:t>
            </a:r>
            <a:endParaRPr lang="en-CA" sz="2600" dirty="0" smtClean="0"/>
          </a:p>
          <a:p>
            <a:pPr lvl="2"/>
            <a:r>
              <a:rPr lang="ru-RU" sz="2600" dirty="0" smtClean="0"/>
              <a:t>во многих случаях он измеряется годами</a:t>
            </a:r>
            <a:endParaRPr lang="en-CA" sz="2600" dirty="0" smtClean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D91E-B1BE-5849-B948-84766F2644A6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28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NextDoor</a:t>
            </a:r>
            <a:r>
              <a:rPr lang="en-US" dirty="0" smtClean="0"/>
              <a:t> (</a:t>
            </a:r>
            <a:r>
              <a:rPr lang="ru-RU" dirty="0" smtClean="0"/>
              <a:t>ЗаСоседнейДверью)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2015-02-05_11-06-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81657"/>
            <a:ext cx="9144000" cy="46801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E5927-BB11-DD42-AB86-E147095B7A64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6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Соседи помогают соседям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Строительство общины</a:t>
            </a:r>
            <a:endParaRPr lang="en-US" dirty="0" smtClean="0"/>
          </a:p>
          <a:p>
            <a:r>
              <a:rPr lang="ru-RU" dirty="0" smtClean="0"/>
              <a:t>Приветствуем новых соседей</a:t>
            </a:r>
            <a:endParaRPr lang="en-US" dirty="0" smtClean="0"/>
          </a:p>
          <a:p>
            <a:r>
              <a:rPr lang="ru-RU" dirty="0" smtClean="0"/>
              <a:t>Общая информация</a:t>
            </a:r>
            <a:endParaRPr lang="en-US" dirty="0" smtClean="0"/>
          </a:p>
          <a:p>
            <a:r>
              <a:rPr lang="ru-RU" dirty="0" smtClean="0"/>
              <a:t>Потерянные</a:t>
            </a:r>
            <a:r>
              <a:rPr lang="en-US" dirty="0" smtClean="0"/>
              <a:t> (</a:t>
            </a:r>
            <a:r>
              <a:rPr lang="ru-RU" dirty="0" smtClean="0"/>
              <a:t>велосипеды и кошки</a:t>
            </a:r>
            <a:r>
              <a:rPr lang="en-US" dirty="0" smtClean="0"/>
              <a:t>) </a:t>
            </a:r>
            <a:r>
              <a:rPr lang="ru-RU" dirty="0" smtClean="0"/>
              <a:t>и найденные</a:t>
            </a:r>
            <a:r>
              <a:rPr lang="en-US" dirty="0" smtClean="0"/>
              <a:t> (</a:t>
            </a:r>
            <a:r>
              <a:rPr lang="ru-RU" dirty="0" smtClean="0"/>
              <a:t>куртки, собаки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ru-RU" dirty="0" smtClean="0"/>
              <a:t>Преступления и безопасность</a:t>
            </a:r>
            <a:endParaRPr lang="en-US" dirty="0" smtClean="0"/>
          </a:p>
          <a:p>
            <a:r>
              <a:rPr lang="ru-RU" dirty="0" smtClean="0"/>
              <a:t>Рекомендации</a:t>
            </a:r>
            <a:endParaRPr lang="en-US" dirty="0" smtClean="0"/>
          </a:p>
          <a:p>
            <a:r>
              <a:rPr lang="ru-RU" dirty="0" smtClean="0"/>
              <a:t>Предметы на продажу или для раздачи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E5C1F-9D0F-2348-9FE5-55B496451416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02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P10101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90" b="12390"/>
          <a:stretch>
            <a:fillRect/>
          </a:stretch>
        </p:blipFill>
        <p:spPr>
          <a:xfrm>
            <a:off x="1781503" y="630382"/>
            <a:ext cx="7076747" cy="528111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96C8F-574E-1445-8337-646E78D050DD}" type="datetime1">
              <a:rPr lang="en-US" smtClean="0"/>
              <a:pPr/>
              <a:t>3/29/2015</a:t>
            </a:fld>
            <a:endParaRPr lang="en-US"/>
          </a:p>
        </p:txBody>
      </p:sp>
      <p:pic>
        <p:nvPicPr>
          <p:cNvPr id="7" name="Picture 6" descr="P10101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698" y="527107"/>
            <a:ext cx="4317089" cy="5756119"/>
          </a:xfrm>
          <a:prstGeom prst="rect">
            <a:avLst/>
          </a:prstGeom>
        </p:spPr>
      </p:pic>
      <p:pic>
        <p:nvPicPr>
          <p:cNvPr id="9" name="Picture 8" descr="P10101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6735" y="3895055"/>
            <a:ext cx="4499174" cy="33743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780" y="6536599"/>
            <a:ext cx="3409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Все фото автора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2872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или комментарии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600" dirty="0" smtClean="0"/>
              <a:t>Спасибо за то, что вы были такой хорошей аудиторией</a:t>
            </a:r>
            <a:endParaRPr lang="en-US" sz="3600" dirty="0"/>
          </a:p>
          <a:p>
            <a:r>
              <a:rPr lang="ru-RU" sz="3600" dirty="0" smtClean="0"/>
              <a:t>Могу ли я что-нибудь пояснить по поводу этого обсуждения общественного участия</a:t>
            </a:r>
            <a:r>
              <a:rPr lang="en-US" sz="3400" dirty="0" smtClean="0"/>
              <a:t>?</a:t>
            </a:r>
            <a:endParaRPr lang="en-US" sz="3400" dirty="0" smtClean="0"/>
          </a:p>
          <a:p>
            <a:r>
              <a:rPr lang="ru-RU" sz="3400" dirty="0" smtClean="0"/>
              <a:t>Есть ли у вас какие-нибудь истории об общественном участии, которые вы хотели бы рассказать</a:t>
            </a:r>
            <a:r>
              <a:rPr lang="en-US" sz="3400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02C4-A5B0-9440-A9C0-BDBBC317C920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Общественное участие в США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Моя контактная информация</a:t>
            </a:r>
            <a:endParaRPr lang="en-US" sz="4000" dirty="0" smtClean="0"/>
          </a:p>
          <a:p>
            <a:pPr lvl="1"/>
            <a:r>
              <a:rPr lang="en-US" sz="3800" dirty="0" err="1" smtClean="0"/>
              <a:t>jnicula@odu.edu</a:t>
            </a:r>
            <a:endParaRPr lang="en-US" sz="3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A5C-15F9-C64D-97B6-E9129134C1A2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92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Демократия участия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Демократия с маленькой «д»</a:t>
            </a:r>
            <a:endParaRPr lang="en-US" dirty="0"/>
          </a:p>
          <a:p>
            <a:pPr lvl="1"/>
            <a:r>
              <a:rPr lang="ru-RU" dirty="0" smtClean="0"/>
              <a:t>люди работают вместе</a:t>
            </a:r>
            <a:endParaRPr lang="en-CA" sz="1400" dirty="0" smtClean="0"/>
          </a:p>
          <a:p>
            <a:pPr lvl="1"/>
            <a:r>
              <a:rPr lang="ru-RU" dirty="0" smtClean="0"/>
              <a:t>на уровне местного сообщества или соседей</a:t>
            </a:r>
            <a:endParaRPr lang="en-CA" sz="1400" dirty="0" smtClean="0"/>
          </a:p>
          <a:p>
            <a:pPr lvl="1"/>
            <a:r>
              <a:rPr lang="ru-RU" dirty="0" smtClean="0"/>
              <a:t>чтобы улучшить качество жизни для большинства</a:t>
            </a:r>
            <a:endParaRPr lang="en-CA" sz="1400" dirty="0" smtClean="0"/>
          </a:p>
          <a:p>
            <a:pPr lvl="1"/>
            <a:r>
              <a:rPr lang="ru-RU" dirty="0" smtClean="0"/>
              <a:t>путем организации снизу</a:t>
            </a:r>
            <a:endParaRPr lang="en-CA" sz="1400" dirty="0" smtClean="0"/>
          </a:p>
          <a:p>
            <a:pPr lvl="1"/>
            <a:r>
              <a:rPr lang="ru-RU" dirty="0" smtClean="0"/>
              <a:t>построения сообщества</a:t>
            </a:r>
            <a:endParaRPr lang="en-CA" sz="1400" dirty="0" smtClean="0"/>
          </a:p>
          <a:p>
            <a:pPr lvl="1"/>
            <a:r>
              <a:rPr lang="ru-RU" dirty="0" smtClean="0"/>
              <a:t>создания альянсов</a:t>
            </a:r>
            <a:endParaRPr lang="en-CA" sz="1400" dirty="0" smtClean="0"/>
          </a:p>
          <a:p>
            <a:pPr lvl="1"/>
            <a:r>
              <a:rPr lang="ru-RU" dirty="0" smtClean="0"/>
              <a:t>самопомощь</a:t>
            </a:r>
            <a:endParaRPr lang="en-CA" sz="1400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ru-RU" sz="1200" dirty="0" smtClean="0"/>
              <a:t>Источник</a:t>
            </a:r>
            <a:r>
              <a:rPr lang="en-US" sz="1200" dirty="0" smtClean="0"/>
              <a:t>:  </a:t>
            </a:r>
            <a:r>
              <a:rPr lang="en-US" sz="1200" dirty="0" err="1" smtClean="0"/>
              <a:t>Rimmerman</a:t>
            </a:r>
            <a:r>
              <a:rPr lang="en-US" sz="1200" dirty="0"/>
              <a:t>, Craig A.  The New Citizenship.  4</a:t>
            </a:r>
            <a:r>
              <a:rPr lang="en-US" sz="1200" baseline="30000" dirty="0"/>
              <a:t>th</a:t>
            </a:r>
            <a:r>
              <a:rPr lang="en-US" sz="1200" dirty="0"/>
              <a:t> ed.  Boulder Colorado, Westview Press, 2011.  p. 7.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6342-041E-1448-A90A-0117F99F0103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2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Социальный капитал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Введение понятия социального </a:t>
            </a:r>
            <a:r>
              <a:rPr lang="ru-RU" dirty="0" smtClean="0"/>
              <a:t>капитала</a:t>
            </a:r>
          </a:p>
          <a:p>
            <a:r>
              <a:rPr lang="ru-RU" dirty="0" smtClean="0"/>
              <a:t>По Роберту Путнаму</a:t>
            </a:r>
            <a:r>
              <a:rPr lang="en-US" dirty="0" smtClean="0"/>
              <a:t>:  “</a:t>
            </a:r>
            <a:r>
              <a:rPr lang="ru-RU" dirty="0" smtClean="0">
                <a:solidFill>
                  <a:srgbClr val="FF0000"/>
                </a:solidFill>
              </a:rPr>
              <a:t>Социальные сети, нормы взаимодействия, взаимопомощи, степени доверия</a:t>
            </a:r>
            <a:r>
              <a:rPr lang="en-US" dirty="0" smtClean="0"/>
              <a:t>”</a:t>
            </a:r>
            <a:endParaRPr lang="en-US" dirty="0" smtClean="0"/>
          </a:p>
          <a:p>
            <a:r>
              <a:rPr lang="ru-RU" dirty="0" smtClean="0"/>
              <a:t>Люди, которые “связались” друг с другом - хорошо узнали друг друга благодаря общему </a:t>
            </a:r>
            <a:r>
              <a:rPr lang="ru-RU" dirty="0" smtClean="0"/>
              <a:t>опыту</a:t>
            </a:r>
          </a:p>
          <a:p>
            <a:pPr lvl="1"/>
            <a:r>
              <a:rPr lang="ru-RU" dirty="0" smtClean="0"/>
              <a:t>Как </a:t>
            </a:r>
            <a:r>
              <a:rPr lang="ru-RU" dirty="0" smtClean="0"/>
              <a:t>правило в течение длительного периода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1143" y="6331857"/>
            <a:ext cx="769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</a:t>
            </a:r>
            <a:r>
              <a:rPr lang="en-US" sz="1400" dirty="0" smtClean="0"/>
              <a:t>:  </a:t>
            </a:r>
            <a:r>
              <a:rPr lang="en-US" sz="1400" dirty="0" smtClean="0"/>
              <a:t>Putnam, Robert D. and Lewis M. Feldstein.  Better Together: Restoring the American Community.  New York:  Simon &amp; Schuster, 2003, pp. 1-3.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F22C-502F-EE40-963B-D1F662B3F184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04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Связываем социальный капитал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кто ваши друзья/приятели/окружение (люди)</a:t>
            </a:r>
            <a:endParaRPr lang="en-CA" dirty="0" smtClean="0"/>
          </a:p>
          <a:p>
            <a:r>
              <a:rPr lang="ru-RU" dirty="0" smtClean="0"/>
              <a:t>близкие родственники, люди, с которыми вы работаете</a:t>
            </a:r>
            <a:endParaRPr lang="en-CA" dirty="0" smtClean="0"/>
          </a:p>
          <a:p>
            <a:r>
              <a:rPr lang="ru-RU" dirty="0" smtClean="0"/>
              <a:t>люди, с которыми вы делитесь, у которых просите совета, кому доверяете</a:t>
            </a:r>
            <a:endParaRPr lang="en-CA" dirty="0" smtClean="0"/>
          </a:p>
          <a:p>
            <a:r>
              <a:rPr lang="ru-RU" dirty="0" smtClean="0"/>
              <a:t>люди, с которыми вы “связаны” или с кем делили.. опыт, убеждения, рассказы</a:t>
            </a:r>
            <a:endParaRPr lang="en-CA" dirty="0" smtClean="0"/>
          </a:p>
          <a:p>
            <a:r>
              <a:rPr lang="ru-RU" dirty="0" smtClean="0"/>
              <a:t>я сделаю для тебя - ты сделаешь для меня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F8B73-4D57-F549-90A7-C60BFFE59D9D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2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“Наведение мостов” социального капитала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Построение взаимоотношений с людьми </a:t>
            </a:r>
            <a:r>
              <a:rPr lang="ru-RU" i="1" dirty="0" smtClean="0"/>
              <a:t>вне</a:t>
            </a:r>
            <a:r>
              <a:rPr lang="ru-RU" dirty="0" smtClean="0"/>
              <a:t> ваших традиционных или устоявшихся социальных групп</a:t>
            </a:r>
            <a:endParaRPr lang="en-CA" dirty="0" smtClean="0"/>
          </a:p>
          <a:p>
            <a:r>
              <a:rPr lang="ru-RU" dirty="0" smtClean="0"/>
              <a:t>Люди в вашем сообществе, чьи цели сходны с вашими, но с кем, по крайней мере в начале, вы не знакомы</a:t>
            </a:r>
            <a:endParaRPr lang="en-CA" dirty="0" smtClean="0"/>
          </a:p>
          <a:p>
            <a:r>
              <a:rPr lang="ru-RU" dirty="0" smtClean="0"/>
              <a:t>Люди иной расы, религии, уровня дохода?</a:t>
            </a:r>
            <a:endParaRPr lang="en-CA" dirty="0" smtClean="0"/>
          </a:p>
          <a:p>
            <a:r>
              <a:rPr lang="ru-RU" dirty="0" smtClean="0"/>
              <a:t>Мужчины, женщины, дети, молодежь, которых вы обычно не считаете частью вашего “круга”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938A-7216-A541-9655-3A16920295A0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01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Фонд</a:t>
            </a:r>
            <a:r>
              <a:rPr lang="en-CA" dirty="0" smtClean="0"/>
              <a:t> </a:t>
            </a:r>
            <a:r>
              <a:rPr lang="en-CA" dirty="0" err="1" smtClean="0"/>
              <a:t>Промышленных</a:t>
            </a:r>
            <a:r>
              <a:rPr lang="en-CA" dirty="0" smtClean="0"/>
              <a:t> </a:t>
            </a:r>
            <a:r>
              <a:rPr lang="en-CA" dirty="0" err="1" smtClean="0"/>
              <a:t>Районов</a:t>
            </a:r>
            <a:r>
              <a:rPr lang="en-CA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Стратегия Фонда Промышленных Районов</a:t>
            </a:r>
            <a:endParaRPr lang="en-CA" dirty="0" smtClean="0"/>
          </a:p>
          <a:p>
            <a:pPr lvl="1"/>
            <a:r>
              <a:rPr lang="ru-RU" dirty="0" smtClean="0"/>
              <a:t>религиозные группы и школы</a:t>
            </a:r>
            <a:endParaRPr lang="en-CA" dirty="0" smtClean="0"/>
          </a:p>
          <a:p>
            <a:r>
              <a:rPr lang="ru-RU" dirty="0" smtClean="0"/>
              <a:t>Воспитание новых лидеров</a:t>
            </a:r>
            <a:endParaRPr lang="en-CA" dirty="0" smtClean="0"/>
          </a:p>
          <a:p>
            <a:r>
              <a:rPr lang="ru-RU" dirty="0" smtClean="0"/>
              <a:t>Никогда не делайте для людей того, что они могут сделать сами</a:t>
            </a:r>
            <a:endParaRPr lang="en-CA" dirty="0" smtClean="0"/>
          </a:p>
          <a:p>
            <a:r>
              <a:rPr lang="ru-RU" dirty="0" smtClean="0"/>
              <a:t>Роль устных рассказов</a:t>
            </a:r>
            <a:endParaRPr lang="en-CA" dirty="0" smtClean="0"/>
          </a:p>
          <a:p>
            <a:r>
              <a:rPr lang="ru-RU" dirty="0" smtClean="0"/>
              <a:t>Домашние встречи</a:t>
            </a:r>
            <a:endParaRPr lang="en-CA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Выстраивание отношений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43" y="6126163"/>
            <a:ext cx="83321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</a:t>
            </a:r>
            <a:r>
              <a:rPr lang="en-US" sz="1400" dirty="0" smtClean="0"/>
              <a:t>:  </a:t>
            </a:r>
            <a:r>
              <a:rPr lang="en-US" sz="1400" dirty="0"/>
              <a:t>Putnam, Robert D. and Lewis M. Feldstein.  Better Together: Restoring the American Community.  New York:  Simon &amp; Schuster, 2003, </a:t>
            </a:r>
            <a:r>
              <a:rPr lang="en-US" sz="1400" dirty="0" smtClean="0"/>
              <a:t>“Valley Interfaith,” pp. </a:t>
            </a:r>
            <a:r>
              <a:rPr lang="en-US" sz="1400" dirty="0"/>
              <a:t>11-33 and http://</a:t>
            </a:r>
            <a:r>
              <a:rPr lang="en-US" sz="1400" dirty="0" err="1"/>
              <a:t>www.industrialareasfoundation.org</a:t>
            </a:r>
            <a:endParaRPr lang="en-US" sz="1400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4854-981F-2049-8B41-144B3795A2AF}" type="datetime1">
              <a:rPr lang="en-US" smtClean="0"/>
              <a:pPr/>
              <a:t>3/29/2015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CCF8-6360-9345-A66C-D55004E9FE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0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9260</TotalTime>
  <Words>1839</Words>
  <Application>Microsoft Office PowerPoint</Application>
  <PresentationFormat>On-screen Show (4:3)</PresentationFormat>
  <Paragraphs>314</Paragraphs>
  <Slides>44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Spectrum</vt:lpstr>
      <vt:lpstr>Участие рядовых граждан в решении проблем на местах</vt:lpstr>
      <vt:lpstr>Что нужно для успеха</vt:lpstr>
      <vt:lpstr>Что нужно для успеха</vt:lpstr>
      <vt:lpstr>Что нужно для успеха</vt:lpstr>
      <vt:lpstr>Демократия участия</vt:lpstr>
      <vt:lpstr>Социальный капитал</vt:lpstr>
      <vt:lpstr>Связываем социальный капитал</vt:lpstr>
      <vt:lpstr>“Наведение мостов” социального капитала</vt:lpstr>
      <vt:lpstr>Фонд Промышленных Районов </vt:lpstr>
      <vt:lpstr>Где в Соединенных Штатах?</vt:lpstr>
      <vt:lpstr>Колонии в сельском Техасе</vt:lpstr>
      <vt:lpstr>Долина всех конфессий</vt:lpstr>
      <vt:lpstr>Долина всех конфессий</vt:lpstr>
      <vt:lpstr>Долина всех конфессий</vt:lpstr>
      <vt:lpstr>СделайЧто-нибудь</vt:lpstr>
      <vt:lpstr>DoSomething.org</vt:lpstr>
      <vt:lpstr>DoSomething.org</vt:lpstr>
      <vt:lpstr>Проекты DoSomething</vt:lpstr>
      <vt:lpstr>Где в Соединенных Штатах?</vt:lpstr>
      <vt:lpstr>Стокли Гарденз</vt:lpstr>
      <vt:lpstr>Стокли Гарденз</vt:lpstr>
      <vt:lpstr>Стокли Гарденз</vt:lpstr>
      <vt:lpstr>Стокли Гарденз</vt:lpstr>
      <vt:lpstr>Где в Соединенных Штатах?</vt:lpstr>
      <vt:lpstr>Дадли Стрит, Бостон, Массачусетс</vt:lpstr>
      <vt:lpstr>Некоторые проблемы</vt:lpstr>
      <vt:lpstr>Инициатива соседей с улицы Дадли</vt:lpstr>
      <vt:lpstr>Инициатива соседей с улицы Дадли</vt:lpstr>
      <vt:lpstr>Инициатива соседей с улицы Дадли</vt:lpstr>
      <vt:lpstr>Инициатива соседей с улицы Дадли</vt:lpstr>
      <vt:lpstr>Сила правa государства на отчуждение частной собственности</vt:lpstr>
      <vt:lpstr>Место, где жить лучше </vt:lpstr>
      <vt:lpstr>Роль уличного искусства</vt:lpstr>
      <vt:lpstr>Хай Лайн - Парк в небе</vt:lpstr>
      <vt:lpstr>Уличное искусство, Аллея Бали, Сан Франциско</vt:lpstr>
      <vt:lpstr> “ Резиновый утенок Флорентийна Хофмана Народное искусство в Норфолке, Вирджиния   .</vt:lpstr>
      <vt:lpstr>Работа над созданием квартала искусств в Норфолке, Вирджиния</vt:lpstr>
      <vt:lpstr>Код для Америки</vt:lpstr>
      <vt:lpstr>Приложения помогают соседям</vt:lpstr>
      <vt:lpstr>NextDoor (ЗаСоседнейДверью)</vt:lpstr>
      <vt:lpstr>Соседи помогают соседям</vt:lpstr>
      <vt:lpstr>Slide 42</vt:lpstr>
      <vt:lpstr>Вопросы или комментарии?</vt:lpstr>
      <vt:lpstr>Общественное участие в США</vt:lpstr>
    </vt:vector>
  </TitlesOfParts>
  <Company>Old Dominion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Civic Engagement in the U.S.</dc:title>
  <dc:creator>Gail Nicula</dc:creator>
  <cp:lastModifiedBy>lg</cp:lastModifiedBy>
  <cp:revision>94</cp:revision>
  <dcterms:created xsi:type="dcterms:W3CDTF">2014-10-26T21:34:01Z</dcterms:created>
  <dcterms:modified xsi:type="dcterms:W3CDTF">2015-03-30T01:46:26Z</dcterms:modified>
</cp:coreProperties>
</file>