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1" r:id="rId2"/>
    <p:sldId id="262" r:id="rId3"/>
    <p:sldId id="264" r:id="rId4"/>
    <p:sldId id="265" r:id="rId5"/>
    <p:sldId id="263" r:id="rId6"/>
    <p:sldId id="266" r:id="rId7"/>
    <p:sldId id="267" r:id="rId8"/>
    <p:sldId id="268" r:id="rId9"/>
    <p:sldId id="269" r:id="rId10"/>
    <p:sldId id="270" r:id="rId11"/>
    <p:sldId id="286" r:id="rId12"/>
    <p:sldId id="271" r:id="rId13"/>
    <p:sldId id="272" r:id="rId14"/>
    <p:sldId id="287" r:id="rId15"/>
    <p:sldId id="273" r:id="rId16"/>
    <p:sldId id="274" r:id="rId17"/>
    <p:sldId id="288" r:id="rId18"/>
    <p:sldId id="275" r:id="rId19"/>
    <p:sldId id="276" r:id="rId20"/>
    <p:sldId id="277" r:id="rId21"/>
    <p:sldId id="278" r:id="rId22"/>
    <p:sldId id="290" r:id="rId23"/>
    <p:sldId id="279" r:id="rId24"/>
    <p:sldId id="291" r:id="rId25"/>
    <p:sldId id="280" r:id="rId26"/>
    <p:sldId id="282" r:id="rId27"/>
    <p:sldId id="281" r:id="rId28"/>
    <p:sldId id="294" r:id="rId29"/>
    <p:sldId id="295" r:id="rId30"/>
    <p:sldId id="283" r:id="rId31"/>
    <p:sldId id="284" r:id="rId32"/>
    <p:sldId id="296" r:id="rId33"/>
    <p:sldId id="285" r:id="rId34"/>
    <p:sldId id="297" r:id="rId35"/>
    <p:sldId id="292" r:id="rId36"/>
  </p:sldIdLst>
  <p:sldSz cx="9144000" cy="5143500" type="screen16x9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74A"/>
    <a:srgbClr val="7B5CB1"/>
    <a:srgbClr val="786C8F"/>
    <a:srgbClr val="2E1B57"/>
    <a:srgbClr val="5D487D"/>
    <a:srgbClr val="D33E2B"/>
    <a:srgbClr val="DF7537"/>
    <a:srgbClr val="3A235E"/>
    <a:srgbClr val="5A467B"/>
    <a:srgbClr val="27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29" autoAdjust="0"/>
    <p:restoredTop sz="94868" autoAdjust="0"/>
  </p:normalViewPr>
  <p:slideViewPr>
    <p:cSldViewPr snapToObjects="1">
      <p:cViewPr>
        <p:scale>
          <a:sx n="80" d="100"/>
          <a:sy n="80" d="100"/>
        </p:scale>
        <p:origin x="-1074" y="-6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38" d="100"/>
          <a:sy n="38" d="100"/>
        </p:scale>
        <p:origin x="-2453" y="-7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48;&#1043;&#1055;%20&#1074;%20&#1088;&#1086;&#1083;&#1077;&#1074;&#1099;&#1093;%20&#1075;&#1088;&#1091;&#1087;&#1087;&#1072;&#1093;%20&#1076;&#1083;&#1103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%2031,3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%2031,3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ova\Desktop\&#1075;&#1088;&#1072;&#1092;&#1080;&#1082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_31-34_&#1076;&#1080;&#1085;&#1072;&#1084;&#1080;&#1082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_31-34_&#1076;&#1080;&#1085;&#1072;&#1084;&#1080;&#1082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_31-34_&#1076;&#1080;&#1085;&#1072;&#1084;&#1080;&#1082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rojects$\FOM-SOC\PR,%20&#1084;&#1072;&#1088;&#1082;&#1077;&#1090;&#1080;&#1085;&#1075;\PR%20&#1052;&#1077;&#1088;&#1086;&#1087;&#1088;&#1080;&#1103;&#1090;&#1080;&#1103;%20&#1060;&#1054;&#1052;-&#1057;&#1054;&#1062;\&#1057;&#1077;&#1084;&#1080;&#1085;&#1072;&#1088;%20&#1052;&#1048;&#1042;%2018.09\&#1075;&#1088;&#1072;&#1092;&#1080;&#1082;&#1080;%20&#1076;&#1083;&#1103;%20&#1087;&#1088;&#1077;&#1079;&#1077;&#1085;&#1090;&#1072;&#1094;&#1080;&#1080;\&#1089;&#1083;&#1072;&#1081;&#1076;&#1099;_31-34_&#1076;&#1080;&#1085;&#1072;&#1084;&#1080;&#1082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Индекс гражданского поведения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800" b="1"/>
                      <a:t>&lt;1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Лист1!$B$1:$F$1</c:f>
              <c:strCache>
                <c:ptCount val="5"/>
                <c:pt idx="0">
                  <c:v>население</c:v>
                </c:pt>
                <c:pt idx="1">
                  <c:v>организаторы</c:v>
                </c:pt>
                <c:pt idx="2">
                  <c:v>участники</c:v>
                </c:pt>
                <c:pt idx="3">
                  <c:v>доноры</c:v>
                </c:pt>
                <c:pt idx="4">
                  <c:v>пассивные</c:v>
                </c:pt>
              </c:strCache>
            </c:strRef>
          </c:cat>
          <c:val>
            <c:numRef>
              <c:f>Лист1!$B$2:$F$2</c:f>
              <c:numCache>
                <c:formatCode>0</c:formatCode>
                <c:ptCount val="5"/>
                <c:pt idx="0">
                  <c:v>24.466666666666601</c:v>
                </c:pt>
                <c:pt idx="1">
                  <c:v>44.5984598459846</c:v>
                </c:pt>
                <c:pt idx="2">
                  <c:v>22.743682310469399</c:v>
                </c:pt>
                <c:pt idx="3">
                  <c:v>8.8639200998751608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32160"/>
        <c:axId val="96506240"/>
      </c:barChart>
      <c:catAx>
        <c:axId val="93532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96506240"/>
        <c:crosses val="autoZero"/>
        <c:auto val="1"/>
        <c:lblAlgn val="ctr"/>
        <c:lblOffset val="100"/>
        <c:noMultiLvlLbl val="0"/>
      </c:catAx>
      <c:valAx>
        <c:axId val="965062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35321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452688081750245E-2"/>
          <c:y val="6.0416739291796584E-2"/>
          <c:w val="0.89464078308902906"/>
          <c:h val="0.7776290793004067"/>
        </c:manualLayout>
      </c:layout>
      <c:bubbleChart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1"/>
            <c:spPr>
              <a:solidFill>
                <a:schemeClr val="tx1">
                  <a:lumMod val="75000"/>
                  <a:lumOff val="2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chemeClr val="accent6">
                  <a:lumMod val="7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1"/>
            <c:spPr>
              <a:solidFill>
                <a:schemeClr val="accent6">
                  <a:lumMod val="7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1"/>
            <c:spPr>
              <a:solidFill>
                <a:schemeClr val="accent6">
                  <a:lumMod val="7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1"/>
            <c:spPr>
              <a:solidFill>
                <a:schemeClr val="accent6">
                  <a:lumMod val="7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6"/>
            <c:invertIfNegative val="0"/>
            <c:bubble3D val="1"/>
            <c:spPr>
              <a:solidFill>
                <a:schemeClr val="accent6">
                  <a:lumMod val="7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7"/>
            <c:invertIfNegative val="0"/>
            <c:bubble3D val="1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  <a:effectLst/>
            </c:spPr>
          </c:dPt>
          <c:dPt>
            <c:idx val="11"/>
            <c:invertIfNegative val="0"/>
            <c:bubble3D val="1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  <a:effectLst/>
            </c:spPr>
          </c:dPt>
          <c:dPt>
            <c:idx val="12"/>
            <c:invertIfNegative val="0"/>
            <c:bubble3D val="1"/>
          </c:dPt>
          <c:dPt>
            <c:idx val="13"/>
            <c:invertIfNegative val="0"/>
            <c:bubble3D val="1"/>
          </c:dPt>
          <c:dPt>
            <c:idx val="14"/>
            <c:invertIfNegative val="0"/>
            <c:bubble3D val="1"/>
          </c:dPt>
          <c:dPt>
            <c:idx val="15"/>
            <c:invertIfNegative val="0"/>
            <c:bubble3D val="1"/>
          </c:dPt>
          <c:dPt>
            <c:idx val="16"/>
            <c:invertIfNegative val="0"/>
            <c:bubble3D val="1"/>
          </c:dPt>
          <c:dLbls>
            <c:dLbl>
              <c:idx val="0"/>
              <c:layout>
                <c:manualLayout>
                  <c:x val="-7.6517917348356015E-2"/>
                  <c:y val="4.3872995499387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НАСЕЛЕНИЕ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401695693872456E-2"/>
                  <c:y val="6.0816034359341443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денег не хватает на</a:t>
                    </a:r>
                    <a:br>
                      <a:rPr lang="ru-RU" sz="1200"/>
                    </a:br>
                    <a:r>
                      <a:rPr lang="ru-RU" sz="1200"/>
                      <a:t>питание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1908649596896554E-2"/>
                  <c:y val="6.8654012292350602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питание хватает, на</a:t>
                    </a:r>
                    <a:br>
                      <a:rPr lang="ru-RU" sz="1200"/>
                    </a:br>
                    <a:r>
                      <a:rPr lang="ru-RU" sz="1200"/>
                      <a:t>одежду – нет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307141042731952E-3"/>
                  <c:y val="8.66672164920404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одежду хватает, на крупную бытовую технику – нет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5631904742369687"/>
                  <c:y val="-4.3519528578590871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бытовую технику хватает,</a:t>
                    </a:r>
                  </a:p>
                  <a:p>
                    <a:r>
                      <a:rPr lang="ru-RU" sz="1200"/>
                      <a:t>на автомобиль – нет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3429745028033216"/>
                  <c:y val="2.832012769563679E-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автомобиль</a:t>
                    </a:r>
                  </a:p>
                  <a:p>
                    <a:r>
                      <a:rPr lang="ru-RU" sz="1200"/>
                      <a:t>хватает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21328021548577961"/>
                  <c:y val="0.14028591118321265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5860005296712809"/>
                  <c:y val="-3.1407035175879394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денег не хватает на</a:t>
                    </a:r>
                    <a:br>
                      <a:rPr lang="ru-RU" sz="1200"/>
                    </a:br>
                    <a:r>
                      <a:rPr lang="ru-RU" sz="1200"/>
                      <a:t>питание,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937927262783703E-2"/>
                  <c:y val="1.0469011725293133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питание хватает, на</a:t>
                    </a:r>
                    <a:br>
                      <a:rPr lang="ru-RU" sz="1200"/>
                    </a:br>
                    <a:r>
                      <a:rPr lang="ru-RU" sz="1200"/>
                      <a:t>одежду – нет,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6133442712605961"/>
                  <c:y val="-6.0720268006700127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одежду хватает, на крупную бытовую технику – нет,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305168170631564E-2"/>
                  <c:y val="1.6750418760469048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бытовую технику хватает,</a:t>
                    </a:r>
                  </a:p>
                  <a:p>
                    <a:r>
                      <a:rPr lang="ru-RU" sz="1200"/>
                      <a:t>на автомобиль – нет,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344818156959257E-3"/>
                  <c:y val="-6.2814070351758797E-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на автомобиль</a:t>
                    </a:r>
                  </a:p>
                  <a:p>
                    <a:r>
                      <a:rPr lang="ru-RU" sz="1200"/>
                      <a:t>хватает,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РезМатПол_13p2614p0814m28!$B$3:$G$3</c:f>
              <c:numCache>
                <c:formatCode>0</c:formatCode>
                <c:ptCount val="6"/>
                <c:pt idx="0">
                  <c:v>24.466666666666601</c:v>
                </c:pt>
                <c:pt idx="1">
                  <c:v>22.427983539094601</c:v>
                </c:pt>
                <c:pt idx="2">
                  <c:v>20.637408568443099</c:v>
                </c:pt>
                <c:pt idx="3">
                  <c:v>25.041708375041701</c:v>
                </c:pt>
                <c:pt idx="4">
                  <c:v>27.972399150743101</c:v>
                </c:pt>
                <c:pt idx="5">
                  <c:v>24.2753623188406</c:v>
                </c:pt>
              </c:numCache>
            </c:numRef>
          </c:xVal>
          <c:yVal>
            <c:numRef>
              <c:f>РезМатПол_13p2614p0814m28!$B$4:$G$4</c:f>
              <c:numCache>
                <c:formatCode>0</c:formatCode>
                <c:ptCount val="6"/>
                <c:pt idx="0">
                  <c:v>44.6666666666667</c:v>
                </c:pt>
                <c:pt idx="1">
                  <c:v>26.1111111111111</c:v>
                </c:pt>
                <c:pt idx="2">
                  <c:v>34.169278996865202</c:v>
                </c:pt>
                <c:pt idx="3">
                  <c:v>47.627627627627596</c:v>
                </c:pt>
                <c:pt idx="4">
                  <c:v>54.649681528662398</c:v>
                </c:pt>
                <c:pt idx="5">
                  <c:v>47.826086956521699</c:v>
                </c:pt>
              </c:numCache>
            </c:numRef>
          </c:yVal>
          <c:bubbleSize>
            <c:numRef>
              <c:f>РезМатПол_13p2614p0814m28!$B$5:$G$5</c:f>
              <c:numCache>
                <c:formatCode>0</c:formatCode>
                <c:ptCount val="6"/>
                <c:pt idx="0">
                  <c:v>10</c:v>
                </c:pt>
                <c:pt idx="1">
                  <c:v>7.2</c:v>
                </c:pt>
                <c:pt idx="2">
                  <c:v>21.266666666666701</c:v>
                </c:pt>
                <c:pt idx="3">
                  <c:v>44.4</c:v>
                </c:pt>
                <c:pt idx="4">
                  <c:v>20.933333333333302</c:v>
                </c:pt>
                <c:pt idx="5">
                  <c:v>6.1333333333333302</c:v>
                </c:pt>
              </c:numCache>
            </c:numRef>
          </c:bubbleSize>
          <c:bubble3D val="1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bubbleScale val="30"/>
        <c:showNegBubbles val="0"/>
        <c:axId val="102973824"/>
        <c:axId val="103010688"/>
      </c:bubbleChart>
      <c:valAx>
        <c:axId val="102973824"/>
        <c:scaling>
          <c:orientation val="minMax"/>
          <c:max val="30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4102420323026654"/>
              <c:y val="0.9189061422579627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010688"/>
        <c:crosses val="autoZero"/>
        <c:crossBetween val="midCat"/>
        <c:majorUnit val="5"/>
      </c:valAx>
      <c:valAx>
        <c:axId val="103010688"/>
        <c:scaling>
          <c:orientation val="minMax"/>
          <c:max val="60"/>
          <c:min val="20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2973824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17775423683201E-2"/>
          <c:y val="6.2083940301789299E-2"/>
          <c:w val="0.89464078308902906"/>
          <c:h val="0.79382620859655395"/>
        </c:manualLayout>
      </c:layout>
      <c:bubbleChart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1"/>
            <c:spPr>
              <a:solidFill>
                <a:schemeClr val="tx1">
                  <a:lumMod val="75000"/>
                  <a:lumOff val="2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3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4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5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6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7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chemeClr val="accent2"/>
              </a:solidFill>
              <a:ln w="28575">
                <a:solidFill>
                  <a:schemeClr val="accent2"/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1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2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3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4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5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6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Pt>
            <c:idx val="17"/>
            <c:invertIfNegative val="0"/>
            <c:bubble3D val="1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1457399991325083E-3"/>
                  <c:y val="9.4882369874883729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baseline="0">
                        <a:effectLst/>
                      </a:rPr>
                      <a:t>НАСЕЛЕНИЕ</a:t>
                    </a:r>
                    <a:endParaRPr lang="ru-RU" sz="1000" b="0" i="0" u="none" strike="noStrike" baseline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1379342203924706"/>
                  <c:y val="-4.5946849092331678E-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специалисты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153298695577097"/>
                  <c:y val="0.13237356370890396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руководители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22772406761403488"/>
                  <c:y val="-1.3684528777899453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служащие, технические исполнители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204997903561971"/>
                  <c:y val="-0.41566116043206991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студенты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3275375569203202"/>
                  <c:y val="5.3679205296863632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рабочие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512130718053829E-2"/>
                  <c:y val="9.4212305631461768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неработающие пенсионеры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5345902871267889"/>
                  <c:y val="0.19331150898988395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не работают и не планируют искать работу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57248768026751651"/>
                  <c:y val="0.3320929236760372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не работают, но ищут</a:t>
                    </a:r>
                    <a:br>
                      <a:rPr lang="ru-RU" sz="1200"/>
                    </a:br>
                    <a:r>
                      <a:rPr lang="ru-RU" sz="1200"/>
                      <a:t>работу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53321609511690449"/>
                  <c:y val="0.4752939566599401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4689636313918514E-3"/>
                  <c:y val="1.0469011725293209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руководители,</a:t>
                    </a:r>
                  </a:p>
                  <a:p>
                    <a:r>
                      <a:rPr lang="ru-RU" sz="1200"/>
                      <a:t>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9141372709871479"/>
                  <c:y val="-2.5125628140703519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специалисты, 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6.8362045392398136E-3"/>
                  <c:y val="-1.67504187604690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служащие, технические исполнители, 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5.4689636313918011E-3"/>
                  <c:y val="-1.4656616415410386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рабочие,</a:t>
                    </a:r>
                    <a:b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</a:b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6.8362045392398136E-3"/>
                  <c:y val="8.3752093802345051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неработающие пенсионеры, 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0.20235165436149849"/>
                  <c:y val="4.1876046901172526E-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не работают и не планируют искать работу,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15586546349466776"/>
                  <c:y val="-2.931323283082077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не работают, но ищут</a:t>
                    </a:r>
                    <a:b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</a:b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работу, 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9.5706863549356903E-3"/>
                  <c:y val="-1.4656616415410386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студенты, 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РезРоЗан_13p2614p0814m28!$B$3:$J$3</c:f>
              <c:numCache>
                <c:formatCode>0</c:formatCode>
                <c:ptCount val="9"/>
                <c:pt idx="0">
                  <c:v>24.466666666666601</c:v>
                </c:pt>
                <c:pt idx="1">
                  <c:v>33.515482695810597</c:v>
                </c:pt>
                <c:pt idx="2">
                  <c:v>28.790123456790202</c:v>
                </c:pt>
                <c:pt idx="3">
                  <c:v>27.200220022002199</c:v>
                </c:pt>
                <c:pt idx="4">
                  <c:v>25.368324125230199</c:v>
                </c:pt>
                <c:pt idx="5">
                  <c:v>19.4305555555556</c:v>
                </c:pt>
                <c:pt idx="6">
                  <c:v>19.076305220883501</c:v>
                </c:pt>
                <c:pt idx="7">
                  <c:v>18.580246913580201</c:v>
                </c:pt>
                <c:pt idx="8">
                  <c:v>31.3888888888889</c:v>
                </c:pt>
              </c:numCache>
            </c:numRef>
          </c:xVal>
          <c:yVal>
            <c:numRef>
              <c:f>РезРоЗан_13p2614p0814m28!$B$4:$J$4</c:f>
              <c:numCache>
                <c:formatCode>0</c:formatCode>
                <c:ptCount val="9"/>
                <c:pt idx="0">
                  <c:v>44.6666666666667</c:v>
                </c:pt>
                <c:pt idx="1">
                  <c:v>48.852459016393396</c:v>
                </c:pt>
                <c:pt idx="2">
                  <c:v>52</c:v>
                </c:pt>
                <c:pt idx="3">
                  <c:v>50.693069306930703</c:v>
                </c:pt>
                <c:pt idx="4">
                  <c:v>40.331491712707198</c:v>
                </c:pt>
                <c:pt idx="5">
                  <c:v>39.1</c:v>
                </c:pt>
                <c:pt idx="6">
                  <c:v>38.795180722891601</c:v>
                </c:pt>
                <c:pt idx="7">
                  <c:v>45.5555555555556</c:v>
                </c:pt>
                <c:pt idx="8">
                  <c:v>59.3333333333333</c:v>
                </c:pt>
              </c:numCache>
            </c:numRef>
          </c:yVal>
          <c:bubbleSize>
            <c:numRef>
              <c:f>РезРоЗан_13p2614p0814m28!$B$5:$J$5</c:f>
              <c:numCache>
                <c:formatCode>0</c:formatCode>
                <c:ptCount val="9"/>
                <c:pt idx="0">
                  <c:v>10</c:v>
                </c:pt>
                <c:pt idx="1">
                  <c:v>4.06666666666667</c:v>
                </c:pt>
                <c:pt idx="2">
                  <c:v>15</c:v>
                </c:pt>
                <c:pt idx="3">
                  <c:v>13.466666666666701</c:v>
                </c:pt>
                <c:pt idx="4">
                  <c:v>24.133333333333301</c:v>
                </c:pt>
                <c:pt idx="5">
                  <c:v>26.6666666666667</c:v>
                </c:pt>
                <c:pt idx="6">
                  <c:v>5.5333333333333297</c:v>
                </c:pt>
                <c:pt idx="7">
                  <c:v>6</c:v>
                </c:pt>
                <c:pt idx="8">
                  <c:v>4</c:v>
                </c:pt>
              </c:numCache>
            </c:numRef>
          </c:bubbleSize>
          <c:bubble3D val="1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bubbleScale val="30"/>
        <c:showNegBubbles val="0"/>
        <c:axId val="96370688"/>
        <c:axId val="103024896"/>
      </c:bubbleChart>
      <c:valAx>
        <c:axId val="96370688"/>
        <c:scaling>
          <c:orientation val="minMax"/>
          <c:max val="35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365984831592022"/>
              <c:y val="0.9172166873771295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024896"/>
        <c:crosses val="autoZero"/>
        <c:crossBetween val="midCat"/>
        <c:majorUnit val="5"/>
      </c:valAx>
      <c:valAx>
        <c:axId val="103024896"/>
        <c:scaling>
          <c:orientation val="minMax"/>
          <c:max val="60"/>
          <c:min val="30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96370688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80239897371312E-2"/>
          <c:y val="3.7519527924649639E-2"/>
          <c:w val="0.88618002558120323"/>
          <c:h val="0.73330676436468301"/>
        </c:manualLayout>
      </c:layout>
      <c:bubbl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c:spPr>
          <c:invertIfNegative val="0"/>
          <c:dPt>
            <c:idx val="0"/>
            <c:invertIfNegative val="0"/>
            <c:bubble3D val="0"/>
            <c:spPr>
              <a:effectLst>
                <a:glow>
                  <a:schemeClr val="accent1">
                    <a:satMod val="175000"/>
                  </a:schemeClr>
                </a:glow>
              </a:effectLst>
            </c:spPr>
          </c:dPt>
          <c:dPt>
            <c:idx val="1"/>
            <c:invertIfNegative val="0"/>
            <c:bubble3D val="0"/>
            <c:spPr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invertIfNegative val="0"/>
            <c:bubble3D val="0"/>
            <c:spPr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3"/>
            <c:invertIfNegative val="0"/>
            <c:bubble3D val="0"/>
            <c:spPr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c:spPr>
          </c:dPt>
          <c:dPt>
            <c:idx val="4"/>
            <c:invertIfNegative val="0"/>
            <c:bubble3D val="0"/>
            <c:spPr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c:spPr>
          </c:dPt>
          <c:dPt>
            <c:idx val="5"/>
            <c:invertIfNegative val="0"/>
            <c:bubble3D val="0"/>
            <c:spPr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c:spPr>
          </c:dPt>
          <c:dPt>
            <c:idx val="6"/>
            <c:invertIfNegative val="0"/>
            <c:bubble3D val="0"/>
            <c:spPr>
              <a:effectLst>
                <a:glow rad="101600">
                  <a:schemeClr val="accent1">
                    <a:lumMod val="60000"/>
                    <a:lumOff val="40000"/>
                    <a:alpha val="60000"/>
                  </a:schemeClr>
                </a:glow>
              </a:effectLst>
            </c:spPr>
          </c:dPt>
          <c:dLbls>
            <c:dLbl>
              <c:idx val="0"/>
              <c:layout>
                <c:manualLayout>
                  <c:x val="-1.0802469135802498E-2"/>
                  <c:y val="1.403016330447244E-2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Население</a:t>
                    </a:r>
                    <a:endParaRPr lang="ru-RU" sz="14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259259259259258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Волонтеры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59259259259316E-3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Активисты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98765432098765E-2"/>
                  <c:y val="-6.734478386146770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Обыватели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802469135802469"/>
                  <c:y val="-5.050858789610078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Web-</a:t>
                    </a:r>
                    <a:r>
                      <a:rPr lang="ru-RU" sz="1400" dirty="0" smtClean="0"/>
                      <a:t>обыватели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345679012345694E-2"/>
                  <c:y val="3.0866359269839265E-2"/>
                </c:manualLayout>
              </c:layout>
              <c:tx>
                <c:rich>
                  <a:bodyPr/>
                  <a:lstStyle/>
                  <a:p>
                    <a:r>
                      <a:rPr lang="ru-RU" sz="1200" smtClean="0"/>
                      <a:t>Аутсайдеры</a:t>
                    </a:r>
                    <a:endParaRPr lang="ru-RU" sz="12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00" dirty="0" err="1" smtClean="0"/>
                      <a:t>Профсообщество</a:t>
                    </a:r>
                    <a:r>
                      <a:rPr lang="ru-RU" sz="1400" baseline="0" dirty="0" smtClean="0"/>
                      <a:t> 7/89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Лист1!$A$2:$A$8</c:f>
              <c:numCache>
                <c:formatCode>General</c:formatCode>
                <c:ptCount val="7"/>
                <c:pt idx="0">
                  <c:v>24</c:v>
                </c:pt>
                <c:pt idx="1">
                  <c:v>41</c:v>
                </c:pt>
                <c:pt idx="2">
                  <c:v>29</c:v>
                </c:pt>
                <c:pt idx="3">
                  <c:v>26</c:v>
                </c:pt>
                <c:pt idx="4">
                  <c:v>23</c:v>
                </c:pt>
                <c:pt idx="5">
                  <c:v>21</c:v>
                </c:pt>
                <c:pt idx="6">
                  <c:v>26</c:v>
                </c:pt>
              </c:numCache>
            </c:numRef>
          </c:xVal>
          <c:y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50</c:v>
                </c:pt>
                <c:pt idx="2">
                  <c:v>48</c:v>
                </c:pt>
                <c:pt idx="3">
                  <c:v>49</c:v>
                </c:pt>
                <c:pt idx="4">
                  <c:v>45</c:v>
                </c:pt>
                <c:pt idx="5">
                  <c:v>40</c:v>
                </c:pt>
                <c:pt idx="6">
                  <c:v>74</c:v>
                </c:pt>
              </c:numCache>
            </c:numRef>
          </c:yVal>
          <c:bubbleSize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40"/>
        <c:showNegBubbles val="0"/>
        <c:axId val="35218944"/>
        <c:axId val="35220864"/>
      </c:bubbleChart>
      <c:valAx>
        <c:axId val="35218944"/>
        <c:scaling>
          <c:orientation val="minMax"/>
          <c:min val="20"/>
        </c:scaling>
        <c:delete val="0"/>
        <c:axPos val="b"/>
        <c:majorGridlines>
          <c:spPr>
            <a:ln w="635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sz="1400" b="0" dirty="0" smtClean="0"/>
                  <a:t>Индекс «Гражданское поведение»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0.68398522849313026"/>
              <c:y val="0.922972628645126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5220864"/>
        <c:crosses val="autoZero"/>
        <c:crossBetween val="midCat"/>
      </c:valAx>
      <c:valAx>
        <c:axId val="35220864"/>
        <c:scaling>
          <c:orientation val="minMax"/>
          <c:max val="80"/>
          <c:min val="30"/>
        </c:scaling>
        <c:delete val="0"/>
        <c:axPos val="l"/>
        <c:majorGridlines>
          <c:spPr>
            <a:ln w="635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 b="0" dirty="0" smtClean="0"/>
                  <a:t>Индекс</a:t>
                </a:r>
                <a:r>
                  <a:rPr lang="ru-RU" sz="1400" b="0" baseline="0" dirty="0" smtClean="0"/>
                  <a:t> «Гражданский климат»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7.5147158387909403E-3"/>
              <c:y val="2.868232894757725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52189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2797977451805"/>
          <c:y val="1.276561680550907E-2"/>
          <c:w val="0.86020327512128425"/>
          <c:h val="0.80423733111779849"/>
        </c:manualLayout>
      </c:layout>
      <c:bubbleChart>
        <c:varyColors val="1"/>
        <c:ser>
          <c:idx val="0"/>
          <c:order val="0"/>
          <c:tx>
            <c:strRef>
              <c:f>Таблицы!$B$4:$J$4</c:f>
              <c:strCache>
                <c:ptCount val="1"/>
                <c:pt idx="0">
                  <c:v>среднее общее и ниже среднее специальное высшее сообщество 7/89 население в целом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1442561687149309E-2"/>
                  <c:y val="6.066393989147364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18-30</a:t>
                    </a:r>
                    <a:r>
                      <a:rPr lang="ru-RU" baseline="0"/>
                      <a:t> лет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5577318180009047E-3"/>
                  <c:y val="-3.556161993638117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31-45</a:t>
                    </a:r>
                    <a:r>
                      <a:rPr lang="ru-RU" baseline="0"/>
                      <a:t> лет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5538732466292604E-2"/>
                  <c:y val="-6.2755964601116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46</a:t>
                    </a:r>
                    <a:r>
                      <a:rPr lang="ru-RU"/>
                      <a:t> - 60 лет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5538732466292604E-2"/>
                  <c:y val="-6.484765988398906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Старше</a:t>
                    </a:r>
                    <a:r>
                      <a:rPr lang="ru-RU" baseline="0"/>
                      <a:t> 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6942815950768549E-2"/>
                  <c:y val="6.275579988773136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Среднее</a:t>
                    </a:r>
                    <a:r>
                      <a:rPr lang="ru-RU" baseline="0"/>
                      <a:t> общее и ниже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8659394157103999E-2"/>
                  <c:y val="-0.1307267187703782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Среднее</a:t>
                    </a:r>
                    <a:r>
                      <a:rPr lang="ru-RU" baseline="0"/>
                      <a:t/>
                    </a:r>
                    <a:br>
                      <a:rPr lang="ru-RU" baseline="0"/>
                    </a:br>
                    <a:r>
                      <a:rPr lang="ru-RU" baseline="0"/>
                      <a:t>специальное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0077171427434982E-2"/>
                  <c:y val="-5.857207989521601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Высшее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220669148617045E-2"/>
                  <c:y val="9.585287625046493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 smtClean="0"/>
                      <a:t>Профсообщество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7/89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1442561687149309E-2"/>
                  <c:y val="5.020463991018508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Население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Таблицы!$B$5:$J$5</c:f>
              <c:numCache>
                <c:formatCode>General</c:formatCode>
                <c:ptCount val="9"/>
                <c:pt idx="4">
                  <c:v>23</c:v>
                </c:pt>
                <c:pt idx="5">
                  <c:v>25</c:v>
                </c:pt>
                <c:pt idx="6">
                  <c:v>26</c:v>
                </c:pt>
                <c:pt idx="7">
                  <c:v>26</c:v>
                </c:pt>
                <c:pt idx="8">
                  <c:v>24</c:v>
                </c:pt>
              </c:numCache>
            </c:numRef>
          </c:xVal>
          <c:yVal>
            <c:numRef>
              <c:f>Таблицы!$B$6:$J$6</c:f>
              <c:numCache>
                <c:formatCode>General</c:formatCode>
                <c:ptCount val="9"/>
                <c:pt idx="4">
                  <c:v>41</c:v>
                </c:pt>
                <c:pt idx="5">
                  <c:v>46</c:v>
                </c:pt>
                <c:pt idx="6">
                  <c:v>48</c:v>
                </c:pt>
                <c:pt idx="7">
                  <c:v>74</c:v>
                </c:pt>
                <c:pt idx="8">
                  <c:v>45</c:v>
                </c:pt>
              </c:numCache>
            </c:numRef>
          </c:yVal>
          <c:bubbleSize>
            <c:numRef>
              <c:f>Таблицы!$B$7:$J$7</c:f>
              <c:numCache>
                <c:formatCode>General</c:formatCode>
                <c:ptCount val="9"/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5"/>
        <c:showNegBubbles val="0"/>
        <c:axId val="103067008"/>
        <c:axId val="103081472"/>
      </c:bubbleChart>
      <c:valAx>
        <c:axId val="103067008"/>
        <c:scaling>
          <c:orientation val="minMax"/>
          <c:max val="28"/>
          <c:min val="19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</a:t>
                </a:r>
                <a:r>
                  <a:rPr lang="ru-RU" sz="1600" b="0" baseline="0" dirty="0" smtClean="0"/>
                  <a:t>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4589138160128112"/>
              <c:y val="0.91361738792308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3081472"/>
        <c:crosses val="autoZero"/>
        <c:crossBetween val="midCat"/>
      </c:valAx>
      <c:valAx>
        <c:axId val="103081472"/>
        <c:scaling>
          <c:orientation val="minMax"/>
          <c:max val="80"/>
          <c:min val="35"/>
        </c:scaling>
        <c:delete val="0"/>
        <c:axPos val="l"/>
        <c:majorGridlines>
          <c:spPr>
            <a:ln w="6350"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2.1566307218074243E-2"/>
              <c:y val="1.829978276236839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30670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7623658394387"/>
          <c:y val="1.2777470027301863E-2"/>
          <c:w val="0.86991839650693448"/>
          <c:h val="0.78444511353197355"/>
        </c:manualLayout>
      </c:layout>
      <c:bubbleChart>
        <c:varyColors val="0"/>
        <c:ser>
          <c:idx val="1"/>
          <c:order val="1"/>
          <c:spPr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xVal>
            <c:numRef>
              <c:f>('для слайдов 31-32'!$B$4,'для слайдов 31-32'!$E$4:$H$4)</c:f>
              <c:numCache>
                <c:formatCode>0</c:formatCode>
                <c:ptCount val="5"/>
                <c:pt idx="0">
                  <c:v>24.466666666666601</c:v>
                </c:pt>
                <c:pt idx="1">
                  <c:v>44.5984598459846</c:v>
                </c:pt>
                <c:pt idx="2">
                  <c:v>22.743682310469399</c:v>
                </c:pt>
                <c:pt idx="3">
                  <c:v>8.8639200998751608</c:v>
                </c:pt>
                <c:pt idx="4">
                  <c:v>0</c:v>
                </c:pt>
              </c:numCache>
            </c:numRef>
          </c:xVal>
          <c:yVal>
            <c:numRef>
              <c:f>('для слайдов 31-32'!$B$5,'для слайдов 31-32'!$E$5:$H$5)</c:f>
              <c:numCache>
                <c:formatCode>0</c:formatCode>
                <c:ptCount val="5"/>
                <c:pt idx="0">
                  <c:v>44.6666666666667</c:v>
                </c:pt>
                <c:pt idx="1">
                  <c:v>53.782178217821802</c:v>
                </c:pt>
                <c:pt idx="2">
                  <c:v>46.353790613718402</c:v>
                </c:pt>
                <c:pt idx="3">
                  <c:v>42.696629213483099</c:v>
                </c:pt>
                <c:pt idx="4">
                  <c:v>24.942965779467698</c:v>
                </c:pt>
              </c:numCache>
            </c:numRef>
          </c:yVal>
          <c:bubbleSize>
            <c:numRef>
              <c:f>('для слайдов 31-32'!$B$6,'для слайдов 31-32'!$E$6:$H$6)</c:f>
              <c:numCache>
                <c:formatCode>0</c:formatCode>
                <c:ptCount val="5"/>
                <c:pt idx="0">
                  <c:v>10</c:v>
                </c:pt>
                <c:pt idx="1">
                  <c:v>33.6666666666667</c:v>
                </c:pt>
                <c:pt idx="2">
                  <c:v>36.933333333333302</c:v>
                </c:pt>
                <c:pt idx="3">
                  <c:v>11.866666666666699</c:v>
                </c:pt>
                <c:pt idx="4">
                  <c:v>17.533333333333299</c:v>
                </c:pt>
              </c:numCache>
            </c:numRef>
          </c:bubbleSize>
          <c:bubble3D val="1"/>
        </c:ser>
        <c:ser>
          <c:idx val="0"/>
          <c:order val="0"/>
          <c:spPr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</c:dPt>
          <c:dPt>
            <c:idx val="1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</c:dPt>
          <c:dPt>
            <c:idx val="6"/>
            <c:invertIfNegative val="0"/>
            <c:bubble3D val="1"/>
          </c:dPt>
          <c:dPt>
            <c:idx val="7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11"/>
            <c:invertIfNegative val="0"/>
            <c:bubble3D val="1"/>
          </c:dPt>
          <c:dPt>
            <c:idx val="12"/>
            <c:invertIfNegative val="0"/>
            <c:bubble3D val="1"/>
          </c:dPt>
          <c:dPt>
            <c:idx val="13"/>
            <c:invertIfNegative val="0"/>
            <c:bubble3D val="1"/>
          </c:dPt>
          <c:dPt>
            <c:idx val="14"/>
            <c:invertIfNegative val="0"/>
            <c:bubble3D val="1"/>
          </c:dPt>
          <c:dPt>
            <c:idx val="15"/>
            <c:invertIfNegative val="0"/>
            <c:bubble3D val="1"/>
          </c:dPt>
          <c:dPt>
            <c:idx val="16"/>
            <c:invertIfNegative val="0"/>
            <c:bubble3D val="1"/>
          </c:dPt>
          <c:dLbls>
            <c:dLbl>
              <c:idx val="0"/>
              <c:layout>
                <c:manualLayout>
                  <c:x val="7.447965439735975E-3"/>
                  <c:y val="6.6334518963100308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НАСЕЛЕНИЕ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66891217138014E-2"/>
                  <c:y val="8.59728782659332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Организаторы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495774924010179"/>
                  <c:y val="-1.6697738229688772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Участники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197985426438762E-2"/>
                  <c:y val="4.8849967687112382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Доноры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668623910939896E-3"/>
                  <c:y val="5.7695229325931087E-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Пассивные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2541184095220256"/>
                  <c:y val="6.575874780727786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u="none" strike="noStrike" baseline="0">
                        <a:effectLst/>
                      </a:rPr>
                      <a:t>НАСЕЛЕНИЕ</a:t>
                    </a:r>
                    <a:r>
                      <a:rPr lang="ru-RU" sz="1200" b="0" i="0" u="none" strike="noStrike" baseline="0">
                        <a:effectLst/>
                      </a:rPr>
                      <a:t>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929314721631892E-2"/>
                  <c:y val="-0.2160048932325670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Пассивные, июнь 2013</a:t>
                    </a:r>
                    <a:endParaRPr lang="ru-RU" sz="1000" b="0" i="0" u="none" strike="noStrike" baseline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54251430220115016"/>
                  <c:y val="0.38299107083976319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Доноры, июнь 2013</a:t>
                    </a:r>
                    <a:endParaRPr lang="ru-RU" sz="10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8097209751980343E-3"/>
                  <c:y val="5.5538519368496025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Участники,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52833590633000238"/>
                  <c:y val="-0.4032640235297221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Организаторы,</a:t>
                    </a:r>
                    <a:br>
                      <a:rPr lang="ru-RU" sz="1200" b="0" i="0" u="none" strike="noStrike" baseline="0">
                        <a:effectLst/>
                      </a:rPr>
                    </a:br>
                    <a:r>
                      <a:rPr lang="ru-RU" sz="1200" b="0" i="0" u="none" strike="noStrike" baseline="0">
                        <a:effectLst/>
                      </a:rPr>
                      <a:t>июнь 2013</a:t>
                    </a:r>
                    <a:endParaRPr lang="ru-RU" sz="1000" b="0" i="0" u="none" strike="noStrike" baseline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-1.8193347242587293E-2"/>
                  <c:y val="-0.10244991361004498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Организаторы,</a:t>
                    </a:r>
                    <a:br>
                      <a:rPr lang="ru-RU" sz="1200"/>
                    </a:br>
                    <a:r>
                      <a:rPr lang="ru-RU" sz="1200"/>
                      <a:t>июнь 2013</a:t>
                    </a:r>
                    <a:endParaRPr lang="ru-RU" sz="10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8.1848208268470134E-3"/>
                  <c:y val="1.5715387963439319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Участники,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9.4566778414388111E-3"/>
                  <c:y val="-0.3300556258985215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Доноры, февраль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4148962511761378E-3"/>
                  <c:y val="-6.6820322082854454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Пассивные,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6.2645983104892236E-2"/>
                  <c:y val="-5.062507538537659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активисты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2915527577956973E-2"/>
                  <c:y val="-5.062507538537662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пассивные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 w="25400"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('для слайдов 31-32'!$B$4,'для слайдов 31-32'!$E$4:$H$4)</c:f>
              <c:numCache>
                <c:formatCode>0</c:formatCode>
                <c:ptCount val="5"/>
                <c:pt idx="0">
                  <c:v>24.466666666666601</c:v>
                </c:pt>
                <c:pt idx="1">
                  <c:v>44.5984598459846</c:v>
                </c:pt>
                <c:pt idx="2">
                  <c:v>22.743682310469399</c:v>
                </c:pt>
                <c:pt idx="3">
                  <c:v>8.8639200998751608</c:v>
                </c:pt>
                <c:pt idx="4">
                  <c:v>0</c:v>
                </c:pt>
              </c:numCache>
            </c:numRef>
          </c:xVal>
          <c:yVal>
            <c:numRef>
              <c:f>('для слайдов 31-32'!$B$5,'для слайдов 31-32'!$E$5:$H$5)</c:f>
              <c:numCache>
                <c:formatCode>0</c:formatCode>
                <c:ptCount val="5"/>
                <c:pt idx="0">
                  <c:v>44.6666666666667</c:v>
                </c:pt>
                <c:pt idx="1">
                  <c:v>53.782178217821802</c:v>
                </c:pt>
                <c:pt idx="2">
                  <c:v>46.353790613718402</c:v>
                </c:pt>
                <c:pt idx="3">
                  <c:v>42.696629213483099</c:v>
                </c:pt>
                <c:pt idx="4">
                  <c:v>24.942965779467698</c:v>
                </c:pt>
              </c:numCache>
            </c:numRef>
          </c:yVal>
          <c:bubbleSize>
            <c:numRef>
              <c:f>('для слайдов 31-32'!$B$6,'для слайдов 31-32'!$E$6:$H$6)</c:f>
              <c:numCache>
                <c:formatCode>0</c:formatCode>
                <c:ptCount val="5"/>
                <c:pt idx="0">
                  <c:v>10</c:v>
                </c:pt>
                <c:pt idx="1">
                  <c:v>33.6666666666667</c:v>
                </c:pt>
                <c:pt idx="2">
                  <c:v>36.933333333333302</c:v>
                </c:pt>
                <c:pt idx="3">
                  <c:v>11.866666666666699</c:v>
                </c:pt>
                <c:pt idx="4">
                  <c:v>17.533333333333299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0"/>
        <c:showNegBubbles val="0"/>
        <c:axId val="103680640"/>
        <c:axId val="103691008"/>
      </c:bubbleChart>
      <c:valAx>
        <c:axId val="103680640"/>
        <c:scaling>
          <c:orientation val="minMax"/>
          <c:max val="55"/>
          <c:min val="0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7725783363792347"/>
              <c:y val="0.9446218442368461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691008"/>
        <c:crosses val="autoZero"/>
        <c:crossBetween val="midCat"/>
        <c:majorUnit val="5"/>
      </c:valAx>
      <c:valAx>
        <c:axId val="103691008"/>
        <c:scaling>
          <c:orientation val="minMax"/>
          <c:max val="60"/>
          <c:min val="20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680640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1952222847906"/>
          <c:y val="1.2777470027301863E-2"/>
          <c:w val="0.85545798016659469"/>
          <c:h val="0.80116219815451251"/>
        </c:manualLayout>
      </c:layout>
      <c:bubbleChart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</c:dPt>
          <c:dPt>
            <c:idx val="1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</c:dPt>
          <c:dPt>
            <c:idx val="6"/>
            <c:invertIfNegative val="0"/>
            <c:bubble3D val="1"/>
          </c:dPt>
          <c:dPt>
            <c:idx val="7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11"/>
            <c:invertIfNegative val="0"/>
            <c:bubble3D val="1"/>
          </c:dPt>
          <c:dPt>
            <c:idx val="12"/>
            <c:invertIfNegative val="0"/>
            <c:bubble3D val="1"/>
          </c:dPt>
          <c:dPt>
            <c:idx val="13"/>
            <c:invertIfNegative val="0"/>
            <c:bubble3D val="1"/>
          </c:dPt>
          <c:dPt>
            <c:idx val="14"/>
            <c:invertIfNegative val="0"/>
            <c:bubble3D val="1"/>
          </c:dPt>
          <c:dPt>
            <c:idx val="15"/>
            <c:invertIfNegative val="0"/>
            <c:bubble3D val="1"/>
          </c:dPt>
          <c:dPt>
            <c:idx val="16"/>
            <c:invertIfNegative val="0"/>
            <c:bubble3D val="1"/>
          </c:dPt>
          <c:dLbls>
            <c:dLbl>
              <c:idx val="0"/>
              <c:layout>
                <c:manualLayout>
                  <c:x val="-6.2172858007187165E-3"/>
                  <c:y val="1.291150635065089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НАСЕЛЕНИЕ</a:t>
                    </a:r>
                    <a:r>
                      <a:rPr lang="ru-RU" sz="1200"/>
                      <a:t>, июль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2883048150564442"/>
                  <c:y val="-0.2219667893272135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Организаторы,</a:t>
                    </a:r>
                    <a:br>
                      <a:rPr lang="ru-RU" sz="1200"/>
                    </a:br>
                    <a:r>
                      <a:rPr lang="ru-RU" sz="1200"/>
                      <a:t>июль 2014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12437155363783E-2"/>
                  <c:y val="-0.1464436684736016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Участники, июль 2014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59828327141488524"/>
                  <c:y val="0.1437857199805138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Доноры, июль 2014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38230919453362011"/>
                  <c:y val="0.44363484087102178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Пассивные, июль 2014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2541184095220256"/>
                  <c:y val="6.575874780727786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u="none" strike="noStrike" baseline="0">
                        <a:effectLst/>
                      </a:rPr>
                      <a:t>НАСЕЛЕНИЕ</a:t>
                    </a:r>
                    <a:r>
                      <a:rPr lang="ru-RU" sz="1200" b="0" i="0" u="none" strike="noStrike" baseline="0">
                        <a:effectLst/>
                      </a:rPr>
                      <a:t>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929314721631892E-2"/>
                  <c:y val="-0.2160048932325670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Пассивные, июнь 2013</a:t>
                    </a:r>
                    <a:endParaRPr lang="ru-RU" sz="1000" b="0" i="0" u="none" strike="noStrike" baseline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51494121556395767"/>
                  <c:y val="0.3829909459616357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Доноры, июнь 2013</a:t>
                    </a:r>
                    <a:endParaRPr lang="ru-RU" sz="10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8097209751980343E-3"/>
                  <c:y val="5.5538519368496025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Участники,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52398227645368178"/>
                  <c:y val="-0.3339650879772908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Организаторы,</a:t>
                    </a:r>
                    <a:br>
                      <a:rPr lang="ru-RU" sz="1200" b="0" i="0" u="none" strike="noStrike" baseline="0">
                        <a:effectLst/>
                      </a:rPr>
                    </a:br>
                    <a:r>
                      <a:rPr lang="ru-RU" sz="1200" b="0" i="0" u="none" strike="noStrike" baseline="0">
                        <a:effectLst/>
                      </a:rPr>
                      <a:t>июнь 2013</a:t>
                    </a:r>
                    <a:endParaRPr lang="ru-RU" sz="1000" b="0" i="0" u="none" strike="noStrike" baseline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-1.8193347242587293E-2"/>
                  <c:y val="-0.10244991361004498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Организаторы,</a:t>
                    </a:r>
                    <a:br>
                      <a:rPr lang="ru-RU" sz="1200"/>
                    </a:br>
                    <a:r>
                      <a:rPr lang="ru-RU" sz="1200"/>
                      <a:t>июнь 2013</a:t>
                    </a:r>
                    <a:endParaRPr lang="ru-RU" sz="10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8.1848208268470134E-3"/>
                  <c:y val="1.5715387963439319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Участники,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9.4566778414388111E-3"/>
                  <c:y val="-0.3300556258985215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Доноры, февраль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4148962511761378E-3"/>
                  <c:y val="-6.6820322082854454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u="none" strike="noStrike" baseline="0">
                        <a:effectLst/>
                      </a:rPr>
                      <a:t>Пассивные, июнь 2013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6.2645983104892236E-2"/>
                  <c:y val="-5.062507538537659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активисты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2915527577956973E-2"/>
                  <c:y val="-5.062507538537662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пассивные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 w="25400"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'для слайдов 31-32'!$B$4:$L$4</c:f>
              <c:numCache>
                <c:formatCode>0</c:formatCode>
                <c:ptCount val="11"/>
                <c:pt idx="0">
                  <c:v>24.466666666666601</c:v>
                </c:pt>
                <c:pt idx="1">
                  <c:v>24.3666666666666</c:v>
                </c:pt>
                <c:pt idx="2">
                  <c:v>20.774074074074001</c:v>
                </c:pt>
                <c:pt idx="3">
                  <c:v>44.5984598459846</c:v>
                </c:pt>
                <c:pt idx="4">
                  <c:v>22.743682310469399</c:v>
                </c:pt>
                <c:pt idx="5">
                  <c:v>8.8639200998751608</c:v>
                </c:pt>
                <c:pt idx="6">
                  <c:v>0</c:v>
                </c:pt>
                <c:pt idx="7">
                  <c:v>41.067538126361598</c:v>
                </c:pt>
                <c:pt idx="8">
                  <c:v>21.861747243426699</c:v>
                </c:pt>
                <c:pt idx="9">
                  <c:v>8.6043360433604299</c:v>
                </c:pt>
                <c:pt idx="10">
                  <c:v>0</c:v>
                </c:pt>
              </c:numCache>
            </c:numRef>
          </c:xVal>
          <c:yVal>
            <c:numRef>
              <c:f>'для слайдов 31-32'!$B$5:$L$5</c:f>
              <c:numCache>
                <c:formatCode>0</c:formatCode>
                <c:ptCount val="11"/>
                <c:pt idx="0">
                  <c:v>44.6666666666667</c:v>
                </c:pt>
                <c:pt idx="1">
                  <c:v>44.8</c:v>
                </c:pt>
                <c:pt idx="2">
                  <c:v>41.24</c:v>
                </c:pt>
                <c:pt idx="3">
                  <c:v>53.782178217821802</c:v>
                </c:pt>
                <c:pt idx="4">
                  <c:v>46.353790613718402</c:v>
                </c:pt>
                <c:pt idx="5">
                  <c:v>42.696629213483099</c:v>
                </c:pt>
                <c:pt idx="6">
                  <c:v>24.942965779467698</c:v>
                </c:pt>
                <c:pt idx="7">
                  <c:v>49.346405228758201</c:v>
                </c:pt>
                <c:pt idx="8">
                  <c:v>42.722646310432602</c:v>
                </c:pt>
                <c:pt idx="9">
                  <c:v>30.853658536585399</c:v>
                </c:pt>
                <c:pt idx="10">
                  <c:v>33.278688524590201</c:v>
                </c:pt>
              </c:numCache>
            </c:numRef>
          </c:yVal>
          <c:bubbleSize>
            <c:numRef>
              <c:f>'для слайдов 31-32'!$B$6:$L$6</c:f>
              <c:numCache>
                <c:formatCode>0</c:formatCode>
                <c:ptCount val="11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33.6666666666667</c:v>
                </c:pt>
                <c:pt idx="4">
                  <c:v>36.933333333333302</c:v>
                </c:pt>
                <c:pt idx="5">
                  <c:v>11.866666666666699</c:v>
                </c:pt>
                <c:pt idx="6">
                  <c:v>17.533333333333299</c:v>
                </c:pt>
                <c:pt idx="7">
                  <c:v>20.399999999999999</c:v>
                </c:pt>
                <c:pt idx="8">
                  <c:v>52.4</c:v>
                </c:pt>
                <c:pt idx="9">
                  <c:v>10.9333333333333</c:v>
                </c:pt>
                <c:pt idx="10">
                  <c:v>16.266666666666701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0"/>
        <c:showNegBubbles val="0"/>
        <c:axId val="103772544"/>
        <c:axId val="103774464"/>
      </c:bubbleChart>
      <c:valAx>
        <c:axId val="103772544"/>
        <c:scaling>
          <c:orientation val="minMax"/>
          <c:max val="55"/>
          <c:min val="0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2786528989534807"/>
              <c:y val="0.91326075430413167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774464"/>
        <c:crosses val="autoZero"/>
        <c:crossBetween val="midCat"/>
        <c:majorUnit val="5"/>
      </c:valAx>
      <c:valAx>
        <c:axId val="103774464"/>
        <c:scaling>
          <c:orientation val="minMax"/>
          <c:max val="60"/>
          <c:min val="20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772544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452688081750245E-2"/>
          <c:y val="9.66929337119041E-2"/>
          <c:w val="0.87095584532810144"/>
          <c:h val="0.74714036481230717"/>
        </c:manualLayout>
      </c:layout>
      <c:bubbleChart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1"/>
            <c:spPr>
              <a:solidFill>
                <a:schemeClr val="tx1">
                  <a:lumMod val="75000"/>
                  <a:lumOff val="2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rgbClr val="FF33CC"/>
              </a:solidFill>
              <a:ln w="28575">
                <a:solidFill>
                  <a:srgbClr val="FF33CC"/>
                </a:solidFill>
              </a:ln>
              <a:effectLst/>
            </c:spPr>
          </c:dPt>
          <c:dPt>
            <c:idx val="3"/>
            <c:invertIfNegative val="0"/>
            <c:bubble3D val="1"/>
            <c:spPr>
              <a:solidFill>
                <a:srgbClr val="FF33CC"/>
              </a:solidFill>
              <a:ln w="28575">
                <a:solidFill>
                  <a:srgbClr val="FF33CC"/>
                </a:solidFill>
              </a:ln>
              <a:effectLst/>
            </c:spPr>
          </c:dPt>
          <c:dPt>
            <c:idx val="4"/>
            <c:invertIfNegative val="0"/>
            <c:bubble3D val="1"/>
            <c:spPr>
              <a:solidFill>
                <a:srgbClr val="6666FF"/>
              </a:solidFill>
              <a:ln w="28575">
                <a:solidFill>
                  <a:srgbClr val="6666FF"/>
                </a:solidFill>
              </a:ln>
              <a:effectLst/>
            </c:spPr>
          </c:dPt>
          <c:dPt>
            <c:idx val="5"/>
            <c:invertIfNegative val="0"/>
            <c:bubble3D val="1"/>
            <c:spPr>
              <a:solidFill>
                <a:srgbClr val="6666FF"/>
              </a:solidFill>
              <a:ln w="28575">
                <a:solidFill>
                  <a:srgbClr val="6666FF"/>
                </a:solidFill>
              </a:ln>
              <a:effectLst/>
            </c:spPr>
          </c:dPt>
          <c:dPt>
            <c:idx val="6"/>
            <c:invertIfNegative val="0"/>
            <c:bubble3D val="1"/>
            <c:spPr>
              <a:solidFill>
                <a:srgbClr val="996633"/>
              </a:solidFill>
              <a:ln w="28575">
                <a:solidFill>
                  <a:srgbClr val="996633"/>
                </a:solidFill>
              </a:ln>
              <a:effectLst/>
            </c:spPr>
          </c:dPt>
          <c:dPt>
            <c:idx val="7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1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2"/>
            <c:invertIfNegative val="0"/>
            <c:bubble3D val="1"/>
          </c:dPt>
          <c:dPt>
            <c:idx val="13"/>
            <c:invertIfNegative val="0"/>
            <c:bubble3D val="1"/>
          </c:dPt>
          <c:dPt>
            <c:idx val="14"/>
            <c:invertIfNegative val="0"/>
            <c:bubble3D val="1"/>
          </c:dPt>
          <c:dPt>
            <c:idx val="15"/>
            <c:invertIfNegative val="0"/>
            <c:bubble3D val="1"/>
          </c:dPt>
          <c:dPt>
            <c:idx val="16"/>
            <c:invertIfNegative val="0"/>
            <c:bubble3D val="1"/>
          </c:dPt>
          <c:dLbls>
            <c:dLbl>
              <c:idx val="0"/>
              <c:layout>
                <c:manualLayout>
                  <c:x val="4.8543610105071557E-3"/>
                  <c:y val="4.4581091049499116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НАСЕЛЕНИЕ</a:t>
                    </a:r>
                    <a:endParaRPr lang="ru-RU" sz="120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4541629056743117"/>
                  <c:y val="0.47039096135533925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В. Путин работает на своём посту </a:t>
                    </a:r>
                    <a:r>
                      <a:rPr lang="ru-RU" sz="1200" b="0" i="0" kern="1200" baseline="0" dirty="0" smtClean="0">
                        <a:solidFill>
                          <a:srgbClr val="000000"/>
                        </a:solidFill>
                        <a:effectLst/>
                      </a:rPr>
                      <a:t>плохо</a:t>
                    </a:r>
                    <a:endParaRPr lang="ru-RU" dirty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7970826510706703"/>
                  <c:y val="-0.4825453809747226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В. Путин работает на своём посту </a:t>
                    </a:r>
                    <a:r>
                      <a:rPr lang="ru-RU" sz="1200" dirty="0" smtClean="0"/>
                      <a:t>хорошо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6133442712605961"/>
                  <c:y val="-3.3517324153576278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В. Путин работает на своём посту работает плохо,</a:t>
                    </a:r>
                    <a:b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</a:b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июль 2014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121852385350938"/>
                  <c:y val="-0.1863451113836901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В. Путин работает на своём посту работает хорошо,</a:t>
                    </a:r>
                    <a:br>
                      <a:rPr lang="ru-RU" sz="1200"/>
                    </a:br>
                    <a:r>
                      <a:rPr lang="ru-RU" sz="1200" b="0" i="0" u="none" strike="noStrike" baseline="0">
                        <a:effectLst/>
                      </a:rPr>
                      <a:t>июль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4753928933616686"/>
                  <c:y val="-0.19890759572138911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/>
                      <a:t>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5040586600177849"/>
                  <c:y val="-0.23450470858228148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7774239458787915E-2"/>
                  <c:y val="-0.12562830556984397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B. </a:t>
                    </a:r>
                    <a:r>
                      <a:rPr lang="ru-RU" sz="1200"/>
                      <a:t>Среднересурсные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852064533770852"/>
                  <c:y val="-5.025125628140703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A. </a:t>
                    </a:r>
                    <a:r>
                      <a:rPr lang="ru-RU" sz="1200"/>
                      <a:t>Высокоресурсные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2384468143286849E-2"/>
                  <c:y val="-0.21984941109748216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B. </a:t>
                    </a:r>
                    <a:r>
                      <a:rPr lang="ru-RU" sz="1200"/>
                      <a:t>Среднересурсные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6056877221766478E-2"/>
                  <c:y val="-2.093802345058626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C. </a:t>
                    </a:r>
                    <a:r>
                      <a:rPr lang="ru-RU" sz="1200"/>
                      <a:t>Низкоресурсные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9004648619086684"/>
                  <c:y val="-2.0938023450586263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E. </a:t>
                    </a:r>
                    <a:r>
                      <a:rPr lang="ru-RU" sz="1200"/>
                      <a:t>Низкоресурсные</a:t>
                    </a:r>
                    <a:br>
                      <a:rPr lang="ru-RU" sz="1200"/>
                    </a:br>
                    <a:r>
                      <a:rPr lang="ru-RU" sz="1200"/>
                      <a:t>пенсионеры,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('для слайдов 33,34'!$B$4,'для слайдов 33,34'!$D$4:$E$4)</c:f>
              <c:numCache>
                <c:formatCode>0</c:formatCode>
                <c:ptCount val="3"/>
                <c:pt idx="0">
                  <c:v>24.466666666666601</c:v>
                </c:pt>
                <c:pt idx="1">
                  <c:v>25.542951328291601</c:v>
                </c:pt>
                <c:pt idx="2">
                  <c:v>21.193415637860099</c:v>
                </c:pt>
              </c:numCache>
            </c:numRef>
          </c:xVal>
          <c:yVal>
            <c:numRef>
              <c:f>('для слайдов 33,34'!$B$5,'для слайдов 33,34'!$D$5:$E$5)</c:f>
              <c:numCache>
                <c:formatCode>0</c:formatCode>
                <c:ptCount val="3"/>
                <c:pt idx="0">
                  <c:v>44.6666666666667</c:v>
                </c:pt>
                <c:pt idx="1">
                  <c:v>46.596858638743498</c:v>
                </c:pt>
                <c:pt idx="2">
                  <c:v>38.024691358024697</c:v>
                </c:pt>
              </c:numCache>
            </c:numRef>
          </c:yVal>
          <c:bubbleSize>
            <c:numRef>
              <c:f>('для слайдов 33,34'!$B$6,'для слайдов 33,34'!$D$6:$E$6)</c:f>
              <c:numCache>
                <c:formatCode>0</c:formatCode>
                <c:ptCount val="3"/>
                <c:pt idx="0">
                  <c:v>10</c:v>
                </c:pt>
                <c:pt idx="1">
                  <c:v>76.400000000000006</c:v>
                </c:pt>
                <c:pt idx="2">
                  <c:v>10.8</c:v>
                </c:pt>
              </c:numCache>
            </c:numRef>
          </c:bubbleSize>
          <c:bubble3D val="1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bubbleScale val="30"/>
        <c:showNegBubbles val="0"/>
        <c:axId val="103808384"/>
        <c:axId val="104974592"/>
      </c:bubbleChart>
      <c:valAx>
        <c:axId val="103808384"/>
        <c:scaling>
          <c:orientation val="minMax"/>
          <c:max val="30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7725783363792347"/>
              <c:y val="0.9446218442368461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4974592"/>
        <c:crosses val="autoZero"/>
        <c:crossBetween val="midCat"/>
        <c:majorUnit val="5"/>
      </c:valAx>
      <c:valAx>
        <c:axId val="104974592"/>
        <c:scaling>
          <c:orientation val="minMax"/>
          <c:max val="50"/>
          <c:min val="35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3808384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452688081750245E-2"/>
          <c:y val="8.0231640928785694E-2"/>
          <c:w val="0.89464078308902906"/>
          <c:h val="0.77971669814465061"/>
        </c:manualLayout>
      </c:layout>
      <c:bubbleChart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1"/>
            <c:spPr>
              <a:solidFill>
                <a:schemeClr val="tx1">
                  <a:lumMod val="75000"/>
                  <a:lumOff val="2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1"/>
            <c:spPr>
              <a:solidFill>
                <a:srgbClr val="FF33CC"/>
              </a:solidFill>
              <a:ln w="28575">
                <a:solidFill>
                  <a:srgbClr val="FF33CC"/>
                </a:solidFill>
              </a:ln>
              <a:effectLst/>
            </c:spPr>
          </c:dPt>
          <c:dPt>
            <c:idx val="3"/>
            <c:invertIfNegative val="0"/>
            <c:bubble3D val="1"/>
            <c:spPr>
              <a:solidFill>
                <a:srgbClr val="FF33CC"/>
              </a:solidFill>
              <a:ln w="28575">
                <a:solidFill>
                  <a:srgbClr val="FF33CC"/>
                </a:solidFill>
              </a:ln>
              <a:effectLst/>
            </c:spPr>
          </c:dPt>
          <c:dPt>
            <c:idx val="4"/>
            <c:invertIfNegative val="0"/>
            <c:bubble3D val="1"/>
            <c:spPr>
              <a:solidFill>
                <a:srgbClr val="6666FF"/>
              </a:solidFill>
              <a:ln w="28575">
                <a:solidFill>
                  <a:srgbClr val="6666FF"/>
                </a:solidFill>
              </a:ln>
              <a:effectLst/>
            </c:spPr>
          </c:dPt>
          <c:dPt>
            <c:idx val="5"/>
            <c:invertIfNegative val="0"/>
            <c:bubble3D val="1"/>
            <c:spPr>
              <a:solidFill>
                <a:srgbClr val="6666FF"/>
              </a:solidFill>
              <a:ln w="28575">
                <a:solidFill>
                  <a:srgbClr val="6666FF"/>
                </a:solidFill>
              </a:ln>
              <a:effectLst/>
            </c:spPr>
          </c:dPt>
          <c:dPt>
            <c:idx val="6"/>
            <c:invertIfNegative val="0"/>
            <c:bubble3D val="1"/>
            <c:spPr>
              <a:solidFill>
                <a:srgbClr val="996633"/>
              </a:solidFill>
              <a:ln w="28575">
                <a:solidFill>
                  <a:srgbClr val="996633"/>
                </a:solidFill>
              </a:ln>
              <a:effectLst/>
            </c:spPr>
          </c:dPt>
          <c:dPt>
            <c:idx val="7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8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9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0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1"/>
            <c:invertIfNegative val="0"/>
            <c:bubble3D val="1"/>
            <c:spPr>
              <a:solidFill>
                <a:srgbClr val="666633"/>
              </a:solidFill>
              <a:ln w="28575">
                <a:solidFill>
                  <a:srgbClr val="666633"/>
                </a:solidFill>
              </a:ln>
              <a:effectLst/>
            </c:spPr>
          </c:dPt>
          <c:dPt>
            <c:idx val="12"/>
            <c:invertIfNegative val="0"/>
            <c:bubble3D val="1"/>
          </c:dPt>
          <c:dPt>
            <c:idx val="13"/>
            <c:invertIfNegative val="0"/>
            <c:bubble3D val="1"/>
          </c:dPt>
          <c:dPt>
            <c:idx val="14"/>
            <c:invertIfNegative val="0"/>
            <c:bubble3D val="1"/>
          </c:dPt>
          <c:dPt>
            <c:idx val="15"/>
            <c:invertIfNegative val="0"/>
            <c:bubble3D val="1"/>
          </c:dPt>
          <c:dPt>
            <c:idx val="16"/>
            <c:invertIfNegative val="0"/>
            <c:bubble3D val="1"/>
          </c:dPt>
          <c:dLbls>
            <c:dLbl>
              <c:idx val="0"/>
              <c:layout>
                <c:manualLayout>
                  <c:x val="-6.0355676539555744E-2"/>
                  <c:y val="0.10274830574380624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НАСЕЛЕНИЕ</a:t>
                    </a:r>
                    <a:r>
                      <a:rPr lang="ru-RU" sz="1200"/>
                      <a:t>,</a:t>
                    </a:r>
                  </a:p>
                  <a:p>
                    <a:r>
                      <a:rPr lang="ru-RU" sz="1200"/>
                      <a:t>июль 2014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540921000665648"/>
                  <c:y val="0.17369181202088657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В. Путин работает на своём посту </a:t>
                    </a:r>
                    <a:r>
                      <a:rPr lang="ru-RU" sz="1200" b="0" i="0" kern="1200" baseline="0" dirty="0" smtClean="0">
                        <a:solidFill>
                          <a:srgbClr val="000000"/>
                        </a:solidFill>
                        <a:effectLst/>
                      </a:rPr>
                      <a:t>плохо, июнь </a:t>
                    </a:r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2013</a:t>
                    </a:r>
                    <a:endParaRPr lang="ru-RU" dirty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3856956481033203"/>
                  <c:y val="-2.711393178535718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В. Путин работает на своём посту </a:t>
                    </a:r>
                    <a:r>
                      <a:rPr lang="ru-RU" sz="1200" dirty="0" smtClean="0"/>
                      <a:t>хорошо</a:t>
                    </a:r>
                    <a:r>
                      <a:rPr lang="ru-RU" sz="1200" dirty="0"/>
                      <a:t>,</a:t>
                    </a:r>
                    <a:br>
                      <a:rPr lang="ru-RU" sz="1200" dirty="0"/>
                    </a:br>
                    <a:r>
                      <a:rPr lang="ru-RU" sz="1200" dirty="0"/>
                      <a:t>июнь 2013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20992785958320384"/>
                  <c:y val="-1.58804577269192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В. Путин работает на своём посту </a:t>
                    </a:r>
                    <a:r>
                      <a:rPr lang="ru-RU" sz="1200" b="0" i="0" kern="1200" baseline="0" dirty="0" smtClean="0">
                        <a:solidFill>
                          <a:srgbClr val="000000"/>
                        </a:solidFill>
                        <a:effectLst/>
                      </a:rPr>
                      <a:t>плохо</a:t>
                    </a:r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b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</a:br>
                    <a:r>
                      <a:rPr lang="ru-RU" sz="1200" b="0" i="0" kern="1200" baseline="0" dirty="0">
                        <a:solidFill>
                          <a:srgbClr val="000000"/>
                        </a:solidFill>
                        <a:effectLst/>
                      </a:rPr>
                      <a:t>июль 2014</a:t>
                    </a:r>
                    <a:endParaRPr lang="ru-RU" dirty="0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8436761540607369"/>
                  <c:y val="-0.1828177424730585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В. Путин работает на своём посту </a:t>
                    </a:r>
                    <a:r>
                      <a:rPr lang="ru-RU" sz="1200" dirty="0" smtClean="0"/>
                      <a:t>хорошо</a:t>
                    </a:r>
                    <a:r>
                      <a:rPr lang="ru-RU" sz="1200" dirty="0"/>
                      <a:t>,</a:t>
                    </a:r>
                    <a:br>
                      <a:rPr lang="ru-RU" sz="1200" dirty="0"/>
                    </a:br>
                    <a:r>
                      <a:rPr lang="ru-RU" sz="1200" b="0" i="0" u="none" strike="noStrike" baseline="0" dirty="0">
                        <a:effectLst/>
                      </a:rPr>
                      <a:t>июль 2014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22802209135107751"/>
                  <c:y val="-0.21301744250638818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/>
                      <a:t>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5040586600177849"/>
                  <c:y val="-0.23450470858228148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kern="1200" baseline="0">
                        <a:solidFill>
                          <a:srgbClr val="000000"/>
                        </a:solidFill>
                        <a:effectLst/>
                      </a:rPr>
                      <a:t>НАСЕЛЕНИЕ</a:t>
                    </a:r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,</a:t>
                    </a:r>
                    <a:endParaRPr lang="ru-RU" sz="1200">
                      <a:effectLst/>
                    </a:endParaRPr>
                  </a:p>
                  <a:p>
                    <a:r>
                      <a:rPr lang="ru-RU" sz="1200" b="0" i="0" kern="1200" baseline="0">
                        <a:solidFill>
                          <a:srgbClr val="000000"/>
                        </a:solidFill>
                        <a:effectLst/>
                      </a:rPr>
                      <a:t>июнь 2013</a:t>
                    </a:r>
                    <a:endParaRPr lang="ru-RU">
                      <a:effectLst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7774239458787915E-2"/>
                  <c:y val="-0.12562830556984397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B. </a:t>
                    </a:r>
                    <a:r>
                      <a:rPr lang="ru-RU" sz="1200"/>
                      <a:t>Среднересурсные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июль 2014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852064533770852"/>
                  <c:y val="-5.025125628140703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A. </a:t>
                    </a:r>
                    <a:r>
                      <a:rPr lang="ru-RU" sz="1200"/>
                      <a:t>Высокоресурсные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2384468143286849E-2"/>
                  <c:y val="-0.21984941109748216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B. </a:t>
                    </a:r>
                    <a:r>
                      <a:rPr lang="ru-RU" sz="1200"/>
                      <a:t>Среднересурсные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6056877221766478E-2"/>
                  <c:y val="-2.093802345058626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C. </a:t>
                    </a:r>
                    <a:r>
                      <a:rPr lang="ru-RU" sz="1200"/>
                      <a:t>Низкоресурсные</a:t>
                    </a:r>
                    <a:br>
                      <a:rPr lang="ru-RU" sz="1200"/>
                    </a:br>
                    <a:r>
                      <a:rPr lang="ru-RU" sz="1200"/>
                      <a:t>работники,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9004648619086684"/>
                  <c:y val="-2.0938023450586263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E. </a:t>
                    </a:r>
                    <a:r>
                      <a:rPr lang="ru-RU" sz="1200"/>
                      <a:t>Низкоресурсные</a:t>
                    </a:r>
                    <a:br>
                      <a:rPr lang="ru-RU" sz="1200"/>
                    </a:br>
                    <a:r>
                      <a:rPr lang="ru-RU" sz="1200"/>
                      <a:t>пенсионеры, июнь 2013</a:t>
                    </a:r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'для слайдов 33,34'!$B$4:$G$4</c:f>
              <c:numCache>
                <c:formatCode>0</c:formatCode>
                <c:ptCount val="6"/>
                <c:pt idx="0">
                  <c:v>24.466666666666601</c:v>
                </c:pt>
                <c:pt idx="1">
                  <c:v>20.774074074074001</c:v>
                </c:pt>
                <c:pt idx="2">
                  <c:v>25.542951328291601</c:v>
                </c:pt>
                <c:pt idx="3">
                  <c:v>21.193415637860099</c:v>
                </c:pt>
                <c:pt idx="4">
                  <c:v>20.8142599528368</c:v>
                </c:pt>
                <c:pt idx="5">
                  <c:v>22.1466364323507</c:v>
                </c:pt>
              </c:numCache>
            </c:numRef>
          </c:xVal>
          <c:yVal>
            <c:numRef>
              <c:f>'для слайдов 33,34'!$B$5:$G$5</c:f>
              <c:numCache>
                <c:formatCode>0</c:formatCode>
                <c:ptCount val="6"/>
                <c:pt idx="0">
                  <c:v>44.6666666666667</c:v>
                </c:pt>
                <c:pt idx="1">
                  <c:v>41.24</c:v>
                </c:pt>
                <c:pt idx="2">
                  <c:v>46.596858638743498</c:v>
                </c:pt>
                <c:pt idx="3">
                  <c:v>38.024691358024697</c:v>
                </c:pt>
                <c:pt idx="4">
                  <c:v>44.369538077403199</c:v>
                </c:pt>
                <c:pt idx="5">
                  <c:v>38.548752834467102</c:v>
                </c:pt>
              </c:numCache>
            </c:numRef>
          </c:yVal>
          <c:bubbleSize>
            <c:numRef>
              <c:f>'для слайдов 33,34'!$B$6:$G$6</c:f>
              <c:numCache>
                <c:formatCode>0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76.400000000000006</c:v>
                </c:pt>
                <c:pt idx="3">
                  <c:v>10.8</c:v>
                </c:pt>
                <c:pt idx="4">
                  <c:v>53.4</c:v>
                </c:pt>
                <c:pt idx="5">
                  <c:v>29.4</c:v>
                </c:pt>
              </c:numCache>
            </c:numRef>
          </c:bubbleSize>
          <c:bubble3D val="1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bubbleScale val="30"/>
        <c:showNegBubbles val="0"/>
        <c:axId val="105336192"/>
        <c:axId val="105384192"/>
      </c:bubbleChart>
      <c:valAx>
        <c:axId val="105336192"/>
        <c:scaling>
          <c:orientation val="minMax"/>
          <c:max val="30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«Гражданское поведение»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0.63489640957553339"/>
              <c:y val="0.9205279968892344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5384192"/>
        <c:crosses val="autoZero"/>
        <c:crossBetween val="midCat"/>
        <c:majorUnit val="5"/>
      </c:valAx>
      <c:valAx>
        <c:axId val="105384192"/>
        <c:scaling>
          <c:orientation val="minMax"/>
          <c:max val="50"/>
          <c:min val="35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ru-RU" sz="1600" b="0" dirty="0"/>
                  <a:t>Индекс </a:t>
                </a:r>
                <a:r>
                  <a:rPr lang="ru-RU" sz="1600" b="0" dirty="0" smtClean="0"/>
                  <a:t>Гражданский климат»</a:t>
                </a:r>
                <a:endParaRPr lang="ru-RU" sz="1600" b="0" dirty="0"/>
              </a:p>
            </c:rich>
          </c:tx>
          <c:layout>
            <c:manualLayout>
              <c:xMode val="edge"/>
              <c:yMode val="edge"/>
              <c:x val="4.8888009630032505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05336192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68B2D-0620-4BBF-B08D-DECE0E59AAB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2BBE8-EB03-44CD-81CE-0D7E3BDA7F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10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F3EF7-9E32-48F7-A012-40D969E5D711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EF76-C334-4BD7-A1F8-03EF1DC76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32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F76-C334-4BD7-A1F8-03EF1DC76BF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930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-18000" y="-20250"/>
            <a:ext cx="9180000" cy="5184000"/>
          </a:xfrm>
          <a:prstGeom prst="rect">
            <a:avLst/>
          </a:prstGeom>
          <a:solidFill>
            <a:srgbClr val="7B5C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A6A6A6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80000" y="177750"/>
            <a:ext cx="8784000" cy="4788000"/>
          </a:xfrm>
          <a:prstGeom prst="rect">
            <a:avLst/>
          </a:prstGeom>
          <a:gradFill flip="none" rotWithShape="1">
            <a:gsLst>
              <a:gs pos="100000">
                <a:srgbClr val="5D487D"/>
              </a:gs>
              <a:gs pos="0">
                <a:srgbClr val="2E1B57"/>
              </a:gs>
            </a:gsLst>
            <a:lin ang="14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9" name="Изображение 8" descr="Background3-0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75806"/>
            <a:ext cx="8229600" cy="609600"/>
          </a:xfrm>
          <a:prstGeom prst="rect">
            <a:avLst/>
          </a:prstGeom>
        </p:spPr>
      </p:pic>
      <p:pic>
        <p:nvPicPr>
          <p:cNvPr id="10" name="Изображение 9" descr="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90" y="4155926"/>
            <a:ext cx="758310" cy="555382"/>
          </a:xfrm>
          <a:prstGeom prst="rect">
            <a:avLst/>
          </a:prstGeom>
        </p:spPr>
      </p:pic>
      <p:pic>
        <p:nvPicPr>
          <p:cNvPr id="8" name="Изображение 7" descr="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1510"/>
            <a:ext cx="863993" cy="57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385192" y="267558"/>
            <a:ext cx="8219256" cy="576000"/>
          </a:xfrm>
          <a:prstGeom prst="rect">
            <a:avLst/>
          </a:prstGeom>
        </p:spPr>
        <p:txBody>
          <a:bodyPr vert="horz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-18000" y="-20250"/>
            <a:ext cx="9180000" cy="5184000"/>
          </a:xfrm>
          <a:prstGeom prst="rect">
            <a:avLst/>
          </a:prstGeom>
          <a:solidFill>
            <a:srgbClr val="E2E2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A6A6A6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80000" y="177750"/>
            <a:ext cx="8784000" cy="4788000"/>
          </a:xfrm>
          <a:prstGeom prst="rect">
            <a:avLst/>
          </a:prstGeom>
          <a:solidFill>
            <a:srgbClr val="F0EEE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-1704" y="4948039"/>
            <a:ext cx="2413464" cy="215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800" dirty="0" smtClean="0">
                <a:solidFill>
                  <a:srgbClr val="A6A6A6"/>
                </a:solidFill>
              </a:rPr>
              <a:t>     © Фонд Общественное мнение, 201</a:t>
            </a:r>
            <a:r>
              <a:rPr lang="en-US" sz="800" dirty="0" smtClean="0">
                <a:solidFill>
                  <a:srgbClr val="A6A6A6"/>
                </a:solidFill>
              </a:rPr>
              <a:t>4</a:t>
            </a:r>
            <a:endParaRPr lang="ru-RU" sz="800" dirty="0">
              <a:solidFill>
                <a:srgbClr val="A6A6A6"/>
              </a:solidFill>
            </a:endParaRPr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7694984" y="4515966"/>
            <a:ext cx="105348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2B724C-C14E-CB44-9A80-BB4FB966A116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" name="Изображение 1" descr="Background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43558"/>
            <a:ext cx="8229600" cy="342900"/>
          </a:xfrm>
          <a:prstGeom prst="rect">
            <a:avLst/>
          </a:prstGeom>
        </p:spPr>
      </p:pic>
      <p:pic>
        <p:nvPicPr>
          <p:cNvPr id="10" name="Изображение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15995"/>
            <a:ext cx="1136196" cy="2159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US" sz="28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m.ru/" TargetMode="External"/><Relationship Id="rId2" Type="http://schemas.openxmlformats.org/officeDocument/2006/relationships/hyperlink" Target="mailto:petrenko@fom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.fom.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4848" y="285750"/>
            <a:ext cx="8311952" cy="342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    </a:t>
            </a:r>
            <a:endParaRPr lang="ru-RU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374848" y="1491631"/>
            <a:ext cx="8311952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Елена Петренко</a:t>
            </a:r>
          </a:p>
          <a:p>
            <a:endParaRPr lang="ru-RU" dirty="0"/>
          </a:p>
          <a:p>
            <a:r>
              <a:rPr lang="ru-RU" sz="2400" dirty="0"/>
              <a:t>Особенности гражданского участия в российском обществе: система индексов Фонда «Общественное мнение»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6072" y="44208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66458" y="524673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itle Placeholder 1"/>
          <p:cNvSpPr txBox="1">
            <a:spLocks/>
          </p:cNvSpPr>
          <p:nvPr/>
        </p:nvSpPr>
        <p:spPr>
          <a:xfrm>
            <a:off x="1691680" y="3796296"/>
            <a:ext cx="7056784" cy="84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 smtClean="0"/>
          </a:p>
          <a:p>
            <a:r>
              <a:rPr lang="ru-RU" sz="2000" dirty="0"/>
              <a:t>Семинар Центра исследований гражданского общества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/>
              <a:t>некоммерческого сектора НИУ </a:t>
            </a:r>
            <a:r>
              <a:rPr lang="ru-RU" sz="2000" dirty="0" smtClean="0"/>
              <a:t>ВШЭ</a:t>
            </a:r>
          </a:p>
          <a:p>
            <a:r>
              <a:rPr lang="ru-RU" sz="2000" dirty="0" smtClean="0"/>
              <a:t>18 сентября 2014 г.</a:t>
            </a:r>
            <a:endParaRPr lang="ru-RU" sz="2000" dirty="0"/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Вопросы для построения ИГК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rgbClr val="29174A"/>
                </a:solidFill>
              </a:rPr>
              <a:t>Д</a:t>
            </a:r>
            <a:r>
              <a:rPr lang="ru-RU" sz="1800" dirty="0" smtClean="0">
                <a:solidFill>
                  <a:srgbClr val="29174A"/>
                </a:solidFill>
              </a:rPr>
              <a:t>оверие социальное</a:t>
            </a:r>
            <a:endParaRPr lang="en-US" sz="1800" dirty="0">
              <a:solidFill>
                <a:srgbClr val="29174A"/>
              </a:solidFill>
            </a:endParaRPr>
          </a:p>
          <a:p>
            <a:r>
              <a:rPr lang="ru-RU" sz="1600" dirty="0" smtClean="0"/>
              <a:t>Как </a:t>
            </a:r>
            <a:r>
              <a:rPr lang="ru-RU" sz="1600" dirty="0"/>
              <a:t>Вы считаете, большинству людей можно </a:t>
            </a:r>
            <a:r>
              <a:rPr lang="ru-RU" sz="1600" dirty="0" smtClean="0"/>
              <a:t>доверять или </a:t>
            </a:r>
            <a:r>
              <a:rPr lang="ru-RU" sz="1600" dirty="0"/>
              <a:t>в отношениях с людьми следует быть осторожными? </a:t>
            </a:r>
            <a:endParaRPr lang="ru-RU" sz="1600" dirty="0" smtClean="0"/>
          </a:p>
          <a:p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rgbClr val="29174A"/>
                </a:solidFill>
              </a:rPr>
              <a:t>Доверие </a:t>
            </a:r>
            <a:r>
              <a:rPr lang="ru-RU" sz="1800" dirty="0">
                <a:solidFill>
                  <a:srgbClr val="29174A"/>
                </a:solidFill>
              </a:rPr>
              <a:t>межличностное</a:t>
            </a:r>
            <a:endParaRPr lang="en-US" sz="1800" dirty="0">
              <a:solidFill>
                <a:srgbClr val="29174A"/>
              </a:solidFill>
            </a:endParaRPr>
          </a:p>
          <a:p>
            <a:r>
              <a:rPr lang="ru-RU" sz="1600" dirty="0" smtClean="0"/>
              <a:t>А </a:t>
            </a:r>
            <a:r>
              <a:rPr lang="ru-RU" sz="1600" dirty="0"/>
              <a:t>если говорить о людях, которые окружают лично Вас, то большинству из них можно </a:t>
            </a:r>
            <a:r>
              <a:rPr lang="ru-RU" sz="1600" dirty="0" smtClean="0"/>
              <a:t>доверять </a:t>
            </a:r>
            <a:r>
              <a:rPr lang="ru-RU" sz="1600" dirty="0"/>
              <a:t>или в отношениях с ними следует быть </a:t>
            </a:r>
            <a:r>
              <a:rPr lang="ru-RU" sz="1600" dirty="0" smtClean="0"/>
              <a:t>осторожными?</a:t>
            </a:r>
          </a:p>
          <a:p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rgbClr val="29174A"/>
                </a:solidFill>
              </a:rPr>
              <a:t>Готовность </a:t>
            </a:r>
            <a:r>
              <a:rPr lang="ru-RU" sz="1800" dirty="0">
                <a:solidFill>
                  <a:srgbClr val="29174A"/>
                </a:solidFill>
              </a:rPr>
              <a:t>к солидарным действиям </a:t>
            </a:r>
            <a:endParaRPr lang="ru-RU" sz="1800" dirty="0" smtClean="0">
              <a:solidFill>
                <a:srgbClr val="29174A"/>
              </a:solidFill>
            </a:endParaRPr>
          </a:p>
          <a:p>
            <a:r>
              <a:rPr lang="ru-RU" sz="1600" dirty="0" smtClean="0"/>
              <a:t>Есть </a:t>
            </a:r>
            <a:r>
              <a:rPr lang="ru-RU" sz="1600" dirty="0"/>
              <a:t>люди, готовые объединяться с другими для каких-либо совместных действий, если их идеи и интересы совпадают. И есть люди, не готовые объединяться с другими, </a:t>
            </a:r>
            <a:r>
              <a:rPr lang="ru-RU" sz="1600" dirty="0" smtClean="0"/>
              <a:t>даже </a:t>
            </a:r>
            <a:r>
              <a:rPr lang="ru-RU" sz="1600" dirty="0"/>
              <a:t>если их идеи и интересы совпадают. К кому Вы отнесли бы себя – к первым или ко вторым? </a:t>
            </a:r>
            <a:endParaRPr lang="en-US" sz="1600" dirty="0">
              <a:solidFill>
                <a:srgbClr val="291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1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Индекс «Гражданский климат» (ИГК)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Индекс Гражданский климат (ИГК) интегрально отражает </a:t>
            </a:r>
            <a:r>
              <a:rPr lang="ru-RU" sz="1800" dirty="0">
                <a:solidFill>
                  <a:srgbClr val="29174A"/>
                </a:solidFill>
              </a:rPr>
              <a:t>мировоззренческие ценностные установки </a:t>
            </a:r>
            <a:r>
              <a:rPr lang="ru-RU" sz="1700" dirty="0"/>
              <a:t>респондентов на социальное / межличностное доверие и на готовность к солидарным действиям. ИГК рассчитывается в баллах. </a:t>
            </a: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Среднее значение ИГК  по стране в целом равно </a:t>
            </a:r>
            <a:r>
              <a:rPr lang="ru-RU" sz="1800" dirty="0">
                <a:solidFill>
                  <a:srgbClr val="29174A"/>
                </a:solidFill>
              </a:rPr>
              <a:t>45 </a:t>
            </a:r>
            <a:r>
              <a:rPr lang="ru-RU" sz="1800" dirty="0" smtClean="0">
                <a:solidFill>
                  <a:srgbClr val="29174A"/>
                </a:solidFill>
              </a:rPr>
              <a:t>баллам*.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800" dirty="0">
              <a:solidFill>
                <a:srgbClr val="29174A"/>
              </a:solidFill>
            </a:endParaRPr>
          </a:p>
          <a:p>
            <a:r>
              <a:rPr lang="ru-RU" sz="1800" dirty="0" smtClean="0"/>
              <a:t>*    </a:t>
            </a:r>
            <a:r>
              <a:rPr lang="ru-RU" sz="1700" dirty="0"/>
              <a:t>Здесь и далее </a:t>
            </a:r>
            <a:r>
              <a:rPr lang="ru-RU" sz="2000" dirty="0">
                <a:solidFill>
                  <a:srgbClr val="29174A"/>
                </a:solidFill>
              </a:rPr>
              <a:t>источник данных </a:t>
            </a:r>
            <a:r>
              <a:rPr lang="ru-RU" sz="1700" dirty="0"/>
              <a:t>– опрос по технологии        </a:t>
            </a:r>
          </a:p>
          <a:p>
            <a:r>
              <a:rPr lang="ru-RU" sz="1700" dirty="0"/>
              <a:t>      «ФОМнибус», 1500 респондентов, июль 2014 г.</a:t>
            </a:r>
            <a:endParaRPr lang="en-US" sz="1700" dirty="0"/>
          </a:p>
          <a:p>
            <a:endParaRPr lang="en-US" sz="1800" dirty="0">
              <a:solidFill>
                <a:srgbClr val="291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«Правовая защищенность» (ИПЗ)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ИПЗ позволяет оценить представления той или иной социальной общности, демографической, профессиональной </a:t>
            </a:r>
            <a:r>
              <a:rPr lang="ru-RU" sz="1700" dirty="0" smtClean="0"/>
              <a:t>группы:</a:t>
            </a:r>
          </a:p>
          <a:p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о </a:t>
            </a:r>
            <a:r>
              <a:rPr lang="ru-RU" sz="1700" dirty="0"/>
              <a:t>правовой защищенности на дальней </a:t>
            </a:r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и </a:t>
            </a:r>
            <a:r>
              <a:rPr lang="ru-RU" sz="1700" dirty="0"/>
              <a:t>на ближней социальной дистанции, </a:t>
            </a:r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а </a:t>
            </a:r>
            <a:r>
              <a:rPr lang="ru-RU" sz="1700" dirty="0"/>
              <a:t>также готовность объединяться с другими людьми, чтобы отстаивать свои </a:t>
            </a:r>
            <a:r>
              <a:rPr lang="ru-RU" sz="1700" dirty="0" smtClean="0"/>
              <a:t>права.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Среднее значение </a:t>
            </a:r>
            <a:r>
              <a:rPr lang="ru-RU" sz="1700" dirty="0" smtClean="0"/>
              <a:t>ИПЗ  </a:t>
            </a:r>
            <a:r>
              <a:rPr lang="ru-RU" sz="1700" dirty="0"/>
              <a:t>по стране в целом равно </a:t>
            </a:r>
            <a:r>
              <a:rPr lang="ru-RU" sz="1800" dirty="0" smtClean="0">
                <a:solidFill>
                  <a:srgbClr val="29174A"/>
                </a:solidFill>
              </a:rPr>
              <a:t>36 </a:t>
            </a:r>
            <a:r>
              <a:rPr lang="ru-RU" sz="1800" dirty="0">
                <a:solidFill>
                  <a:srgbClr val="29174A"/>
                </a:solidFill>
              </a:rPr>
              <a:t>баллам. </a:t>
            </a:r>
            <a:endParaRPr lang="en-US" sz="1800" dirty="0">
              <a:solidFill>
                <a:srgbClr val="29174A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7753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Вопросы для построения </a:t>
            </a:r>
            <a:r>
              <a:rPr lang="ru-RU" sz="2400" dirty="0" smtClean="0">
                <a:solidFill>
                  <a:srgbClr val="29174A"/>
                </a:solidFill>
              </a:rPr>
              <a:t>ИПЗ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Как </a:t>
            </a:r>
            <a:r>
              <a:rPr lang="ru-RU" sz="1700" dirty="0"/>
              <a:t>Вы считаете, большинство людей в нашей стране могут или не могут отстоять свои права</a:t>
            </a:r>
            <a:r>
              <a:rPr lang="ru-RU" sz="1700" dirty="0" smtClean="0"/>
              <a:t>?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А </a:t>
            </a:r>
            <a:r>
              <a:rPr lang="ru-RU" sz="1700" dirty="0"/>
              <a:t>если говорить о людях, которые окружают лично Вас, то они могут или не могут отстоять свои права</a:t>
            </a:r>
            <a:r>
              <a:rPr lang="ru-RU" sz="1700" dirty="0" smtClean="0"/>
              <a:t>?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Есть </a:t>
            </a:r>
            <a:r>
              <a:rPr lang="ru-RU" sz="1700" dirty="0"/>
              <a:t>люди, готовые объединяться с другими людьми для того, чтобы отстаивать свои права. И есть люди, не готовые объединяться с другими, чтобы отстоять свои права. К каким людям Вы отнесли бы себя – к первым или ко вторым?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183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«Правовая защищенность» (ИПЗ)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/>
              <a:t>Если ИГК позволяет измерить уровень т.н. «социального </a:t>
            </a:r>
            <a:r>
              <a:rPr lang="ru-RU" sz="1800" dirty="0" smtClean="0"/>
              <a:t>доверия» (часто говорят о т.н. </a:t>
            </a:r>
            <a:r>
              <a:rPr lang="ru-RU" sz="1800" i="1" dirty="0" smtClean="0"/>
              <a:t>социальном капитале</a:t>
            </a:r>
            <a:r>
              <a:rPr lang="ru-RU" sz="1800" dirty="0" smtClean="0"/>
              <a:t>), </a:t>
            </a:r>
            <a:r>
              <a:rPr lang="ru-RU" sz="1800" dirty="0"/>
              <a:t>то ИПЗ измеряет </a:t>
            </a:r>
            <a:r>
              <a:rPr lang="ru-RU" sz="1800" dirty="0" smtClean="0">
                <a:solidFill>
                  <a:srgbClr val="29174A"/>
                </a:solidFill>
              </a:rPr>
              <a:t>«уверенность» в </a:t>
            </a:r>
            <a:r>
              <a:rPr lang="ru-RU" sz="1800" dirty="0">
                <a:solidFill>
                  <a:srgbClr val="29174A"/>
                </a:solidFill>
              </a:rPr>
              <a:t>правовой </a:t>
            </a:r>
            <a:r>
              <a:rPr lang="ru-RU" sz="1800" dirty="0" smtClean="0">
                <a:solidFill>
                  <a:srgbClr val="29174A"/>
                </a:solidFill>
              </a:rPr>
              <a:t>защищенности</a:t>
            </a:r>
            <a:r>
              <a:rPr lang="ru-RU" sz="1800" dirty="0" smtClean="0"/>
              <a:t>, или представления </a:t>
            </a:r>
            <a:r>
              <a:rPr lang="ru-RU" sz="1800" dirty="0"/>
              <a:t>той или иной социальной общности, группы, </a:t>
            </a:r>
            <a:r>
              <a:rPr lang="ru-RU" sz="1800" dirty="0" smtClean="0"/>
              <a:t>о </a:t>
            </a:r>
            <a:r>
              <a:rPr lang="ru-RU" sz="1800" dirty="0"/>
              <a:t>гарантиях </a:t>
            </a:r>
            <a:r>
              <a:rPr lang="ru-RU" sz="1800" dirty="0" smtClean="0"/>
              <a:t>соблюдения и защиты </a:t>
            </a:r>
            <a:r>
              <a:rPr lang="ru-RU" sz="1800" dirty="0"/>
              <a:t>своих прав</a:t>
            </a:r>
            <a:r>
              <a:rPr lang="ru-RU" sz="1800" dirty="0" smtClean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/>
              <a:t>ИПЗ выступает оценочным индикатором правой защищенности сообщества, социальной или территориальной группы. </a:t>
            </a:r>
            <a:r>
              <a:rPr lang="ru-RU" sz="1800" dirty="0" smtClean="0"/>
              <a:t>Можно сказать, что ИПЗ </a:t>
            </a:r>
            <a:r>
              <a:rPr lang="ru-RU" sz="1800" dirty="0"/>
              <a:t>характеризует </a:t>
            </a:r>
            <a:r>
              <a:rPr lang="ru-RU" sz="1800" dirty="0" smtClean="0"/>
              <a:t>правозащитную компоненту </a:t>
            </a:r>
            <a:r>
              <a:rPr lang="ru-RU" sz="1800" dirty="0"/>
              <a:t>социального капитала индивида, группы, общности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6227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«Гражданская ответственность» (ИГО)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Конструируется </a:t>
            </a:r>
            <a:r>
              <a:rPr lang="ru-RU" sz="1800" dirty="0"/>
              <a:t>по утвердительным ответам респондентов на </a:t>
            </a:r>
            <a:r>
              <a:rPr lang="ru-RU" sz="1800" dirty="0">
                <a:solidFill>
                  <a:srgbClr val="29174A"/>
                </a:solidFill>
              </a:rPr>
              <a:t>вопросы о готовности брать на себя ответственность </a:t>
            </a:r>
            <a:r>
              <a:rPr lang="ru-RU" sz="1800" dirty="0"/>
              <a:t>за происходящее на ближней, средней и на дальней социальной </a:t>
            </a:r>
            <a:r>
              <a:rPr lang="ru-RU" sz="1800" dirty="0" smtClean="0"/>
              <a:t>дистанции.</a:t>
            </a:r>
          </a:p>
        </p:txBody>
      </p:sp>
    </p:spTree>
    <p:extLst>
      <p:ext uri="{BB962C8B-B14F-4D97-AF65-F5344CB8AC3E}">
        <p14:creationId xmlns:p14="http://schemas.microsoft.com/office/powerpoint/2010/main" val="388640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Вопросы для построения </a:t>
            </a:r>
            <a:r>
              <a:rPr lang="ru-RU" sz="2400" dirty="0" smtClean="0">
                <a:solidFill>
                  <a:srgbClr val="29174A"/>
                </a:solidFill>
              </a:rPr>
              <a:t>ИГО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Скажите, пожалуйста, Вы чувствуете или не чувствуете ответственность за то, что происходит в доме, во дворе, где Вы живете</a:t>
            </a:r>
            <a:r>
              <a:rPr lang="ru-RU" sz="1700" dirty="0" smtClean="0"/>
              <a:t>?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Скажите, пожалуйста, Вы чувствуете или не чувствуете ответственность за то, что происходит в нашем городе</a:t>
            </a:r>
            <a:r>
              <a:rPr lang="ru-RU" sz="1700" dirty="0" smtClean="0"/>
              <a:t>?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Скажите, пожалуйста, Вы чувствуете или не чувствуете ответственность за то, что происходит в нашей стране?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6757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«Гражданская ответственность» (ИГО)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rgbClr val="29174A"/>
                </a:solidFill>
              </a:rPr>
              <a:t>Среднее значение </a:t>
            </a:r>
            <a:r>
              <a:rPr lang="ru-RU" sz="1800" dirty="0" smtClean="0">
                <a:solidFill>
                  <a:srgbClr val="29174A"/>
                </a:solidFill>
              </a:rPr>
              <a:t>ИГО  </a:t>
            </a:r>
            <a:r>
              <a:rPr lang="ru-RU" sz="1800" dirty="0">
                <a:solidFill>
                  <a:srgbClr val="29174A"/>
                </a:solidFill>
              </a:rPr>
              <a:t>по стране в целом равно 5</a:t>
            </a:r>
            <a:r>
              <a:rPr lang="ru-RU" sz="1800" dirty="0" smtClean="0">
                <a:solidFill>
                  <a:srgbClr val="29174A"/>
                </a:solidFill>
              </a:rPr>
              <a:t>6 </a:t>
            </a:r>
            <a:r>
              <a:rPr lang="ru-RU" sz="1800" dirty="0">
                <a:solidFill>
                  <a:srgbClr val="29174A"/>
                </a:solidFill>
              </a:rPr>
              <a:t>баллам.</a:t>
            </a:r>
            <a:endParaRPr lang="en-US" sz="1800" dirty="0">
              <a:solidFill>
                <a:srgbClr val="29174A"/>
              </a:solidFill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053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«Гражданское поведение» (ИГП)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 smtClean="0"/>
              <a:t>Измеряет </a:t>
            </a:r>
            <a:r>
              <a:rPr lang="ru-RU" sz="1800" dirty="0"/>
              <a:t>установку респондентов на готовность участвовать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 </a:t>
            </a:r>
            <a:r>
              <a:rPr lang="ru-RU" sz="1800" dirty="0"/>
              <a:t>гражданских акциях</a:t>
            </a:r>
            <a:r>
              <a:rPr lang="ru-RU" sz="1800" dirty="0" smtClean="0"/>
              <a:t>.</a:t>
            </a:r>
          </a:p>
          <a:p>
            <a:endParaRPr lang="en-US" sz="18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/>
              <a:t>Представления респондентов о нормативных правилах гражданского поведения ФОМ уже несколько лет измеряет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 </a:t>
            </a:r>
            <a:r>
              <a:rPr lang="ru-RU" sz="1800" dirty="0"/>
              <a:t>помощью теста на гражданское поведение: </a:t>
            </a:r>
            <a:endParaRPr lang="ru-RU" sz="18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готовность </a:t>
            </a:r>
            <a:r>
              <a:rPr lang="ru-RU" sz="1800" dirty="0"/>
              <a:t>респондента организовать массовые гражданские действия, </a:t>
            </a:r>
            <a:endParaRPr lang="ru-R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 </a:t>
            </a:r>
            <a:r>
              <a:rPr lang="ru-RU" sz="1800" dirty="0"/>
              <a:t>/ или готовность в них участвовать, </a:t>
            </a:r>
            <a:endParaRPr lang="ru-R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 </a:t>
            </a:r>
            <a:r>
              <a:rPr lang="ru-RU" sz="1800" dirty="0"/>
              <a:t>/ или пожертвовать деньги для их организации и </a:t>
            </a:r>
            <a:r>
              <a:rPr lang="ru-RU" sz="1800" dirty="0" smtClean="0"/>
              <a:t>проведения.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6086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Вопросы для </a:t>
            </a:r>
            <a:r>
              <a:rPr lang="ru-RU" sz="2400" dirty="0" smtClean="0">
                <a:solidFill>
                  <a:srgbClr val="29174A"/>
                </a:solidFill>
              </a:rPr>
              <a:t>построения ИГП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Проективные вопросы </a:t>
            </a:r>
            <a:r>
              <a:rPr lang="ru-RU" sz="1700" dirty="0"/>
              <a:t>(виньетки), </a:t>
            </a:r>
            <a:r>
              <a:rPr lang="ru-RU" sz="1700" dirty="0" smtClean="0"/>
              <a:t>содержащие </a:t>
            </a:r>
            <a:r>
              <a:rPr lang="ru-RU" sz="1700" dirty="0"/>
              <a:t>краткие описания ситуаций</a:t>
            </a:r>
            <a:r>
              <a:rPr lang="ru-RU" sz="1700" dirty="0" smtClean="0"/>
              <a:t>:</a:t>
            </a:r>
          </a:p>
          <a:p>
            <a:endParaRPr lang="en-US" sz="17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700" dirty="0"/>
              <a:t>сбор средств для пострадавших от стихийного бедствия;</a:t>
            </a:r>
            <a:endParaRPr lang="en-US" sz="17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700" dirty="0"/>
              <a:t>уборка территории близлежащего лесопарка;</a:t>
            </a:r>
            <a:endParaRPr lang="en-US" sz="17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700" dirty="0"/>
              <a:t>участие в акции протеста против фальсификации результатов голосования</a:t>
            </a:r>
            <a:r>
              <a:rPr lang="ru-RU" sz="1700" dirty="0" smtClean="0"/>
              <a:t>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Вариантами ответов были описания возможных действий респондента (организовать такую акцию, и/или принять в ней участие, и/или пожертвовать деньги) либо отказ от любого участия.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962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Какие тенденции мы наблюдаем?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В разрешении как крупномасштабных (стихийные бедствия, проведение олимпиад и т.п.), так и локальных проблем (организация досуга, сбор средств на дорогостоящее лечение и т.п.) в последние 10-15 лет все чаще заметную роль играют волонтеры, добровольцы. </a:t>
            </a: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К</a:t>
            </a:r>
            <a:r>
              <a:rPr lang="ru-RU" sz="1700" dirty="0" smtClean="0"/>
              <a:t>рупномасштабные </a:t>
            </a:r>
            <a:r>
              <a:rPr lang="ru-RU" sz="1700" dirty="0"/>
              <a:t>социологические исследования последних лет не фиксируют заметного количественного роста зарегистрированных добровольческих </a:t>
            </a:r>
            <a:r>
              <a:rPr lang="ru-RU" sz="1700" dirty="0" smtClean="0"/>
              <a:t>организаций, но в </a:t>
            </a:r>
            <a:r>
              <a:rPr lang="ru-RU" sz="1700" dirty="0"/>
              <a:t>опросах общественного мнения респонденты все чаще отмечают развитие разнообразных </a:t>
            </a:r>
            <a:r>
              <a:rPr lang="ru-RU" sz="1700" dirty="0" smtClean="0"/>
              <a:t>форм</a:t>
            </a:r>
            <a:r>
              <a:rPr lang="en-US" sz="1700" dirty="0" smtClean="0"/>
              <a:t> </a:t>
            </a:r>
            <a:r>
              <a:rPr lang="ru-RU" sz="1700" dirty="0" smtClean="0"/>
              <a:t>(хотя чаще несистемного) гражданского </a:t>
            </a:r>
            <a:r>
              <a:rPr lang="ru-RU" sz="1700" dirty="0"/>
              <a:t>участия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9041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Ролевые группы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Если хотя бы в одной из ситуаций респондент заявлял, что он готов организовывать соответствующую акцию, </a:t>
            </a:r>
            <a:r>
              <a:rPr lang="ru-RU" sz="1700" dirty="0" smtClean="0"/>
              <a:t>ему присваивалась </a:t>
            </a:r>
            <a:r>
              <a:rPr lang="ru-RU" sz="1700" dirty="0"/>
              <a:t>роль </a:t>
            </a:r>
            <a:r>
              <a:rPr lang="ru-RU" sz="1800" dirty="0">
                <a:solidFill>
                  <a:srgbClr val="29174A"/>
                </a:solidFill>
              </a:rPr>
              <a:t>«организатор» </a:t>
            </a:r>
            <a:r>
              <a:rPr lang="ru-RU" sz="1700" dirty="0"/>
              <a:t>(34% респондентов среди всех россиян</a:t>
            </a:r>
            <a:r>
              <a:rPr lang="ru-RU" sz="1700" dirty="0" smtClean="0"/>
              <a:t>).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Если </a:t>
            </a:r>
            <a:r>
              <a:rPr lang="ru-RU" sz="1700" dirty="0"/>
              <a:t>кто-то среди остальных респондентов (не организаторов) хотя бы в одной из ситуаций заявлял, что готов принять участие в акции, то ему присваивалась роль </a:t>
            </a:r>
            <a:r>
              <a:rPr lang="ru-RU" sz="1800" dirty="0">
                <a:solidFill>
                  <a:srgbClr val="29174A"/>
                </a:solidFill>
              </a:rPr>
              <a:t>«участник» </a:t>
            </a:r>
            <a:r>
              <a:rPr lang="ru-RU" sz="1700" dirty="0"/>
              <a:t>(37</a:t>
            </a:r>
            <a:r>
              <a:rPr lang="ru-RU" sz="1700" dirty="0" smtClean="0"/>
              <a:t>%).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367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Ролевые группы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Если кто-то среди оставшихся респондентов (не </a:t>
            </a:r>
            <a:r>
              <a:rPr lang="ru-RU" sz="1700" dirty="0" smtClean="0"/>
              <a:t>«организаторов» </a:t>
            </a:r>
            <a:r>
              <a:rPr lang="ru-RU" sz="1700" dirty="0"/>
              <a:t>и не </a:t>
            </a:r>
            <a:r>
              <a:rPr lang="ru-RU" sz="1700" dirty="0" smtClean="0"/>
              <a:t>«участников») </a:t>
            </a:r>
            <a:r>
              <a:rPr lang="ru-RU" sz="1700" dirty="0"/>
              <a:t>хотя бы в одной из ситуаций заявлял, что готов пожертвовать деньги для проведения акции, то ему присваивалась роль </a:t>
            </a:r>
            <a:r>
              <a:rPr lang="ru-RU" sz="1800" dirty="0">
                <a:solidFill>
                  <a:srgbClr val="29174A"/>
                </a:solidFill>
              </a:rPr>
              <a:t>«донор» </a:t>
            </a:r>
            <a:r>
              <a:rPr lang="ru-RU" sz="1700" dirty="0"/>
              <a:t>(12</a:t>
            </a:r>
            <a:r>
              <a:rPr lang="ru-RU" sz="1700" dirty="0" smtClean="0"/>
              <a:t>%).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Остальных респондентов (не </a:t>
            </a:r>
            <a:r>
              <a:rPr lang="ru-RU" sz="1700" dirty="0" smtClean="0"/>
              <a:t>«организаторов», </a:t>
            </a:r>
            <a:r>
              <a:rPr lang="ru-RU" sz="1700" dirty="0"/>
              <a:t>и не </a:t>
            </a:r>
            <a:r>
              <a:rPr lang="ru-RU" sz="1700" dirty="0" smtClean="0"/>
              <a:t>«участников», </a:t>
            </a:r>
            <a:r>
              <a:rPr lang="ru-RU" sz="1700" dirty="0"/>
              <a:t>и не </a:t>
            </a:r>
            <a:r>
              <a:rPr lang="ru-RU" sz="1700" dirty="0" smtClean="0"/>
              <a:t>«доноров») </a:t>
            </a:r>
            <a:r>
              <a:rPr lang="ru-RU" sz="1700" dirty="0"/>
              <a:t>будем числить </a:t>
            </a:r>
            <a:r>
              <a:rPr lang="ru-RU" sz="1800" dirty="0">
                <a:solidFill>
                  <a:srgbClr val="29174A"/>
                </a:solidFill>
              </a:rPr>
              <a:t>«пассивными» </a:t>
            </a:r>
            <a:r>
              <a:rPr lang="ru-RU" sz="1700" dirty="0"/>
              <a:t>(18%</a:t>
            </a:r>
            <a:r>
              <a:rPr lang="ru-RU" sz="1700" i="1" dirty="0"/>
              <a:t>)</a:t>
            </a:r>
            <a:r>
              <a:rPr lang="ru-RU" sz="1700" dirty="0"/>
              <a:t>, не готовыми </a:t>
            </a:r>
            <a:r>
              <a:rPr lang="ru-RU" sz="1700" dirty="0" smtClean="0"/>
              <a:t>даже </a:t>
            </a:r>
            <a:r>
              <a:rPr lang="ru-RU" sz="1700" dirty="0"/>
              <a:t>на декларативном уровне участвовать в рассматриваемых гражданских действиях.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1541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Значение ИГП в ролевых группах</a:t>
            </a:r>
            <a:endParaRPr lang="ru-RU" sz="2400" dirty="0">
              <a:solidFill>
                <a:srgbClr val="29174A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813370"/>
              </p:ext>
            </p:extLst>
          </p:nvPr>
        </p:nvGraphicFramePr>
        <p:xfrm>
          <a:off x="1763688" y="1347614"/>
          <a:ext cx="70567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7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«Парадокс </a:t>
            </a:r>
            <a:r>
              <a:rPr lang="ru-RU" sz="2400" dirty="0" err="1" smtClean="0">
                <a:solidFill>
                  <a:srgbClr val="29174A"/>
                </a:solidFill>
              </a:rPr>
              <a:t>Лапьера</a:t>
            </a:r>
            <a:r>
              <a:rPr lang="ru-RU" sz="2400" dirty="0" smtClean="0">
                <a:solidFill>
                  <a:srgbClr val="29174A"/>
                </a:solidFill>
              </a:rPr>
              <a:t>»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Первые </a:t>
            </a:r>
            <a:r>
              <a:rPr lang="ru-RU" sz="1700" dirty="0"/>
              <a:t>три индекса (ИГК, ИПЗ, </a:t>
            </a:r>
            <a:r>
              <a:rPr lang="ru-RU" sz="1700" dirty="0" smtClean="0"/>
              <a:t>ИГО) служат </a:t>
            </a:r>
            <a:r>
              <a:rPr lang="ru-RU" sz="1700" dirty="0"/>
              <a:t>индикаторами </a:t>
            </a:r>
            <a:r>
              <a:rPr lang="ru-RU" sz="1800" dirty="0">
                <a:solidFill>
                  <a:srgbClr val="29174A"/>
                </a:solidFill>
              </a:rPr>
              <a:t>мировоззренческих </a:t>
            </a:r>
            <a:r>
              <a:rPr lang="ru-RU" sz="1800" dirty="0" smtClean="0">
                <a:solidFill>
                  <a:srgbClr val="29174A"/>
                </a:solidFill>
              </a:rPr>
              <a:t>ценностей, </a:t>
            </a:r>
            <a:r>
              <a:rPr lang="ru-RU" sz="1700" dirty="0"/>
              <a:t>декларируемых респондентами.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ИГП </a:t>
            </a:r>
            <a:r>
              <a:rPr lang="ru-RU" sz="1700" dirty="0"/>
              <a:t>является индикатором декларируемых </a:t>
            </a:r>
            <a:r>
              <a:rPr lang="ru-RU" sz="1800" dirty="0">
                <a:solidFill>
                  <a:srgbClr val="29174A"/>
                </a:solidFill>
              </a:rPr>
              <a:t>поведенческих установок.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Полученные результаты обнаружили </a:t>
            </a:r>
            <a:r>
              <a:rPr lang="ru-RU" sz="1800" dirty="0">
                <a:solidFill>
                  <a:srgbClr val="29174A"/>
                </a:solidFill>
              </a:rPr>
              <a:t>практическое отсутствие </a:t>
            </a:r>
            <a:r>
              <a:rPr lang="ru-RU" sz="1800" dirty="0" smtClean="0">
                <a:solidFill>
                  <a:srgbClr val="29174A"/>
                </a:solidFill>
              </a:rPr>
              <a:t/>
            </a:r>
            <a:br>
              <a:rPr lang="ru-RU" sz="1800" dirty="0" smtClean="0">
                <a:solidFill>
                  <a:srgbClr val="29174A"/>
                </a:solidFill>
              </a:rPr>
            </a:br>
            <a:r>
              <a:rPr lang="ru-RU" sz="1800" dirty="0" smtClean="0">
                <a:solidFill>
                  <a:srgbClr val="29174A"/>
                </a:solidFill>
              </a:rPr>
              <a:t>в </a:t>
            </a:r>
            <a:r>
              <a:rPr lang="ru-RU" sz="1800" dirty="0">
                <a:solidFill>
                  <a:srgbClr val="29174A"/>
                </a:solidFill>
              </a:rPr>
              <a:t>российском </a:t>
            </a:r>
            <a:r>
              <a:rPr lang="ru-RU" sz="1800" dirty="0" smtClean="0">
                <a:solidFill>
                  <a:srgbClr val="29174A"/>
                </a:solidFill>
              </a:rPr>
              <a:t>социуме корреляционной </a:t>
            </a:r>
            <a:r>
              <a:rPr lang="ru-RU" sz="1800" dirty="0">
                <a:solidFill>
                  <a:srgbClr val="29174A"/>
                </a:solidFill>
              </a:rPr>
              <a:t>связи между </a:t>
            </a:r>
            <a:r>
              <a:rPr lang="ru-RU" sz="1800" dirty="0" smtClean="0">
                <a:solidFill>
                  <a:srgbClr val="29174A"/>
                </a:solidFill>
              </a:rPr>
              <a:t>мировоззренческими ценностями </a:t>
            </a:r>
            <a:r>
              <a:rPr lang="ru-RU" sz="1800" dirty="0">
                <a:solidFill>
                  <a:srgbClr val="29174A"/>
                </a:solidFill>
              </a:rPr>
              <a:t>(ИГК, ИПЗ, ИГО) и поведенческими установками (ИГП). </a:t>
            </a:r>
            <a:endParaRPr lang="en-US" sz="1800" dirty="0">
              <a:solidFill>
                <a:srgbClr val="291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2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«Парадокс </a:t>
            </a:r>
            <a:r>
              <a:rPr lang="ru-RU" sz="2400" dirty="0" err="1" smtClean="0">
                <a:solidFill>
                  <a:srgbClr val="29174A"/>
                </a:solidFill>
              </a:rPr>
              <a:t>Лапьера</a:t>
            </a:r>
            <a:r>
              <a:rPr lang="ru-RU" sz="2400" dirty="0" smtClean="0">
                <a:solidFill>
                  <a:srgbClr val="29174A"/>
                </a:solidFill>
              </a:rPr>
              <a:t>»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Выявленная </a:t>
            </a:r>
            <a:r>
              <a:rPr lang="ru-RU" sz="1700" dirty="0"/>
              <a:t>особенность не является специфической для российского социума. </a:t>
            </a:r>
            <a:endParaRPr lang="ru-RU" sz="1700" dirty="0" smtClean="0"/>
          </a:p>
          <a:p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Скорее </a:t>
            </a:r>
            <a:r>
              <a:rPr lang="ru-RU" sz="1700" dirty="0"/>
              <a:t>всего, здесь мы столкнулись с противоречием, обнаруженным американским психологом Р. Лапьером, которое получило название </a:t>
            </a:r>
            <a:r>
              <a:rPr lang="ru-RU" sz="1700" dirty="0">
                <a:solidFill>
                  <a:srgbClr val="29174A"/>
                </a:solidFill>
              </a:rPr>
              <a:t>«парадокс Лапьера» –  «</a:t>
            </a:r>
            <a:r>
              <a:rPr lang="en-US" sz="1700" dirty="0">
                <a:solidFill>
                  <a:srgbClr val="29174A"/>
                </a:solidFill>
              </a:rPr>
              <a:t>attitude versus action</a:t>
            </a:r>
            <a:r>
              <a:rPr lang="ru-RU" sz="1700" dirty="0">
                <a:solidFill>
                  <a:srgbClr val="29174A"/>
                </a:solidFill>
              </a:rPr>
              <a:t>»</a:t>
            </a:r>
            <a:r>
              <a:rPr lang="ru-RU" sz="1700" dirty="0"/>
              <a:t> – несоответствие ценностных и поведенческих установок индивида.  </a:t>
            </a: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Социально-психологическую </a:t>
            </a:r>
            <a:r>
              <a:rPr lang="ru-RU" sz="1600" dirty="0"/>
              <a:t>интерпретацию этого универсального феномена дал  В.А. Ядов в конце 60-х </a:t>
            </a:r>
            <a:r>
              <a:rPr lang="ru-RU" sz="1600" dirty="0" smtClean="0"/>
              <a:t>годов*.</a:t>
            </a:r>
          </a:p>
          <a:p>
            <a:endParaRPr lang="ru-RU" sz="1600" i="1" dirty="0"/>
          </a:p>
          <a:p>
            <a:r>
              <a:rPr lang="ru-RU" sz="1600" i="1" dirty="0"/>
              <a:t> </a:t>
            </a:r>
            <a:r>
              <a:rPr lang="ru-RU" sz="1600" i="1" dirty="0" smtClean="0"/>
              <a:t>*    </a:t>
            </a:r>
            <a:r>
              <a:rPr lang="ru-RU" sz="1600" i="1" dirty="0" err="1" smtClean="0"/>
              <a:t>Саморегуляция</a:t>
            </a:r>
            <a:r>
              <a:rPr lang="ru-RU" sz="1600" i="1" dirty="0" smtClean="0"/>
              <a:t> </a:t>
            </a:r>
            <a:r>
              <a:rPr lang="ru-RU" sz="1600" i="1" dirty="0"/>
              <a:t>и прогнозирование социального поведения личности. </a:t>
            </a:r>
            <a:endParaRPr lang="ru-RU" sz="1600" i="1" dirty="0" smtClean="0"/>
          </a:p>
          <a:p>
            <a:r>
              <a:rPr lang="ru-RU" sz="1600" i="1" dirty="0"/>
              <a:t> </a:t>
            </a:r>
            <a:r>
              <a:rPr lang="ru-RU" sz="1600" i="1" dirty="0" smtClean="0"/>
              <a:t>       / Под редакцией </a:t>
            </a:r>
            <a:r>
              <a:rPr lang="ru-RU" sz="1600" i="1" dirty="0"/>
              <a:t>В.А. Ядова, Л. Наука, 1979 г</a:t>
            </a:r>
            <a:r>
              <a:rPr lang="ru-RU" sz="1600" i="1" dirty="0" smtClean="0"/>
              <a:t>.</a:t>
            </a:r>
            <a:endParaRPr lang="en-US" sz="1600" i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404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Двумерное пространство в осях ИГК и ИГП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В </a:t>
            </a:r>
            <a:r>
              <a:rPr lang="ru-RU" sz="1700" dirty="0" smtClean="0"/>
              <a:t>наших исследованиях </a:t>
            </a:r>
            <a:r>
              <a:rPr lang="ru-RU" sz="1700" dirty="0"/>
              <a:t>мы эмпирически зафиксировали отсутствие корреляции между декларируемыми мировоззренческими ценностями и декларируемыми установками на </a:t>
            </a:r>
            <a:r>
              <a:rPr lang="ru-RU" sz="1700" dirty="0" smtClean="0"/>
              <a:t>тот </a:t>
            </a:r>
            <a:r>
              <a:rPr lang="ru-RU" sz="1700" dirty="0"/>
              <a:t>или иной вид гражданской активности. </a:t>
            </a: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Это </a:t>
            </a:r>
            <a:r>
              <a:rPr lang="ru-RU" sz="1700" dirty="0"/>
              <a:t>обстоятельство </a:t>
            </a:r>
            <a:r>
              <a:rPr lang="ru-RU" sz="1700" dirty="0" smtClean="0"/>
              <a:t>дает </a:t>
            </a:r>
            <a:r>
              <a:rPr lang="ru-RU" sz="1700" dirty="0"/>
              <a:t>возможность представить любую социальную, демографическую, поселенческую и т.п. группу как точку в двумерном пространстве (на плоскости), координатами </a:t>
            </a:r>
            <a:r>
              <a:rPr lang="ru-RU" sz="1700" dirty="0" smtClean="0"/>
              <a:t>которой </a:t>
            </a:r>
            <a:r>
              <a:rPr lang="ru-RU" sz="1700" dirty="0"/>
              <a:t>являются те или иные мировоззренческие ценности (вертикальная </a:t>
            </a:r>
            <a:r>
              <a:rPr lang="ru-RU" sz="1700" dirty="0" smtClean="0"/>
              <a:t>ось – значения ИГК) </a:t>
            </a:r>
            <a:r>
              <a:rPr lang="ru-RU" sz="1700" dirty="0"/>
              <a:t>и поведенческие </a:t>
            </a:r>
            <a:r>
              <a:rPr lang="ru-RU" sz="1700" dirty="0" smtClean="0"/>
              <a:t>установки (горизонтальная ось – значения ИГП).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6964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График №1. Группы по материальному положению </a:t>
            </a:r>
            <a:endParaRPr lang="en-US" sz="2400" dirty="0"/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618375"/>
              </p:ext>
            </p:extLst>
          </p:nvPr>
        </p:nvGraphicFramePr>
        <p:xfrm>
          <a:off x="385193" y="987574"/>
          <a:ext cx="8435279" cy="352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5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График №2. Группы по роду занятий </a:t>
            </a: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600298"/>
              </p:ext>
            </p:extLst>
          </p:nvPr>
        </p:nvGraphicFramePr>
        <p:xfrm>
          <a:off x="385192" y="987573"/>
          <a:ext cx="8507287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1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График </a:t>
            </a:r>
            <a:r>
              <a:rPr lang="ru-RU" sz="2400" dirty="0" smtClean="0">
                <a:solidFill>
                  <a:srgbClr val="29174A"/>
                </a:solidFill>
              </a:rPr>
              <a:t>№3. </a:t>
            </a:r>
            <a:r>
              <a:rPr lang="ru-RU" sz="2400" dirty="0" err="1" smtClean="0">
                <a:solidFill>
                  <a:srgbClr val="29174A"/>
                </a:solidFill>
              </a:rPr>
              <a:t>Профсообщество</a:t>
            </a:r>
            <a:r>
              <a:rPr lang="ru-RU" sz="2400" dirty="0" smtClean="0">
                <a:solidFill>
                  <a:srgbClr val="29174A"/>
                </a:solidFill>
              </a:rPr>
              <a:t> 7/89 </a:t>
            </a:r>
            <a:r>
              <a:rPr lang="en-US" sz="2400" dirty="0" smtClean="0">
                <a:solidFill>
                  <a:srgbClr val="29174A"/>
                </a:solidFill>
              </a:rPr>
              <a:t>vs </a:t>
            </a:r>
            <a:r>
              <a:rPr lang="ru-RU" sz="2400" dirty="0" smtClean="0">
                <a:solidFill>
                  <a:srgbClr val="29174A"/>
                </a:solidFill>
              </a:rPr>
              <a:t>другие группы</a:t>
            </a:r>
            <a:endParaRPr lang="ru-RU" sz="2400" dirty="0">
              <a:solidFill>
                <a:srgbClr val="29174A"/>
              </a:solidFill>
            </a:endParaRPr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909271"/>
              </p:ext>
            </p:extLst>
          </p:nvPr>
        </p:nvGraphicFramePr>
        <p:xfrm>
          <a:off x="179512" y="1203598"/>
          <a:ext cx="86409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0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График </a:t>
            </a:r>
            <a:r>
              <a:rPr lang="ru-RU" sz="2400" dirty="0" smtClean="0">
                <a:solidFill>
                  <a:srgbClr val="29174A"/>
                </a:solidFill>
              </a:rPr>
              <a:t>№4. </a:t>
            </a:r>
            <a:r>
              <a:rPr lang="ru-RU" sz="2400" dirty="0" err="1" smtClean="0">
                <a:solidFill>
                  <a:srgbClr val="29174A"/>
                </a:solidFill>
              </a:rPr>
              <a:t>Профсообщество</a:t>
            </a:r>
            <a:r>
              <a:rPr lang="ru-RU" sz="2400" dirty="0" smtClean="0">
                <a:solidFill>
                  <a:srgbClr val="29174A"/>
                </a:solidFill>
              </a:rPr>
              <a:t> 7/89 </a:t>
            </a:r>
            <a:r>
              <a:rPr lang="en-US" sz="2400" dirty="0" smtClean="0">
                <a:solidFill>
                  <a:srgbClr val="29174A"/>
                </a:solidFill>
              </a:rPr>
              <a:t>vs </a:t>
            </a:r>
            <a:r>
              <a:rPr lang="ru-RU" sz="2400" dirty="0" smtClean="0">
                <a:solidFill>
                  <a:srgbClr val="29174A"/>
                </a:solidFill>
              </a:rPr>
              <a:t>другие группы</a:t>
            </a:r>
            <a:endParaRPr lang="ru-RU" sz="2400" dirty="0">
              <a:solidFill>
                <a:srgbClr val="29174A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59127821"/>
              </p:ext>
            </p:extLst>
          </p:nvPr>
        </p:nvGraphicFramePr>
        <p:xfrm>
          <a:off x="385192" y="1203598"/>
          <a:ext cx="85072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18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Какие тенденции мы наблюдаем?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В.В. </a:t>
            </a:r>
            <a:r>
              <a:rPr lang="ru-RU" sz="1700" dirty="0" smtClean="0"/>
              <a:t>Петухов. </a:t>
            </a:r>
            <a:r>
              <a:rPr lang="ru-RU" sz="1700" dirty="0"/>
              <a:t>Гражданское общество и власть: сотрудничество или </a:t>
            </a:r>
            <a:r>
              <a:rPr lang="ru-RU" sz="1700" dirty="0" smtClean="0"/>
              <a:t>противостояние:</a:t>
            </a:r>
          </a:p>
          <a:p>
            <a:endParaRPr lang="ru-RU" sz="1700" dirty="0"/>
          </a:p>
          <a:p>
            <a:pPr marL="269875"/>
            <a:r>
              <a:rPr lang="ru-RU" sz="1700" dirty="0" smtClean="0"/>
              <a:t>«… </a:t>
            </a:r>
            <a:r>
              <a:rPr lang="ru-RU" sz="1700" i="1" dirty="0" smtClean="0"/>
              <a:t>власти </a:t>
            </a:r>
            <a:r>
              <a:rPr lang="ru-RU" sz="1700" i="1" dirty="0"/>
              <a:t>в каком-то смысле выгодна активизация гражданского общества, что, могло бы, например,  позволить решить за счёт молодой, инициативной части населения проблему чудовищного кадрового голода, существующего во многих органах местной власти и одновременно разделить со многими своими нынешними критиками ответственность за положение дел </a:t>
            </a:r>
            <a:r>
              <a:rPr lang="ru-RU" sz="1700" i="1" dirty="0" smtClean="0"/>
              <a:t>в </a:t>
            </a:r>
            <a:r>
              <a:rPr lang="ru-RU" sz="1700" i="1" dirty="0"/>
              <a:t>регионах. Значительная часть гражданских активистов в принципе – не </a:t>
            </a:r>
            <a:r>
              <a:rPr lang="ru-RU" sz="1700" i="1" dirty="0" smtClean="0"/>
              <a:t>против</a:t>
            </a:r>
            <a:r>
              <a:rPr lang="ru-RU" sz="1700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6228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Динамика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</a:t>
            </a:r>
            <a:r>
              <a:rPr lang="ru-RU" sz="1700" dirty="0" smtClean="0"/>
              <a:t>о временем и </a:t>
            </a:r>
            <a:r>
              <a:rPr lang="ru-RU" sz="1700" dirty="0"/>
              <a:t>мировоззренческие ценности, </a:t>
            </a:r>
            <a:r>
              <a:rPr lang="ru-RU" sz="1700" dirty="0" smtClean="0"/>
              <a:t>и </a:t>
            </a:r>
            <a:r>
              <a:rPr lang="ru-RU" sz="1700" dirty="0"/>
              <a:t>поведенческие установки в той или иной социальной группе изменяются. </a:t>
            </a:r>
            <a:r>
              <a:rPr lang="ru-RU" sz="1700" dirty="0" smtClean="0"/>
              <a:t>Тенденции</a:t>
            </a:r>
            <a:r>
              <a:rPr lang="ru-RU" sz="1700" dirty="0"/>
              <a:t>, направления и траектории таких </a:t>
            </a:r>
            <a:r>
              <a:rPr lang="ru-RU" sz="1700" dirty="0" smtClean="0"/>
              <a:t>изменений можно наглядно отслеживать </a:t>
            </a:r>
            <a:r>
              <a:rPr lang="ru-RU" sz="1700" dirty="0"/>
              <a:t>в </a:t>
            </a:r>
            <a:r>
              <a:rPr lang="ru-RU" sz="1700" dirty="0" smtClean="0"/>
              <a:t>двумерном пространстве индексов.</a:t>
            </a:r>
          </a:p>
          <a:p>
            <a:r>
              <a:rPr lang="ru-RU" sz="1700" dirty="0" smtClean="0"/>
              <a:t> </a:t>
            </a:r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Посмотрим на произошедшие изменения на основе анализа результатов </a:t>
            </a:r>
            <a:r>
              <a:rPr lang="ru-RU" sz="1700" dirty="0"/>
              <a:t>двух общероссийских опросов ФОМ. Первый опрос (1500 респондентов) был проведен в июне 2013 г., второй (1500 респондентов) - в июле 2014 года. Драматизм этого периода внутрироссийских и международных событий заметно трансформировал и ценностные ориентации, </a:t>
            </a:r>
            <a:r>
              <a:rPr lang="ru-RU" sz="1700" dirty="0" smtClean="0"/>
              <a:t>и </a:t>
            </a:r>
            <a:r>
              <a:rPr lang="ru-RU" sz="1700" dirty="0"/>
              <a:t>поведенческие установки практически всех социальных </a:t>
            </a:r>
            <a:r>
              <a:rPr lang="ru-RU" sz="1700" dirty="0" smtClean="0"/>
              <a:t>групп.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62495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Значения </a:t>
            </a:r>
            <a:r>
              <a:rPr lang="ru-RU" sz="2400" dirty="0"/>
              <a:t>ИГК и ИГП в ролевых группах</a:t>
            </a:r>
            <a:endParaRPr lang="en-US" sz="2400" dirty="0"/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50348"/>
              </p:ext>
            </p:extLst>
          </p:nvPr>
        </p:nvGraphicFramePr>
        <p:xfrm>
          <a:off x="385192" y="1203597"/>
          <a:ext cx="8219256" cy="3384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038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Динамика значений ИГК и ИГП в ролевых группах</a:t>
            </a:r>
            <a:endParaRPr lang="en-US" sz="2400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94942"/>
              </p:ext>
            </p:extLst>
          </p:nvPr>
        </p:nvGraphicFramePr>
        <p:xfrm>
          <a:off x="376341" y="1145209"/>
          <a:ext cx="8751296" cy="329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850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85192" y="123478"/>
            <a:ext cx="8219256" cy="576000"/>
          </a:xfrm>
        </p:spPr>
        <p:txBody>
          <a:bodyPr/>
          <a:lstStyle/>
          <a:p>
            <a:r>
              <a:rPr lang="ru-RU" sz="2400" dirty="0" smtClean="0"/>
              <a:t>Значения </a:t>
            </a:r>
            <a:r>
              <a:rPr lang="ru-RU" sz="2400" dirty="0"/>
              <a:t>ИГК и ИГП в группах по оценке работы В.В. Путина</a:t>
            </a: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24809"/>
              </p:ext>
            </p:extLst>
          </p:nvPr>
        </p:nvGraphicFramePr>
        <p:xfrm>
          <a:off x="385193" y="843557"/>
          <a:ext cx="8579296" cy="367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18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85192" y="123478"/>
            <a:ext cx="8219256" cy="576000"/>
          </a:xfrm>
        </p:spPr>
        <p:txBody>
          <a:bodyPr/>
          <a:lstStyle/>
          <a:p>
            <a:r>
              <a:rPr lang="ru-RU" sz="2400" dirty="0"/>
              <a:t>Динамика значений ИГК и ИГП в группах по оценке работы В.В. Путина</a:t>
            </a: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409693"/>
              </p:ext>
            </p:extLst>
          </p:nvPr>
        </p:nvGraphicFramePr>
        <p:xfrm>
          <a:off x="385192" y="915566"/>
          <a:ext cx="8363273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7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Контакты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>
                <a:hlinkClick r:id="rId2"/>
              </a:rPr>
              <a:t>petrenko@fom.ru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/>
              </a:rPr>
              <a:t>www.fom.ru</a:t>
            </a:r>
            <a:endParaRPr lang="ru-RU" sz="2200" dirty="0" smtClean="0"/>
          </a:p>
          <a:p>
            <a:endParaRPr lang="ru-RU" sz="2200" dirty="0" smtClean="0"/>
          </a:p>
          <a:p>
            <a:r>
              <a:rPr lang="en-US" sz="2200" dirty="0">
                <a:hlinkClick r:id="rId4"/>
              </a:rPr>
              <a:t>www.soc.fom.ru</a:t>
            </a:r>
            <a:endParaRPr lang="en-US" sz="2200" dirty="0"/>
          </a:p>
          <a:p>
            <a:endParaRPr lang="en-US" sz="2400" dirty="0">
              <a:solidFill>
                <a:srgbClr val="29174A"/>
              </a:solidFill>
            </a:endParaRPr>
          </a:p>
          <a:p>
            <a:r>
              <a:rPr lang="ru-RU" sz="2400" dirty="0">
                <a:solidFill>
                  <a:srgbClr val="29174A"/>
                </a:solidFill>
              </a:rPr>
              <a:t>Спасибо за внимание!</a:t>
            </a:r>
            <a:endParaRPr lang="en-US" sz="2400" dirty="0">
              <a:solidFill>
                <a:srgbClr val="29174A"/>
              </a:solidFill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9730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Какие тенденции мы наблюдаем?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272808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А.П. Галкин. Гражданское общество в России: формы существования и основные виды </a:t>
            </a:r>
            <a:r>
              <a:rPr lang="ru-RU" sz="1700" dirty="0" smtClean="0"/>
              <a:t>деятельности: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/>
          </a:p>
          <a:p>
            <a:pPr marL="269875"/>
            <a:r>
              <a:rPr lang="ru-RU" sz="1700" i="1" dirty="0" smtClean="0"/>
              <a:t>«Изменчивость </a:t>
            </a:r>
            <a:r>
              <a:rPr lang="ru-RU" sz="1700" i="1" dirty="0"/>
              <a:t>гражданского общества во времени и </a:t>
            </a:r>
            <a:r>
              <a:rPr lang="ru-RU" sz="1700" i="1" dirty="0" smtClean="0"/>
              <a:t>в пространстве </a:t>
            </a:r>
            <a:r>
              <a:rPr lang="ru-RU" sz="1700" i="1" dirty="0"/>
              <a:t>порождает проблему:… необходимо определить, каким образом можно объединить в единое общеродовое понятие «гражданское общество» различные по форме и содержанию социальные явления. Данная проблема решается… выделением общих признаков, которые являются универсальными и присутствуют во всех формах гражданских отношений </a:t>
            </a:r>
            <a:r>
              <a:rPr lang="ru-RU" sz="1700" dirty="0" smtClean="0"/>
              <a:t>…</a:t>
            </a:r>
            <a:r>
              <a:rPr lang="ru-RU" sz="1700" i="1" dirty="0" smtClean="0"/>
              <a:t>Эти </a:t>
            </a:r>
            <a:r>
              <a:rPr lang="ru-RU" sz="1700" i="1" dirty="0"/>
              <a:t>процедуры необходимы для оценки современного состояния и перспектив развития гражданского общества в современной </a:t>
            </a:r>
            <a:r>
              <a:rPr lang="ru-RU" sz="1700" i="1" dirty="0" smtClean="0"/>
              <a:t>России».</a:t>
            </a:r>
            <a:endParaRPr lang="ru-RU" sz="1700" dirty="0" smtClean="0"/>
          </a:p>
        </p:txBody>
      </p:sp>
    </p:spTree>
    <p:extLst>
      <p:ext uri="{BB962C8B-B14F-4D97-AF65-F5344CB8AC3E}">
        <p14:creationId xmlns:p14="http://schemas.microsoft.com/office/powerpoint/2010/main" val="37332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О каких тенденциях говорят исследования ФОМ?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Многочисленные серии опросов общественного мнения, проведенные ФОМ в последние </a:t>
            </a:r>
            <a:r>
              <a:rPr lang="ru-RU" sz="1700" dirty="0" smtClean="0"/>
              <a:t>годы: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позволили </a:t>
            </a:r>
            <a:r>
              <a:rPr lang="ru-RU" sz="1700" dirty="0"/>
              <a:t>найти </a:t>
            </a:r>
            <a:r>
              <a:rPr lang="ru-RU" sz="1700" dirty="0" smtClean="0"/>
              <a:t>признаки</a:t>
            </a:r>
            <a:r>
              <a:rPr lang="ru-RU" sz="1700" dirty="0"/>
              <a:t>, «которые являются универсальными и присутствуют во всех формах гражданских </a:t>
            </a:r>
            <a:r>
              <a:rPr lang="ru-RU" sz="1700" dirty="0" smtClean="0"/>
              <a:t>отношений»;</a:t>
            </a:r>
          </a:p>
          <a:p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показали</a:t>
            </a:r>
            <a:r>
              <a:rPr lang="ru-RU" sz="1700" dirty="0"/>
              <a:t>, что хотя и медленно, но растет и социальное (большинству людей можно доверять) доверие, и готовность к солидарным действиям (готовность объединяться с другими людьми при совпадении интересов</a:t>
            </a:r>
            <a:r>
              <a:rPr lang="ru-RU" sz="1700" dirty="0" smtClean="0"/>
              <a:t>), </a:t>
            </a:r>
            <a:r>
              <a:rPr lang="ru-RU" sz="1700" dirty="0"/>
              <a:t>и готовность отстаивать свои права, а также готовность нести личную ответственность за происходящее не только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в </a:t>
            </a:r>
            <a:r>
              <a:rPr lang="ru-RU" sz="1700" dirty="0"/>
              <a:t>своем доме, но и на своей улице, и в своем городе, и в своей стране.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434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Пространство описания и измерения гражданского участия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Для описания и измерения гражданской активности россиян ФОМ, начиная с 2007 года, разрабатывает и эмпирически верифицирует </a:t>
            </a:r>
            <a:r>
              <a:rPr lang="ru-RU" sz="2000" dirty="0">
                <a:solidFill>
                  <a:srgbClr val="29174A"/>
                </a:solidFill>
              </a:rPr>
              <a:t>систему индексов</a:t>
            </a:r>
            <a:r>
              <a:rPr lang="ru-RU" sz="1700" dirty="0"/>
              <a:t>, конструируемых по результатам опросов общественного мнения и позволяющих </a:t>
            </a:r>
            <a:r>
              <a:rPr lang="ru-RU" sz="1700" dirty="0" smtClean="0"/>
              <a:t>если </a:t>
            </a:r>
            <a:r>
              <a:rPr lang="ru-RU" sz="1700" dirty="0"/>
              <a:t>не измерить, то хотя бы оценить развитость (укорененность в социуме) тех или иных гражданских мировоззренческих ценностей и поведенческих установок </a:t>
            </a:r>
            <a:r>
              <a:rPr lang="ru-RU" sz="1700" dirty="0" smtClean="0"/>
              <a:t>респондентов.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Некоторые индексы разработаны на основе вторичного анализа результатов опросов, проведенных по инициативе Центра </a:t>
            </a:r>
            <a:r>
              <a:rPr lang="ru-RU" sz="1700" dirty="0"/>
              <a:t>исследований гражданского общества </a:t>
            </a:r>
            <a:r>
              <a:rPr lang="ru-RU" sz="1700" dirty="0" smtClean="0"/>
              <a:t>и </a:t>
            </a:r>
            <a:r>
              <a:rPr lang="ru-RU" sz="1700" dirty="0"/>
              <a:t>некоммерческого сектора НИУ </a:t>
            </a:r>
            <a:r>
              <a:rPr lang="ru-RU" sz="1700" dirty="0" smtClean="0"/>
              <a:t>ВШЭ под руководством Л. И. Якобсона и </a:t>
            </a:r>
            <a:r>
              <a:rPr lang="ru-RU" sz="1700" dirty="0" err="1" smtClean="0"/>
              <a:t>И</a:t>
            </a:r>
            <a:r>
              <a:rPr lang="ru-RU" sz="1700" dirty="0" smtClean="0"/>
              <a:t>. В. </a:t>
            </a:r>
            <a:r>
              <a:rPr lang="ru-RU" sz="1700" dirty="0" err="1" smtClean="0"/>
              <a:t>Мерсияновой</a:t>
            </a:r>
            <a:r>
              <a:rPr lang="ru-RU" sz="1700" dirty="0" smtClean="0"/>
              <a:t>.</a:t>
            </a:r>
            <a:endParaRPr lang="ru-RU" sz="1700" dirty="0"/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2903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Пространство описания и измерения гражданского участия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К настоящему времени  эмпирически сконструированы и верифицированы </a:t>
            </a:r>
            <a:r>
              <a:rPr lang="ru-RU" sz="2000" dirty="0">
                <a:solidFill>
                  <a:srgbClr val="29174A"/>
                </a:solidFill>
              </a:rPr>
              <a:t>четыре индекса: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индекс </a:t>
            </a:r>
            <a:r>
              <a:rPr lang="ru-RU" sz="1700" dirty="0"/>
              <a:t>«Гражданский климат</a:t>
            </a:r>
            <a:r>
              <a:rPr lang="ru-RU" sz="1700" dirty="0" smtClean="0"/>
              <a:t>» (ИГК);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индекс </a:t>
            </a:r>
            <a:r>
              <a:rPr lang="ru-RU" sz="1700" dirty="0"/>
              <a:t>«Правовая </a:t>
            </a:r>
            <a:r>
              <a:rPr lang="ru-RU" sz="1700" dirty="0" smtClean="0"/>
              <a:t>защищенность» (ИПЗ);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индекс </a:t>
            </a:r>
            <a:r>
              <a:rPr lang="ru-RU" sz="1700" dirty="0"/>
              <a:t>«Гражданская </a:t>
            </a:r>
            <a:r>
              <a:rPr lang="ru-RU" sz="1700" dirty="0" smtClean="0"/>
              <a:t>ответственность» (ИГО);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/>
              <a:t>индекс </a:t>
            </a:r>
            <a:r>
              <a:rPr lang="ru-RU" sz="1700" dirty="0"/>
              <a:t>«Гражданское поведение</a:t>
            </a:r>
            <a:r>
              <a:rPr lang="ru-RU" sz="1700" dirty="0" smtClean="0"/>
              <a:t>» (ИГП). 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4188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29174A"/>
                </a:solidFill>
              </a:rPr>
              <a:t>Пространство описания и измерения гражданского участия</a:t>
            </a: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700" dirty="0"/>
              <a:t>Эти индексы позволяют не только фиксировать </a:t>
            </a:r>
            <a:r>
              <a:rPr lang="ru-RU" sz="2000" dirty="0">
                <a:solidFill>
                  <a:srgbClr val="29174A"/>
                </a:solidFill>
              </a:rPr>
              <a:t>текущий уровень гражданского участия в российском обществе</a:t>
            </a:r>
            <a:r>
              <a:rPr lang="ru-RU" sz="1700" dirty="0"/>
              <a:t> как в целом, так и в различных социальных группах (авангардных, аутсайдерских, профессиональных и  социокультурных, политических, демографических и т.п.), но и </a:t>
            </a:r>
            <a:r>
              <a:rPr lang="ru-RU" sz="1700" dirty="0" smtClean="0"/>
              <a:t>фиксировать (наблюдать и отслеживать) динамику реальных </a:t>
            </a:r>
            <a:r>
              <a:rPr lang="ru-RU" sz="1700" dirty="0"/>
              <a:t>процессов становления </a:t>
            </a:r>
            <a:r>
              <a:rPr lang="ru-RU" sz="1700" dirty="0" smtClean="0"/>
              <a:t>и особенностей развития гражданского мировоззрения в нашей стране.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4571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29174A"/>
                </a:solidFill>
              </a:rPr>
              <a:t>Индекс «Гражданский климат» (ИГК)</a:t>
            </a:r>
            <a:endParaRPr lang="ru-RU" sz="2400" dirty="0">
              <a:solidFill>
                <a:srgbClr val="29174A"/>
              </a:solidFill>
            </a:endParaRPr>
          </a:p>
        </p:txBody>
      </p:sp>
      <p:sp>
        <p:nvSpPr>
          <p:cNvPr id="3" name="Название 1"/>
          <p:cNvSpPr txBox="1">
            <a:spLocks/>
          </p:cNvSpPr>
          <p:nvPr/>
        </p:nvSpPr>
        <p:spPr>
          <a:xfrm>
            <a:off x="1547664" y="1419622"/>
            <a:ext cx="7056784" cy="2592288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/>
              <a:t>Социально одобряемые представления членов сообщества, социальной группы, территориальной общности о доверии людям вообще </a:t>
            </a:r>
            <a:endParaRPr lang="en-US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и </a:t>
            </a:r>
            <a:r>
              <a:rPr lang="ru-RU" sz="1700" dirty="0"/>
              <a:t>о доверии близкому окружению, </a:t>
            </a:r>
            <a:endParaRPr lang="en-US" sz="17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700" dirty="0" smtClean="0"/>
              <a:t>а </a:t>
            </a:r>
            <a:r>
              <a:rPr lang="ru-RU" sz="1700" dirty="0"/>
              <a:t>также </a:t>
            </a:r>
            <a:r>
              <a:rPr lang="ru-RU" sz="1700" dirty="0" smtClean="0"/>
              <a:t>декларируемую готовность </a:t>
            </a:r>
            <a:r>
              <a:rPr lang="ru-RU" sz="1700" dirty="0"/>
              <a:t>объединяться с другими людьми, если интересы </a:t>
            </a:r>
            <a:r>
              <a:rPr lang="ru-RU" sz="1700" dirty="0" smtClean="0"/>
              <a:t>совпадают</a:t>
            </a:r>
            <a:r>
              <a:rPr lang="ru-RU" sz="1700" dirty="0"/>
              <a:t>, </a:t>
            </a:r>
            <a:endParaRPr lang="en-US" sz="1700" dirty="0" smtClean="0"/>
          </a:p>
          <a:p>
            <a:endParaRPr lang="en-US" sz="1700" dirty="0"/>
          </a:p>
          <a:p>
            <a:r>
              <a:rPr lang="ru-RU" sz="1700" dirty="0" smtClean="0"/>
              <a:t>ФОМ использует </a:t>
            </a:r>
            <a:r>
              <a:rPr lang="ru-RU" sz="1700" dirty="0"/>
              <a:t>как исходные переменные для расчета </a:t>
            </a:r>
            <a:r>
              <a:rPr lang="ru-RU" sz="2000" dirty="0">
                <a:solidFill>
                  <a:srgbClr val="29174A"/>
                </a:solidFill>
              </a:rPr>
              <a:t>индекса «Гражданский климат» </a:t>
            </a:r>
            <a:r>
              <a:rPr lang="ru-RU" sz="1700" dirty="0"/>
              <a:t>данного сообщества, социальной группы, территориальной </a:t>
            </a:r>
            <a:r>
              <a:rPr lang="ru-RU" sz="1700" dirty="0" smtClean="0"/>
              <a:t>общности.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8493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2217</Words>
  <Application>Microsoft Office PowerPoint</Application>
  <PresentationFormat>Экран (16:9)</PresentationFormat>
  <Paragraphs>284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Office Theme</vt:lpstr>
      <vt:lpstr>     </vt:lpstr>
      <vt:lpstr>Какие тенденции мы наблюдаем?</vt:lpstr>
      <vt:lpstr>Какие тенденции мы наблюдаем?</vt:lpstr>
      <vt:lpstr>Какие тенденции мы наблюдаем?</vt:lpstr>
      <vt:lpstr>О каких тенденциях говорят исследования ФОМ?</vt:lpstr>
      <vt:lpstr>Пространство описания и измерения гражданского участия</vt:lpstr>
      <vt:lpstr>Пространство описания и измерения гражданского участия</vt:lpstr>
      <vt:lpstr>Пространство описания и измерения гражданского участия</vt:lpstr>
      <vt:lpstr>Индекс «Гражданский климат» (ИГК)</vt:lpstr>
      <vt:lpstr>Вопросы для построения ИГК</vt:lpstr>
      <vt:lpstr>Индекс «Гражданский климат» (ИГК)</vt:lpstr>
      <vt:lpstr>Индекс «Правовая защищенность» (ИПЗ)</vt:lpstr>
      <vt:lpstr>Вопросы для построения ИПЗ</vt:lpstr>
      <vt:lpstr>Индекс «Правовая защищенность» (ИПЗ)</vt:lpstr>
      <vt:lpstr>Индекс «Гражданская ответственность» (ИГО)</vt:lpstr>
      <vt:lpstr>Вопросы для построения ИГО</vt:lpstr>
      <vt:lpstr>Индекс «Гражданская ответственность» (ИГО)</vt:lpstr>
      <vt:lpstr>Индекс «Гражданское поведение» (ИГП)</vt:lpstr>
      <vt:lpstr>Вопросы для построения ИГП</vt:lpstr>
      <vt:lpstr>Ролевые группы</vt:lpstr>
      <vt:lpstr>Ролевые группы</vt:lpstr>
      <vt:lpstr>Значение ИГП в ролевых группах</vt:lpstr>
      <vt:lpstr>«Парадокс Лапьера»</vt:lpstr>
      <vt:lpstr>«Парадокс Лапьера»</vt:lpstr>
      <vt:lpstr>Двумерное пространство в осях ИГК и ИГП</vt:lpstr>
      <vt:lpstr>График №1. Группы по материальному положению </vt:lpstr>
      <vt:lpstr>График №2. Группы по роду занятий </vt:lpstr>
      <vt:lpstr>График №3. Профсообщество 7/89 vs другие группы</vt:lpstr>
      <vt:lpstr>График №4. Профсообщество 7/89 vs другие группы</vt:lpstr>
      <vt:lpstr>Динамика</vt:lpstr>
      <vt:lpstr>Значения ИГК и ИГП в ролевых группах</vt:lpstr>
      <vt:lpstr>Динамика значений ИГК и ИГП в ролевых группах</vt:lpstr>
      <vt:lpstr>Значения ИГК и ИГП в группах по оценке работы В.В. Путина</vt:lpstr>
      <vt:lpstr>Динамика значений ИГК и ИГП в группах по оценке работы В.В. Путина</vt:lpstr>
      <vt:lpstr>Контакты</vt:lpstr>
    </vt:vector>
  </TitlesOfParts>
  <Company>no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Дмитрий Захаров</dc:creator>
  <cp:lastModifiedBy>IVANOVA Inna I.</cp:lastModifiedBy>
  <cp:revision>178</cp:revision>
  <cp:lastPrinted>2014-09-17T10:26:29Z</cp:lastPrinted>
  <dcterms:created xsi:type="dcterms:W3CDTF">2012-09-11T15:24:20Z</dcterms:created>
  <dcterms:modified xsi:type="dcterms:W3CDTF">2014-09-17T12:02:11Z</dcterms:modified>
</cp:coreProperties>
</file>