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drawings/drawing5.xml" ContentType="application/vnd.openxmlformats-officedocument.drawingml.chartshapes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16.xml" ContentType="application/vnd.openxmlformats-officedocument.drawingml.chart+xml"/>
  <Override PartName="/ppt/drawings/drawing6.xml" ContentType="application/vnd.openxmlformats-officedocument.drawingml.chartshapes+xml"/>
  <Override PartName="/ppt/charts/chart17.xml" ContentType="application/vnd.openxmlformats-officedocument.drawingml.chart+xml"/>
  <Override PartName="/ppt/drawings/drawing7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33" r:id="rId2"/>
    <p:sldId id="506" r:id="rId3"/>
    <p:sldId id="534" r:id="rId4"/>
    <p:sldId id="507" r:id="rId5"/>
    <p:sldId id="447" r:id="rId6"/>
    <p:sldId id="511" r:id="rId7"/>
    <p:sldId id="323" r:id="rId8"/>
    <p:sldId id="525" r:id="rId9"/>
    <p:sldId id="509" r:id="rId10"/>
    <p:sldId id="508" r:id="rId11"/>
    <p:sldId id="510" r:id="rId12"/>
    <p:sldId id="526" r:id="rId13"/>
    <p:sldId id="527" r:id="rId14"/>
    <p:sldId id="529" r:id="rId15"/>
    <p:sldId id="432" r:id="rId16"/>
    <p:sldId id="467" r:id="rId17"/>
    <p:sldId id="466" r:id="rId18"/>
    <p:sldId id="441" r:id="rId19"/>
    <p:sldId id="468" r:id="rId20"/>
    <p:sldId id="530" r:id="rId21"/>
  </p:sldIdLst>
  <p:sldSz cx="9144000" cy="6858000" type="screen4x3"/>
  <p:notesSz cx="6797675" cy="9928225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092"/>
    <a:srgbClr val="66FF33"/>
    <a:srgbClr val="47C9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54" autoAdjust="0"/>
  </p:normalViewPr>
  <p:slideViewPr>
    <p:cSldViewPr snapToGrid="0" snapToObjects="1">
      <p:cViewPr varScale="1">
        <p:scale>
          <a:sx n="74" d="100"/>
          <a:sy n="74" d="100"/>
        </p:scale>
        <p:origin x="147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3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Fs5\pfu\&#1048;&#1057;&#1055;&#1054;&#1051;&#1053;&#1045;&#1053;&#1048;&#1045;%20&#1060;&#1055;\2013\&#1043;&#1056;&#1040;&#1060;&#1048;&#1050;&#1048;\&#1043;&#1088;&#1072;&#1092;&#1080;&#1082;&#1080;%20&#1086;&#1090;&#1095;&#1077;&#1090;%202013-24-04-2014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&#1047;&#1072;&#1093;&#1072;&#1088;&#1086;&#1074;&#1072;%20&#1070;\Desktop\&#1043;&#1088;&#1072;&#1092;&#1080;&#1082;&#1080;%20&#1086;&#1090;&#1095;&#1077;&#1090;%202013-17-04-2014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7;&#1072;&#1093;&#1072;&#1088;&#1086;&#1074;&#1072;%20&#1070;\Desktop\&#1043;&#1088;&#1072;&#1092;&#1080;&#1082;&#1080;%20&#1086;&#1090;&#1095;&#1077;&#1090;%202013-17-04-2014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5\pfu\&#1048;&#1057;&#1055;&#1054;&#1051;&#1053;&#1045;&#1053;&#1048;&#1045;%20&#1060;&#1055;\2013\&#1043;&#1056;&#1040;&#1060;&#1048;&#1050;&#1048;\&#1043;&#1088;&#1072;&#1092;&#1080;&#1082;&#1080;%20&#1086;&#1090;&#1095;&#1077;&#1090;%202013-17-04-2014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7;&#1072;&#1093;&#1072;&#1088;&#1086;&#1074;&#1072;%20&#1070;\Desktop\&#1043;&#1088;&#1072;&#1092;&#1080;&#1082;&#1080;%20&#1086;&#1090;&#1095;&#1077;&#1090;%202013-17-04-2014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Documents%20and%20Settings\zakharova\&#1056;&#1072;&#1073;&#1086;&#1095;&#1080;&#1081;%20&#1089;&#1090;&#1086;&#1083;\&#1054;&#1058;&#1095;&#1077;&#1090;%20&#1088;&#1077;&#1082;&#1090;&#1086;&#1088;&#1072;%202014\&#1044;&#1072;&#1085;&#1085;&#1099;&#1077;%20&#1080;%20&#1075;&#1088;&#1072;&#1092;&#1080;&#1082;&#1080;%20&#1082;%20&#1089;&#1083;.40%20(&#1055;&#1055;&#1057;)-14-03-2014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eyudina\Desktop\&#1054;&#1087;&#1083;&#1072;&#1090;&#1072;%20&#1090;&#1088;&#1091;&#1076;&#1072;%20&#1055;&#1055;&#1057;-&#1089;&#1088;&#1077;&#1076;&#1085;&#1103;&#1103;%20&#1087;&#1086;%20&#1092;-&#1090;&#1072;&#1084;%20&#1080;%20&#1082;&#1074;&#1080;&#1085;&#1090;&#1080;&#1083;&#1080;2009-2013-17-03-2014+&#1089;&#1083;&#1072;&#1081;&#1076;&#1099;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7;&#1072;&#1093;&#1072;&#1088;&#1086;&#1074;&#1072;%20&#1070;\Desktop\&#1043;&#1088;&#1072;&#1092;&#1080;&#1082;&#1080;%20&#1086;&#1090;&#1095;&#1077;&#1090;%202013-17-04-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5\pfu\&#1048;&#1057;&#1055;&#1054;&#1051;&#1053;&#1045;&#1053;&#1048;&#1045;%20&#1060;&#1055;\2013\&#1043;&#1056;&#1040;&#1060;&#1048;&#1050;&#1048;\&#1043;&#1088;&#1072;&#1092;&#1080;&#1082;&#1080;%20&#1086;&#1090;&#1095;&#1077;&#1090;%202013-17-04-2014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fs5\PFU\&#1048;&#1057;&#1055;&#1054;&#1051;&#1053;&#1045;&#1053;&#1048;&#1045;%20&#1060;&#1055;\2013\&#1043;&#1056;&#1040;&#1060;&#1048;&#1050;&#1048;\&#1043;&#1088;&#1072;&#1092;&#1080;&#1082;&#1080;%20&#1076;&#1080;&#1085;&#1072;&#1084;&#1080;&#1082;&#1080;-21-03-20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7;&#1072;&#1093;&#1072;&#1088;&#1086;&#1074;&#1072;%20&#1070;\AppData\Local\Temp\&#1043;&#1088;&#1072;&#1092;&#1080;&#1082;&#1080;%20&#1087;&#1086;%20&#1089;&#1090;&#1091;&#1076;&#1077;&#1085;&#1090;&#1072;&#1084;-1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zakharova\&#1056;&#1072;&#1073;&#1086;&#1095;&#1080;&#1081;%20&#1089;&#1090;&#1086;&#1083;\&#1043;&#1088;&#1072;&#1092;&#1080;&#1082;&#1080;%20&#1087;&#1086;%20&#1089;&#1090;&#1091;&#1076;&#1077;&#1085;&#1090;&#1072;&#1084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5\pfu\&#1048;&#1057;&#1055;&#1054;&#1051;&#1053;&#1045;&#1053;&#1048;&#1045;%20&#1060;&#1055;\2013\&#1043;&#1056;&#1040;&#1060;&#1048;&#1050;&#1048;\&#1043;&#1088;&#1072;&#1092;&#1080;&#1082;&#1080;%20&#1086;&#1090;&#1095;&#1077;&#1090;%202013-17-04-20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5\pfu\&#1048;&#1057;&#1055;&#1054;&#1051;&#1053;&#1045;&#1053;&#1048;&#1045;%20&#1060;&#1055;\2012\&#1043;&#1088;&#1072;&#1092;&#1080;&#1082;&#1080;%20&#1086;&#1090;&#1095;&#1077;&#1090;%202012-12-04-201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7;&#1072;&#1093;&#1072;&#1088;&#1086;&#1074;&#1072;%20&#1070;\Desktop\&#1043;&#1088;&#1072;&#1092;&#1080;&#1082;&#1080;%20&#1086;&#1090;&#1095;&#1077;&#1090;%202013-17-04-2014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Fs5\pfu\&#1048;&#1057;&#1055;&#1054;&#1051;&#1053;&#1045;&#1053;&#1048;&#1045;%20&#1060;&#1055;\2013\&#1043;&#1056;&#1040;&#1060;&#1048;&#1050;&#1048;\&#1043;&#1088;&#1072;&#1092;&#1080;&#1082;&#1080;%20&#1086;&#1090;&#1095;&#1077;&#1090;%202013-17-04-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310432728110224E-2"/>
          <c:y val="2.3181949931109606E-2"/>
          <c:w val="0.88308358642057694"/>
          <c:h val="0.9089981525363456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'[Диаграмма в Microsoft PowerPoint]Данные для слайда 10'!$A$5</c:f>
              <c:strCache>
                <c:ptCount val="1"/>
                <c:pt idx="0">
                  <c:v>Субсидии на выполнение государственного задания  и субсидии на иные цели, млн. рублей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'[Диаграмма в Microsoft PowerPoint]Данные для слайда 10'!$E$4:$I$4</c:f>
              <c:numCache>
                <c:formatCode>0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'[Диаграмма в Microsoft PowerPoint]Данные для слайда 10'!$E$5:$I$5</c:f>
              <c:numCache>
                <c:formatCode>#,##0.0</c:formatCode>
                <c:ptCount val="5"/>
                <c:pt idx="0">
                  <c:v>2803.2029841699855</c:v>
                </c:pt>
                <c:pt idx="1">
                  <c:v>3252.2183022500012</c:v>
                </c:pt>
                <c:pt idx="2">
                  <c:v>4691.2732973699995</c:v>
                </c:pt>
                <c:pt idx="3">
                  <c:v>5029.7425363600014</c:v>
                </c:pt>
                <c:pt idx="4">
                  <c:v>6210.0236000000004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PowerPoint]Данные для слайда 10'!$A$6</c:f>
              <c:strCache>
                <c:ptCount val="1"/>
                <c:pt idx="0">
                  <c:v>Целевые программы (НИУ, ПРИИ, Лаборатории,  Программа повышения конкурентоспособности), млн. рублей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spPr>
              <a:solidFill>
                <a:schemeClr val="accent3">
                  <a:lumMod val="60000"/>
                  <a:lumOff val="40000"/>
                </a:schemeClr>
              </a:solidFill>
            </c:spPr>
            <c:txPr>
              <a:bodyPr/>
              <a:lstStyle/>
              <a:p>
                <a:pPr>
                  <a:defRPr sz="14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'[Диаграмма в Microsoft PowerPoint]Данные для слайда 10'!$E$4:$I$4</c:f>
              <c:numCache>
                <c:formatCode>0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'[Диаграмма в Microsoft PowerPoint]Данные для слайда 10'!$E$6:$I$6</c:f>
              <c:numCache>
                <c:formatCode>#,##0.0</c:formatCode>
                <c:ptCount val="5"/>
                <c:pt idx="0">
                  <c:v>150</c:v>
                </c:pt>
                <c:pt idx="1">
                  <c:v>290.60527209999998</c:v>
                </c:pt>
                <c:pt idx="2">
                  <c:v>458.52599999999899</c:v>
                </c:pt>
                <c:pt idx="3">
                  <c:v>676.44340938999949</c:v>
                </c:pt>
                <c:pt idx="4">
                  <c:v>1306.3775000000001</c:v>
                </c:pt>
              </c:numCache>
            </c:numRef>
          </c:val>
        </c:ser>
        <c:ser>
          <c:idx val="2"/>
          <c:order val="2"/>
          <c:tx>
            <c:strRef>
              <c:f>'[Диаграмма в Microsoft PowerPoint]Данные для слайда 10'!$A$7</c:f>
              <c:strCache>
                <c:ptCount val="1"/>
                <c:pt idx="0">
                  <c:v>Поступления от приносящей доход деятельности, млн. рублей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/>
                      <a:t>4 </a:t>
                    </a:r>
                    <a:r>
                      <a:rPr lang="en-US" smtClean="0"/>
                      <a:t>417,4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'[Диаграмма в Microsoft PowerPoint]Данные для слайда 10'!$E$4:$I$4</c:f>
              <c:numCache>
                <c:formatCode>0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'[Диаграмма в Microsoft PowerPoint]Данные для слайда 10'!$E$7:$I$7</c:f>
              <c:numCache>
                <c:formatCode>#,##0.0</c:formatCode>
                <c:ptCount val="5"/>
                <c:pt idx="0">
                  <c:v>2717.2031097927547</c:v>
                </c:pt>
                <c:pt idx="1">
                  <c:v>3053.3494099799996</c:v>
                </c:pt>
                <c:pt idx="2">
                  <c:v>3639.1038690629898</c:v>
                </c:pt>
                <c:pt idx="3">
                  <c:v>4244.7551569034003</c:v>
                </c:pt>
                <c:pt idx="4">
                  <c:v>4397.3147500000005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7253312"/>
        <c:axId val="148874096"/>
      </c:barChart>
      <c:catAx>
        <c:axId val="257253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48874096"/>
        <c:crosses val="autoZero"/>
        <c:auto val="1"/>
        <c:lblAlgn val="ctr"/>
        <c:lblOffset val="100"/>
        <c:noMultiLvlLbl val="0"/>
      </c:catAx>
      <c:valAx>
        <c:axId val="148874096"/>
        <c:scaling>
          <c:orientation val="minMax"/>
          <c:max val="12000"/>
          <c:min val="0"/>
        </c:scaling>
        <c:delete val="0"/>
        <c:axPos val="l"/>
        <c:majorGridlines>
          <c:spPr>
            <a:ln>
              <a:noFill/>
              <a:prstDash val="dash"/>
            </a:ln>
          </c:spPr>
        </c:majorGridlines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257253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2963184041949559E-2"/>
          <c:y val="3.2775466974773952E-2"/>
          <c:w val="0.33341852605058703"/>
          <c:h val="0.37921143847487032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839907879516811E-2"/>
          <c:y val="1.5190150294328526E-2"/>
          <c:w val="0.88121450035531856"/>
          <c:h val="0.7089832426586431"/>
        </c:manualLayout>
      </c:layout>
      <c:lineChart>
        <c:grouping val="standard"/>
        <c:varyColors val="0"/>
        <c:ser>
          <c:idx val="0"/>
          <c:order val="0"/>
          <c:tx>
            <c:strRef>
              <c:f>'Слайд 20'!$A$4</c:f>
              <c:strCache>
                <c:ptCount val="1"/>
                <c:pt idx="0">
                  <c:v>Высшее профессиональное образование</c:v>
                </c:pt>
              </c:strCache>
            </c:strRef>
          </c:tx>
          <c:dLbls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>
                    <a:latin typeface="Arial Narrow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'Слайд 20'!$B$2:$Q$3</c:f>
              <c:multiLvlStrCache>
                <c:ptCount val="16"/>
                <c:lvl>
                  <c:pt idx="0">
                    <c:v>2009 г. </c:v>
                  </c:pt>
                  <c:pt idx="1">
                    <c:v>2010 г.</c:v>
                  </c:pt>
                  <c:pt idx="2">
                    <c:v>2011 г.</c:v>
                  </c:pt>
                  <c:pt idx="3">
                    <c:v>2012 г.</c:v>
                  </c:pt>
                  <c:pt idx="4">
                    <c:v>2013 г. </c:v>
                  </c:pt>
                  <c:pt idx="6">
                    <c:v>2009 г. </c:v>
                  </c:pt>
                  <c:pt idx="7">
                    <c:v>2010 г.</c:v>
                  </c:pt>
                  <c:pt idx="8">
                    <c:v>2011 г.</c:v>
                  </c:pt>
                  <c:pt idx="9">
                    <c:v>2012 г.</c:v>
                  </c:pt>
                  <c:pt idx="10">
                    <c:v>2013 г. </c:v>
                  </c:pt>
                  <c:pt idx="12">
                    <c:v>2009 г. </c:v>
                  </c:pt>
                  <c:pt idx="13">
                    <c:v>2010 г.</c:v>
                  </c:pt>
                  <c:pt idx="14">
                    <c:v>2011 г.</c:v>
                  </c:pt>
                  <c:pt idx="15">
                    <c:v>2012 г.</c:v>
                  </c:pt>
                </c:lvl>
                <c:lvl>
                  <c:pt idx="0">
                    <c:v>Санкт-Петербург (вкл. УЦПР)</c:v>
                  </c:pt>
                  <c:pt idx="6">
                    <c:v>Нижний Новгород</c:v>
                  </c:pt>
                  <c:pt idx="12">
                    <c:v>Пермь</c:v>
                  </c:pt>
                </c:lvl>
              </c:multiLvlStrCache>
            </c:multiLvlStrRef>
          </c:cat>
          <c:val>
            <c:numRef>
              <c:f>'Слайд 20'!$B$4:$R$4</c:f>
              <c:numCache>
                <c:formatCode>#,##0.0</c:formatCode>
                <c:ptCount val="17"/>
                <c:pt idx="0">
                  <c:v>21.9</c:v>
                </c:pt>
                <c:pt idx="1">
                  <c:v>22.4</c:v>
                </c:pt>
                <c:pt idx="2">
                  <c:v>24.7</c:v>
                </c:pt>
                <c:pt idx="3">
                  <c:v>29.4</c:v>
                </c:pt>
                <c:pt idx="4">
                  <c:v>35.67</c:v>
                </c:pt>
                <c:pt idx="6">
                  <c:v>62.8</c:v>
                </c:pt>
                <c:pt idx="7">
                  <c:v>72.5</c:v>
                </c:pt>
                <c:pt idx="8">
                  <c:v>76.7</c:v>
                </c:pt>
                <c:pt idx="9">
                  <c:v>66.8</c:v>
                </c:pt>
                <c:pt idx="10">
                  <c:v>68.22</c:v>
                </c:pt>
                <c:pt idx="12">
                  <c:v>34.800000000000004</c:v>
                </c:pt>
                <c:pt idx="13">
                  <c:v>20.2</c:v>
                </c:pt>
                <c:pt idx="14">
                  <c:v>22.9</c:v>
                </c:pt>
                <c:pt idx="15">
                  <c:v>19.5</c:v>
                </c:pt>
                <c:pt idx="16">
                  <c:v>20.010000000000005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'Слайд 20'!$A$5</c:f>
              <c:strCache>
                <c:ptCount val="1"/>
                <c:pt idx="0">
                  <c:v>Довузовская подготовка</c:v>
                </c:pt>
              </c:strCache>
            </c:strRef>
          </c:tx>
          <c:cat>
            <c:multiLvlStrRef>
              <c:f>'Слайд 20'!$B$2:$Q$3</c:f>
              <c:multiLvlStrCache>
                <c:ptCount val="16"/>
                <c:lvl>
                  <c:pt idx="0">
                    <c:v>2009 г. </c:v>
                  </c:pt>
                  <c:pt idx="1">
                    <c:v>2010 г.</c:v>
                  </c:pt>
                  <c:pt idx="2">
                    <c:v>2011 г.</c:v>
                  </c:pt>
                  <c:pt idx="3">
                    <c:v>2012 г.</c:v>
                  </c:pt>
                  <c:pt idx="4">
                    <c:v>2013 г. </c:v>
                  </c:pt>
                  <c:pt idx="6">
                    <c:v>2009 г. </c:v>
                  </c:pt>
                  <c:pt idx="7">
                    <c:v>2010 г.</c:v>
                  </c:pt>
                  <c:pt idx="8">
                    <c:v>2011 г.</c:v>
                  </c:pt>
                  <c:pt idx="9">
                    <c:v>2012 г.</c:v>
                  </c:pt>
                  <c:pt idx="10">
                    <c:v>2013 г. </c:v>
                  </c:pt>
                  <c:pt idx="12">
                    <c:v>2009 г. </c:v>
                  </c:pt>
                  <c:pt idx="13">
                    <c:v>2010 г.</c:v>
                  </c:pt>
                  <c:pt idx="14">
                    <c:v>2011 г.</c:v>
                  </c:pt>
                  <c:pt idx="15">
                    <c:v>2012 г.</c:v>
                  </c:pt>
                </c:lvl>
                <c:lvl>
                  <c:pt idx="0">
                    <c:v>Санкт-Петербург (вкл. УЦПР)</c:v>
                  </c:pt>
                  <c:pt idx="6">
                    <c:v>Нижний Новгород</c:v>
                  </c:pt>
                  <c:pt idx="12">
                    <c:v>Пермь</c:v>
                  </c:pt>
                </c:lvl>
              </c:multiLvlStrCache>
            </c:multiLvlStrRef>
          </c:cat>
          <c:val>
            <c:numRef>
              <c:f>'Слайд 20'!$B$5:$R$5</c:f>
              <c:numCache>
                <c:formatCode>#,##0.0</c:formatCode>
                <c:ptCount val="17"/>
                <c:pt idx="0">
                  <c:v>3.8</c:v>
                </c:pt>
                <c:pt idx="1">
                  <c:v>1.2</c:v>
                </c:pt>
                <c:pt idx="2">
                  <c:v>2</c:v>
                </c:pt>
                <c:pt idx="3">
                  <c:v>1.3</c:v>
                </c:pt>
                <c:pt idx="4">
                  <c:v>0.8</c:v>
                </c:pt>
                <c:pt idx="6">
                  <c:v>10.3</c:v>
                </c:pt>
                <c:pt idx="7">
                  <c:v>8.2000000000000011</c:v>
                </c:pt>
                <c:pt idx="8">
                  <c:v>7.1</c:v>
                </c:pt>
                <c:pt idx="9">
                  <c:v>9</c:v>
                </c:pt>
                <c:pt idx="10">
                  <c:v>8.02</c:v>
                </c:pt>
                <c:pt idx="12">
                  <c:v>10.7</c:v>
                </c:pt>
                <c:pt idx="13">
                  <c:v>11.9</c:v>
                </c:pt>
                <c:pt idx="14">
                  <c:v>13.1</c:v>
                </c:pt>
                <c:pt idx="15">
                  <c:v>12.7</c:v>
                </c:pt>
                <c:pt idx="16">
                  <c:v>8.4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'Слайд 20'!$A$6</c:f>
              <c:strCache>
                <c:ptCount val="1"/>
                <c:pt idx="0">
                  <c:v>Дополнительное профессиональное образование</c:v>
                </c:pt>
              </c:strCache>
            </c:strRef>
          </c:tx>
          <c:dLbls>
            <c:spPr>
              <a:solidFill>
                <a:schemeClr val="accent3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'Слайд 20'!$B$2:$Q$3</c:f>
              <c:multiLvlStrCache>
                <c:ptCount val="16"/>
                <c:lvl>
                  <c:pt idx="0">
                    <c:v>2009 г. </c:v>
                  </c:pt>
                  <c:pt idx="1">
                    <c:v>2010 г.</c:v>
                  </c:pt>
                  <c:pt idx="2">
                    <c:v>2011 г.</c:v>
                  </c:pt>
                  <c:pt idx="3">
                    <c:v>2012 г.</c:v>
                  </c:pt>
                  <c:pt idx="4">
                    <c:v>2013 г. </c:v>
                  </c:pt>
                  <c:pt idx="6">
                    <c:v>2009 г. </c:v>
                  </c:pt>
                  <c:pt idx="7">
                    <c:v>2010 г.</c:v>
                  </c:pt>
                  <c:pt idx="8">
                    <c:v>2011 г.</c:v>
                  </c:pt>
                  <c:pt idx="9">
                    <c:v>2012 г.</c:v>
                  </c:pt>
                  <c:pt idx="10">
                    <c:v>2013 г. </c:v>
                  </c:pt>
                  <c:pt idx="12">
                    <c:v>2009 г. </c:v>
                  </c:pt>
                  <c:pt idx="13">
                    <c:v>2010 г.</c:v>
                  </c:pt>
                  <c:pt idx="14">
                    <c:v>2011 г.</c:v>
                  </c:pt>
                  <c:pt idx="15">
                    <c:v>2012 г.</c:v>
                  </c:pt>
                </c:lvl>
                <c:lvl>
                  <c:pt idx="0">
                    <c:v>Санкт-Петербург (вкл. УЦПР)</c:v>
                  </c:pt>
                  <c:pt idx="6">
                    <c:v>Нижний Новгород</c:v>
                  </c:pt>
                  <c:pt idx="12">
                    <c:v>Пермь</c:v>
                  </c:pt>
                </c:lvl>
              </c:multiLvlStrCache>
            </c:multiLvlStrRef>
          </c:cat>
          <c:val>
            <c:numRef>
              <c:f>'Слайд 20'!$B$6:$R$6</c:f>
              <c:numCache>
                <c:formatCode>#,##0.0</c:formatCode>
                <c:ptCount val="17"/>
                <c:pt idx="0">
                  <c:v>48.2</c:v>
                </c:pt>
                <c:pt idx="1">
                  <c:v>56.1</c:v>
                </c:pt>
                <c:pt idx="2">
                  <c:v>51.7</c:v>
                </c:pt>
                <c:pt idx="3">
                  <c:v>81</c:v>
                </c:pt>
                <c:pt idx="4">
                  <c:v>73.28</c:v>
                </c:pt>
                <c:pt idx="6">
                  <c:v>47.6</c:v>
                </c:pt>
                <c:pt idx="7">
                  <c:v>45</c:v>
                </c:pt>
                <c:pt idx="8">
                  <c:v>36.6</c:v>
                </c:pt>
                <c:pt idx="9">
                  <c:v>41.6</c:v>
                </c:pt>
                <c:pt idx="10">
                  <c:v>39</c:v>
                </c:pt>
                <c:pt idx="12">
                  <c:v>71.3</c:v>
                </c:pt>
                <c:pt idx="13">
                  <c:v>92.2</c:v>
                </c:pt>
                <c:pt idx="14">
                  <c:v>82.1</c:v>
                </c:pt>
                <c:pt idx="15">
                  <c:v>80.8</c:v>
                </c:pt>
                <c:pt idx="16">
                  <c:v>100.44000000000004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'Слайд 20'!$A$7</c:f>
              <c:strCache>
                <c:ptCount val="1"/>
                <c:pt idx="0">
                  <c:v>Выполнение НИР, экспертно-аналитические и научно-технические услуги</c:v>
                </c:pt>
              </c:strCache>
            </c:strRef>
          </c:tx>
          <c:cat>
            <c:multiLvlStrRef>
              <c:f>'Слайд 20'!$B$2:$Q$3</c:f>
              <c:multiLvlStrCache>
                <c:ptCount val="16"/>
                <c:lvl>
                  <c:pt idx="0">
                    <c:v>2009 г. </c:v>
                  </c:pt>
                  <c:pt idx="1">
                    <c:v>2010 г.</c:v>
                  </c:pt>
                  <c:pt idx="2">
                    <c:v>2011 г.</c:v>
                  </c:pt>
                  <c:pt idx="3">
                    <c:v>2012 г.</c:v>
                  </c:pt>
                  <c:pt idx="4">
                    <c:v>2013 г. </c:v>
                  </c:pt>
                  <c:pt idx="6">
                    <c:v>2009 г. </c:v>
                  </c:pt>
                  <c:pt idx="7">
                    <c:v>2010 г.</c:v>
                  </c:pt>
                  <c:pt idx="8">
                    <c:v>2011 г.</c:v>
                  </c:pt>
                  <c:pt idx="9">
                    <c:v>2012 г.</c:v>
                  </c:pt>
                  <c:pt idx="10">
                    <c:v>2013 г. </c:v>
                  </c:pt>
                  <c:pt idx="12">
                    <c:v>2009 г. </c:v>
                  </c:pt>
                  <c:pt idx="13">
                    <c:v>2010 г.</c:v>
                  </c:pt>
                  <c:pt idx="14">
                    <c:v>2011 г.</c:v>
                  </c:pt>
                  <c:pt idx="15">
                    <c:v>2012 г.</c:v>
                  </c:pt>
                </c:lvl>
                <c:lvl>
                  <c:pt idx="0">
                    <c:v>Санкт-Петербург (вкл. УЦПР)</c:v>
                  </c:pt>
                  <c:pt idx="6">
                    <c:v>Нижний Новгород</c:v>
                  </c:pt>
                  <c:pt idx="12">
                    <c:v>Пермь</c:v>
                  </c:pt>
                </c:lvl>
              </c:multiLvlStrCache>
            </c:multiLvlStrRef>
          </c:cat>
          <c:val>
            <c:numRef>
              <c:f>'Слайд 20'!$B$7:$R$7</c:f>
              <c:numCache>
                <c:formatCode>#,##0.0</c:formatCode>
                <c:ptCount val="17"/>
                <c:pt idx="0">
                  <c:v>0.2</c:v>
                </c:pt>
                <c:pt idx="1">
                  <c:v>4.2</c:v>
                </c:pt>
                <c:pt idx="2">
                  <c:v>3.9</c:v>
                </c:pt>
                <c:pt idx="3">
                  <c:v>2.7</c:v>
                </c:pt>
                <c:pt idx="4">
                  <c:v>3.55</c:v>
                </c:pt>
                <c:pt idx="6">
                  <c:v>0.4</c:v>
                </c:pt>
                <c:pt idx="7">
                  <c:v>2.2999999999999998</c:v>
                </c:pt>
                <c:pt idx="8">
                  <c:v>1.7</c:v>
                </c:pt>
                <c:pt idx="9">
                  <c:v>0.70000000000000029</c:v>
                </c:pt>
                <c:pt idx="10">
                  <c:v>0.55000000000000004</c:v>
                </c:pt>
                <c:pt idx="12">
                  <c:v>0.4</c:v>
                </c:pt>
                <c:pt idx="13">
                  <c:v>0.2</c:v>
                </c:pt>
                <c:pt idx="14">
                  <c:v>3</c:v>
                </c:pt>
                <c:pt idx="15">
                  <c:v>2.9</c:v>
                </c:pt>
                <c:pt idx="16">
                  <c:v>2.48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'Слайд 20'!$A$8</c:f>
              <c:strCache>
                <c:ptCount val="1"/>
                <c:pt idx="0">
                  <c:v>Прочие поступления</c:v>
                </c:pt>
              </c:strCache>
            </c:strRef>
          </c:tx>
          <c:dLbls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c:spPr>
            <c:txPr>
              <a:bodyPr/>
              <a:lstStyle/>
              <a:p>
                <a:pPr>
                  <a:defRPr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'Слайд 20'!$B$2:$Q$3</c:f>
              <c:multiLvlStrCache>
                <c:ptCount val="16"/>
                <c:lvl>
                  <c:pt idx="0">
                    <c:v>2009 г. </c:v>
                  </c:pt>
                  <c:pt idx="1">
                    <c:v>2010 г.</c:v>
                  </c:pt>
                  <c:pt idx="2">
                    <c:v>2011 г.</c:v>
                  </c:pt>
                  <c:pt idx="3">
                    <c:v>2012 г.</c:v>
                  </c:pt>
                  <c:pt idx="4">
                    <c:v>2013 г. </c:v>
                  </c:pt>
                  <c:pt idx="6">
                    <c:v>2009 г. </c:v>
                  </c:pt>
                  <c:pt idx="7">
                    <c:v>2010 г.</c:v>
                  </c:pt>
                  <c:pt idx="8">
                    <c:v>2011 г.</c:v>
                  </c:pt>
                  <c:pt idx="9">
                    <c:v>2012 г.</c:v>
                  </c:pt>
                  <c:pt idx="10">
                    <c:v>2013 г. </c:v>
                  </c:pt>
                  <c:pt idx="12">
                    <c:v>2009 г. </c:v>
                  </c:pt>
                  <c:pt idx="13">
                    <c:v>2010 г.</c:v>
                  </c:pt>
                  <c:pt idx="14">
                    <c:v>2011 г.</c:v>
                  </c:pt>
                  <c:pt idx="15">
                    <c:v>2012 г.</c:v>
                  </c:pt>
                </c:lvl>
                <c:lvl>
                  <c:pt idx="0">
                    <c:v>Санкт-Петербург (вкл. УЦПР)</c:v>
                  </c:pt>
                  <c:pt idx="6">
                    <c:v>Нижний Новгород</c:v>
                  </c:pt>
                  <c:pt idx="12">
                    <c:v>Пермь</c:v>
                  </c:pt>
                </c:lvl>
              </c:multiLvlStrCache>
            </c:multiLvlStrRef>
          </c:cat>
          <c:val>
            <c:numRef>
              <c:f>'Слайд 20'!$B$8:$R$8</c:f>
              <c:numCache>
                <c:formatCode>#,##0.0</c:formatCode>
                <c:ptCount val="17"/>
                <c:pt idx="0">
                  <c:v>8.1</c:v>
                </c:pt>
                <c:pt idx="1">
                  <c:v>7.3</c:v>
                </c:pt>
                <c:pt idx="2">
                  <c:v>15.2</c:v>
                </c:pt>
                <c:pt idx="3">
                  <c:v>65.5</c:v>
                </c:pt>
                <c:pt idx="4">
                  <c:v>60</c:v>
                </c:pt>
                <c:pt idx="6">
                  <c:v>4.0999999999999996</c:v>
                </c:pt>
                <c:pt idx="7">
                  <c:v>5</c:v>
                </c:pt>
                <c:pt idx="8">
                  <c:v>1.3</c:v>
                </c:pt>
                <c:pt idx="9">
                  <c:v>1.1000000000000001</c:v>
                </c:pt>
                <c:pt idx="10">
                  <c:v>2.8</c:v>
                </c:pt>
                <c:pt idx="12">
                  <c:v>6.2</c:v>
                </c:pt>
                <c:pt idx="13">
                  <c:v>6.7</c:v>
                </c:pt>
                <c:pt idx="14">
                  <c:v>9.4</c:v>
                </c:pt>
                <c:pt idx="15">
                  <c:v>8.6</c:v>
                </c:pt>
                <c:pt idx="16">
                  <c:v>7.45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'Слайд 20'!$A$9</c:f>
              <c:strCache>
                <c:ptCount val="1"/>
                <c:pt idx="0">
                  <c:v>Целевые и безвозмездные поступления</c:v>
                </c:pt>
              </c:strCache>
            </c:strRef>
          </c:tx>
          <c:cat>
            <c:multiLvlStrRef>
              <c:f>'Слайд 20'!$B$2:$Q$3</c:f>
              <c:multiLvlStrCache>
                <c:ptCount val="16"/>
                <c:lvl>
                  <c:pt idx="0">
                    <c:v>2009 г. </c:v>
                  </c:pt>
                  <c:pt idx="1">
                    <c:v>2010 г.</c:v>
                  </c:pt>
                  <c:pt idx="2">
                    <c:v>2011 г.</c:v>
                  </c:pt>
                  <c:pt idx="3">
                    <c:v>2012 г.</c:v>
                  </c:pt>
                  <c:pt idx="4">
                    <c:v>2013 г. </c:v>
                  </c:pt>
                  <c:pt idx="6">
                    <c:v>2009 г. </c:v>
                  </c:pt>
                  <c:pt idx="7">
                    <c:v>2010 г.</c:v>
                  </c:pt>
                  <c:pt idx="8">
                    <c:v>2011 г.</c:v>
                  </c:pt>
                  <c:pt idx="9">
                    <c:v>2012 г.</c:v>
                  </c:pt>
                  <c:pt idx="10">
                    <c:v>2013 г. </c:v>
                  </c:pt>
                  <c:pt idx="12">
                    <c:v>2009 г. </c:v>
                  </c:pt>
                  <c:pt idx="13">
                    <c:v>2010 г.</c:v>
                  </c:pt>
                  <c:pt idx="14">
                    <c:v>2011 г.</c:v>
                  </c:pt>
                  <c:pt idx="15">
                    <c:v>2012 г.</c:v>
                  </c:pt>
                </c:lvl>
                <c:lvl>
                  <c:pt idx="0">
                    <c:v>Санкт-Петербург (вкл. УЦПР)</c:v>
                  </c:pt>
                  <c:pt idx="6">
                    <c:v>Нижний Новгород</c:v>
                  </c:pt>
                  <c:pt idx="12">
                    <c:v>Пермь</c:v>
                  </c:pt>
                </c:lvl>
              </c:multiLvlStrCache>
            </c:multiLvlStrRef>
          </c:cat>
          <c:val>
            <c:numRef>
              <c:f>'Слайд 20'!$B$9:$R$9</c:f>
              <c:numCache>
                <c:formatCode>#,##0.0</c:formatCode>
                <c:ptCount val="17"/>
                <c:pt idx="0">
                  <c:v>3.5</c:v>
                </c:pt>
                <c:pt idx="1">
                  <c:v>2</c:v>
                </c:pt>
                <c:pt idx="2">
                  <c:v>0.30000000000000016</c:v>
                </c:pt>
                <c:pt idx="3">
                  <c:v>2.2999999999999998</c:v>
                </c:pt>
                <c:pt idx="4">
                  <c:v>0.30000000000000016</c:v>
                </c:pt>
                <c:pt idx="6">
                  <c:v>1</c:v>
                </c:pt>
                <c:pt idx="7">
                  <c:v>0.60000000000000031</c:v>
                </c:pt>
                <c:pt idx="8">
                  <c:v>3.4</c:v>
                </c:pt>
                <c:pt idx="9">
                  <c:v>1.4</c:v>
                </c:pt>
                <c:pt idx="10">
                  <c:v>1.2</c:v>
                </c:pt>
                <c:pt idx="12">
                  <c:v>0.1</c:v>
                </c:pt>
                <c:pt idx="13">
                  <c:v>2.6</c:v>
                </c:pt>
                <c:pt idx="14">
                  <c:v>10</c:v>
                </c:pt>
                <c:pt idx="15">
                  <c:v>4.0999999999999996</c:v>
                </c:pt>
                <c:pt idx="16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1338944"/>
        <c:axId val="261339504"/>
      </c:lineChart>
      <c:catAx>
        <c:axId val="261338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Arial Narrow" pitchFamily="34" charset="0"/>
              </a:defRPr>
            </a:pPr>
            <a:endParaRPr lang="ru-RU"/>
          </a:p>
        </c:txPr>
        <c:crossAx val="261339504"/>
        <c:crosses val="autoZero"/>
        <c:auto val="1"/>
        <c:lblAlgn val="ctr"/>
        <c:lblOffset val="100"/>
        <c:noMultiLvlLbl val="0"/>
      </c:catAx>
      <c:valAx>
        <c:axId val="261339504"/>
        <c:scaling>
          <c:orientation val="minMax"/>
          <c:max val="105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dashDot"/>
            </a:ln>
          </c:spPr>
        </c:majorGridlines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ru-RU"/>
          </a:p>
        </c:txPr>
        <c:crossAx val="26133894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7161259130307847"/>
          <c:y val="1.6532512236172722E-3"/>
          <c:w val="0.58963039461992828"/>
          <c:h val="0.20727585522397932"/>
        </c:manualLayout>
      </c:layout>
      <c:overlay val="0"/>
      <c:txPr>
        <a:bodyPr/>
        <a:lstStyle/>
        <a:p>
          <a:pPr>
            <a:defRPr sz="900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'С10.1-трансферты'!$A$5</c:f>
              <c:strCache>
                <c:ptCount val="1"/>
                <c:pt idx="0">
                  <c:v>Академические надбавки</c:v>
                </c:pt>
              </c:strCache>
            </c:strRef>
          </c:tx>
          <c:invertIfNegative val="0"/>
          <c:dLbls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'С10.1-трансферты'!$B$4:$D$4</c:f>
              <c:strCache>
                <c:ptCount val="3"/>
                <c:pt idx="0">
                  <c:v>Санкт-Петербургский филиал, вкл. УЦПР</c:v>
                </c:pt>
                <c:pt idx="1">
                  <c:v>Нижегородский филиал</c:v>
                </c:pt>
                <c:pt idx="2">
                  <c:v>Пермский филиал</c:v>
                </c:pt>
              </c:strCache>
            </c:strRef>
          </c:cat>
          <c:val>
            <c:numRef>
              <c:f>'С10.1-трансферты'!$B$5:$D$5</c:f>
              <c:numCache>
                <c:formatCode>_-* #,##0.0_р_._-;\-* #,##0.0_р_._-;_-* "-"??_р_._-;_-@_-</c:formatCode>
                <c:ptCount val="3"/>
                <c:pt idx="0">
                  <c:v>16.233824250000001</c:v>
                </c:pt>
                <c:pt idx="1">
                  <c:v>19.041488999999999</c:v>
                </c:pt>
                <c:pt idx="2">
                  <c:v>2.8998794999999866</c:v>
                </c:pt>
              </c:numCache>
            </c:numRef>
          </c:val>
        </c:ser>
        <c:ser>
          <c:idx val="1"/>
          <c:order val="1"/>
          <c:tx>
            <c:strRef>
              <c:f>'С10.1-трансферты'!$A$6</c:f>
              <c:strCache>
                <c:ptCount val="1"/>
                <c:pt idx="0">
                  <c:v>Финансирование групп высокого профессионального потенциала</c:v>
                </c:pt>
              </c:strCache>
            </c:strRef>
          </c:tx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lang="ru-RU" sz="1100">
                      <a:solidFill>
                        <a:schemeClr val="bg1"/>
                      </a:solidFill>
                      <a:latin typeface="Arial Narrow" panose="020B0606020202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lang="ru-RU" sz="1100">
                      <a:solidFill>
                        <a:schemeClr val="bg1"/>
                      </a:solidFill>
                      <a:latin typeface="Arial Narrow" panose="020B0606020202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5086292990346562E-2"/>
                  <c:y val="-4.762661037476332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lang="ru-RU" sz="1100">
                      <a:solidFill>
                        <a:schemeClr val="bg1"/>
                      </a:solidFill>
                      <a:latin typeface="Arial Narrow" panose="020B060602020203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lang="ru-RU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'С10.1-трансферты'!$B$4:$D$4</c:f>
              <c:strCache>
                <c:ptCount val="3"/>
                <c:pt idx="0">
                  <c:v>Санкт-Петербургский филиал, вкл. УЦПР</c:v>
                </c:pt>
                <c:pt idx="1">
                  <c:v>Нижегородский филиал</c:v>
                </c:pt>
                <c:pt idx="2">
                  <c:v>Пермский филиал</c:v>
                </c:pt>
              </c:strCache>
            </c:strRef>
          </c:cat>
          <c:val>
            <c:numRef>
              <c:f>'С10.1-трансферты'!$B$6:$D$6</c:f>
              <c:numCache>
                <c:formatCode>_-* #,##0.0_р_._-;\-* #,##0.0_р_._-;_-* "-"??_р_._-;_-@_-</c:formatCode>
                <c:ptCount val="3"/>
                <c:pt idx="0">
                  <c:v>4.2742000000000004</c:v>
                </c:pt>
                <c:pt idx="1">
                  <c:v>6.6402000000000001</c:v>
                </c:pt>
                <c:pt idx="2">
                  <c:v>3.6325799999999977</c:v>
                </c:pt>
              </c:numCache>
            </c:numRef>
          </c:val>
        </c:ser>
        <c:ser>
          <c:idx val="2"/>
          <c:order val="2"/>
          <c:tx>
            <c:strRef>
              <c:f>'С10.1-трансферты'!$A$7</c:f>
              <c:strCache>
                <c:ptCount val="1"/>
                <c:pt idx="0">
                  <c:v>Проекты в рамках Программы "Научный фонд"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1134199839224866E-2"/>
                  <c:y val="-8.731444368982991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'С10.1-трансферты'!$B$4:$D$4</c:f>
              <c:strCache>
                <c:ptCount val="3"/>
                <c:pt idx="0">
                  <c:v>Санкт-Петербургский филиал, вкл. УЦПР</c:v>
                </c:pt>
                <c:pt idx="1">
                  <c:v>Нижегородский филиал</c:v>
                </c:pt>
                <c:pt idx="2">
                  <c:v>Пермский филиал</c:v>
                </c:pt>
              </c:strCache>
            </c:strRef>
          </c:cat>
          <c:val>
            <c:numRef>
              <c:f>'С10.1-трансферты'!$B$7:$D$7</c:f>
              <c:numCache>
                <c:formatCode>_-* #,##0.0_р_._-;\-* #,##0.0_р_._-;_-* "-"??_р_._-;_-@_-</c:formatCode>
                <c:ptCount val="3"/>
                <c:pt idx="0">
                  <c:v>1.01226112</c:v>
                </c:pt>
                <c:pt idx="1">
                  <c:v>3.8222502899999977</c:v>
                </c:pt>
                <c:pt idx="2">
                  <c:v>1.207362709999996</c:v>
                </c:pt>
              </c:numCache>
            </c:numRef>
          </c:val>
        </c:ser>
        <c:ser>
          <c:idx val="3"/>
          <c:order val="3"/>
          <c:tx>
            <c:strRef>
              <c:f>'С10.1-трансферты'!$A$8</c:f>
              <c:strCache>
                <c:ptCount val="1"/>
                <c:pt idx="0">
                  <c:v>Финансирование летних школ и командировочных расходов в рамках международной деятельности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07359871379708E-2"/>
                  <c:y val="-1.1906652593690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5223666398707942E-2"/>
                  <c:y val="2.15767032069604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95878797749148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'С10.1-трансферты'!$B$4:$D$4</c:f>
              <c:strCache>
                <c:ptCount val="3"/>
                <c:pt idx="0">
                  <c:v>Санкт-Петербургский филиал, вкл. УЦПР</c:v>
                </c:pt>
                <c:pt idx="1">
                  <c:v>Нижегородский филиал</c:v>
                </c:pt>
                <c:pt idx="2">
                  <c:v>Пермский филиал</c:v>
                </c:pt>
              </c:strCache>
            </c:strRef>
          </c:cat>
          <c:val>
            <c:numRef>
              <c:f>'С10.1-трансферты'!$B$8:$D$8</c:f>
              <c:numCache>
                <c:formatCode>_-* #,##0.0_р_._-;\-* #,##0.0_р_._-;_-* "-"??_р_._-;_-@_-</c:formatCode>
                <c:ptCount val="3"/>
                <c:pt idx="0">
                  <c:v>1.2368512799999998</c:v>
                </c:pt>
                <c:pt idx="1">
                  <c:v>0.39255301000000031</c:v>
                </c:pt>
                <c:pt idx="2">
                  <c:v>1.6132909999999998</c:v>
                </c:pt>
              </c:numCache>
            </c:numRef>
          </c:val>
        </c:ser>
        <c:ser>
          <c:idx val="4"/>
          <c:order val="4"/>
          <c:tx>
            <c:strRef>
              <c:f>'С10.1-трансферты'!$A$10</c:f>
              <c:strCache>
                <c:ptCount val="1"/>
                <c:pt idx="0">
                  <c:v>Прочие расходы: аренда, ремонт, командировки и т.п.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3.38147197427597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'С10.1-трансферты'!$B$4:$D$4</c:f>
              <c:strCache>
                <c:ptCount val="3"/>
                <c:pt idx="0">
                  <c:v>Санкт-Петербургский филиал, вкл. УЦПР</c:v>
                </c:pt>
                <c:pt idx="1">
                  <c:v>Нижегородский филиал</c:v>
                </c:pt>
                <c:pt idx="2">
                  <c:v>Пермский филиал</c:v>
                </c:pt>
              </c:strCache>
            </c:strRef>
          </c:cat>
          <c:val>
            <c:numRef>
              <c:f>'С10.1-трансферты'!$B$10:$D$10</c:f>
              <c:numCache>
                <c:formatCode>_-* #,##0.0_р_._-;\-* #,##0.0_р_._-;_-* "-"??_р_._-;_-@_-</c:formatCode>
                <c:ptCount val="3"/>
                <c:pt idx="0">
                  <c:v>69.445228670000304</c:v>
                </c:pt>
                <c:pt idx="1">
                  <c:v>5.5434045880000005</c:v>
                </c:pt>
                <c:pt idx="2">
                  <c:v>2.1392598999999977</c:v>
                </c:pt>
              </c:numCache>
            </c:numRef>
          </c:val>
        </c:ser>
        <c:ser>
          <c:idx val="5"/>
          <c:order val="5"/>
          <c:tx>
            <c:strRef>
              <c:f>'С10.1-трансферты'!$A$11</c:f>
              <c:strCache>
                <c:ptCount val="1"/>
                <c:pt idx="0">
                  <c:v>Софинансирование оплаты труда работников филиалов (ординарные профессора, работники с международного рынка труда, АУП), премирование</c:v>
                </c:pt>
              </c:strCache>
            </c:strRef>
          </c:tx>
          <c:invertIfNegative val="0"/>
          <c:dLbls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'С10.1-трансферты'!$B$4:$D$4</c:f>
              <c:strCache>
                <c:ptCount val="3"/>
                <c:pt idx="0">
                  <c:v>Санкт-Петербургский филиал, вкл. УЦПР</c:v>
                </c:pt>
                <c:pt idx="1">
                  <c:v>Нижегородский филиал</c:v>
                </c:pt>
                <c:pt idx="2">
                  <c:v>Пермский филиал</c:v>
                </c:pt>
              </c:strCache>
            </c:strRef>
          </c:cat>
          <c:val>
            <c:numRef>
              <c:f>'С10.1-трансферты'!$B$11:$D$11</c:f>
              <c:numCache>
                <c:formatCode>_-* #,##0.0_р_._-;\-* #,##0.0_р_._-;_-* "-"??_р_._-;_-@_-</c:formatCode>
                <c:ptCount val="3"/>
                <c:pt idx="0">
                  <c:v>6.7176346799999731</c:v>
                </c:pt>
                <c:pt idx="1">
                  <c:v>3.6601031120000012</c:v>
                </c:pt>
                <c:pt idx="2">
                  <c:v>2.5426268899999998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61344544"/>
        <c:axId val="261345104"/>
      </c:barChart>
      <c:catAx>
        <c:axId val="2613445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61345104"/>
        <c:crosses val="autoZero"/>
        <c:auto val="1"/>
        <c:lblAlgn val="ctr"/>
        <c:lblOffset val="100"/>
        <c:noMultiLvlLbl val="0"/>
      </c:catAx>
      <c:valAx>
        <c:axId val="261345104"/>
        <c:scaling>
          <c:orientation val="minMax"/>
          <c:max val="10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_-* #,##0.0_р_._-;\-* #,##0.0_р_._-;_-* &quot;-&quot;??_р_._-;_-@_-" sourceLinked="1"/>
        <c:majorTickMark val="none"/>
        <c:minorTickMark val="none"/>
        <c:tickLblPos val="nextTo"/>
        <c:crossAx val="261344544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"/>
          <c:y val="0.20293792433856675"/>
          <c:w val="0.33756009934072612"/>
          <c:h val="0.79653705790927054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077828547331841"/>
          <c:y val="5.7756017408784922E-2"/>
          <c:w val="0.72436515217009056"/>
          <c:h val="0.8508725438321405"/>
        </c:manualLayout>
      </c:layout>
      <c:bar3DChart>
        <c:barDir val="col"/>
        <c:grouping val="stacked"/>
        <c:varyColors val="0"/>
        <c:ser>
          <c:idx val="1"/>
          <c:order val="0"/>
          <c:tx>
            <c:strRef>
              <c:f>'С14-расходы'!$A$6</c:f>
              <c:strCache>
                <c:ptCount val="1"/>
                <c:pt idx="0">
                  <c:v>Субсидии на выполнение государственного задания и субсидии на иные цели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'С14-расходы'!$B$5:$E$5</c:f>
              <c:strCache>
                <c:ptCount val="4"/>
                <c:pt idx="0">
                  <c:v>План на  2012 г.</c:v>
                </c:pt>
                <c:pt idx="1">
                  <c:v>Факт за  2012 г.</c:v>
                </c:pt>
                <c:pt idx="2">
                  <c:v>План на  2013 г.</c:v>
                </c:pt>
                <c:pt idx="3">
                  <c:v>Факт за  2013 г.</c:v>
                </c:pt>
              </c:strCache>
            </c:strRef>
          </c:cat>
          <c:val>
            <c:numRef>
              <c:f>'С14-расходы'!$B$6:$E$6</c:f>
              <c:numCache>
                <c:formatCode>#,##0.0</c:formatCode>
                <c:ptCount val="4"/>
                <c:pt idx="0">
                  <c:v>5248.3</c:v>
                </c:pt>
                <c:pt idx="1">
                  <c:v>4875</c:v>
                </c:pt>
                <c:pt idx="2">
                  <c:v>6995.8254666518842</c:v>
                </c:pt>
                <c:pt idx="3">
                  <c:v>6743.9944346639186</c:v>
                </c:pt>
              </c:numCache>
            </c:numRef>
          </c:val>
        </c:ser>
        <c:ser>
          <c:idx val="0"/>
          <c:order val="1"/>
          <c:tx>
            <c:strRef>
              <c:f>'С14-расходы'!$A$7</c:f>
              <c:strCache>
                <c:ptCount val="1"/>
                <c:pt idx="0">
                  <c:v>Средства от приносящей доход деятельности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'С14-расходы'!$B$5:$E$5</c:f>
              <c:strCache>
                <c:ptCount val="4"/>
                <c:pt idx="0">
                  <c:v>План на  2012 г.</c:v>
                </c:pt>
                <c:pt idx="1">
                  <c:v>Факт за  2012 г.</c:v>
                </c:pt>
                <c:pt idx="2">
                  <c:v>План на  2013 г.</c:v>
                </c:pt>
                <c:pt idx="3">
                  <c:v>Факт за  2013 г.</c:v>
                </c:pt>
              </c:strCache>
            </c:strRef>
          </c:cat>
          <c:val>
            <c:numRef>
              <c:f>'С14-расходы'!$B$7:$E$7</c:f>
              <c:numCache>
                <c:formatCode>#,##0.0</c:formatCode>
                <c:ptCount val="4"/>
                <c:pt idx="0">
                  <c:v>3925.7</c:v>
                </c:pt>
                <c:pt idx="1">
                  <c:v>4584.4000000000005</c:v>
                </c:pt>
                <c:pt idx="2">
                  <c:v>4110.234832996126</c:v>
                </c:pt>
                <c:pt idx="3">
                  <c:v>4175.2496586397829</c:v>
                </c:pt>
              </c:numCache>
            </c:numRef>
          </c:val>
        </c:ser>
        <c:ser>
          <c:idx val="2"/>
          <c:order val="2"/>
          <c:tx>
            <c:strRef>
              <c:f>'С14-расходы'!$A$8</c:f>
              <c:strCache>
                <c:ptCount val="1"/>
                <c:pt idx="0">
                  <c:v>Средства целевых программ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'С14-расходы'!$B$5:$E$5</c:f>
              <c:strCache>
                <c:ptCount val="4"/>
                <c:pt idx="0">
                  <c:v>План на  2012 г.</c:v>
                </c:pt>
                <c:pt idx="1">
                  <c:v>Факт за  2012 г.</c:v>
                </c:pt>
                <c:pt idx="2">
                  <c:v>План на  2013 г.</c:v>
                </c:pt>
                <c:pt idx="3">
                  <c:v>Факт за  2013 г.</c:v>
                </c:pt>
              </c:strCache>
            </c:strRef>
          </c:cat>
          <c:val>
            <c:numRef>
              <c:f>'С14-расходы'!$B$8:$E$8</c:f>
              <c:numCache>
                <c:formatCode>#,##0.0</c:formatCode>
                <c:ptCount val="4"/>
                <c:pt idx="0">
                  <c:v>681.4</c:v>
                </c:pt>
                <c:pt idx="1">
                  <c:v>675.3</c:v>
                </c:pt>
                <c:pt idx="2">
                  <c:v>723</c:v>
                </c:pt>
                <c:pt idx="3">
                  <c:v>710.60392403999992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1348464"/>
        <c:axId val="261349024"/>
        <c:axId val="0"/>
      </c:bar3DChart>
      <c:catAx>
        <c:axId val="261348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itchFamily="34" charset="0"/>
              </a:defRPr>
            </a:pPr>
            <a:endParaRPr lang="ru-RU"/>
          </a:p>
        </c:txPr>
        <c:crossAx val="261349024"/>
        <c:crosses val="autoZero"/>
        <c:auto val="1"/>
        <c:lblAlgn val="ctr"/>
        <c:lblOffset val="100"/>
        <c:noMultiLvlLbl val="0"/>
      </c:catAx>
      <c:valAx>
        <c:axId val="261349024"/>
        <c:scaling>
          <c:orientation val="minMax"/>
          <c:max val="12000"/>
          <c:min val="0"/>
        </c:scaling>
        <c:delete val="0"/>
        <c:axPos val="l"/>
        <c:majorGridlines>
          <c:spPr>
            <a:ln>
              <a:solidFill>
                <a:sysClr val="window" lastClr="FFFFFF"/>
              </a:solidFill>
            </a:ln>
          </c:spPr>
        </c:majorGridlines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 Narrow" pitchFamily="34" charset="0"/>
              </a:defRPr>
            </a:pPr>
            <a:endParaRPr lang="ru-RU"/>
          </a:p>
        </c:txPr>
        <c:crossAx val="261348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2.2764289880431603E-2"/>
          <c:w val="0.14666363099812021"/>
          <c:h val="0.93567240706086663"/>
        </c:manualLayout>
      </c:layout>
      <c:overlay val="0"/>
      <c:txPr>
        <a:bodyPr/>
        <a:lstStyle/>
        <a:p>
          <a:pPr>
            <a:defRPr sz="1200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672182006204762E-2"/>
          <c:y val="7.8546882670594009E-3"/>
          <c:w val="0.93553946914856945"/>
          <c:h val="0.95962829388594462"/>
        </c:manualLayout>
      </c:layout>
      <c:ofPieChart>
        <c:ofPieType val="bar"/>
        <c:varyColors val="1"/>
        <c:ser>
          <c:idx val="0"/>
          <c:order val="0"/>
          <c:dLbls>
            <c:dLbl>
              <c:idx val="0"/>
              <c:layout>
                <c:manualLayout>
                  <c:x val="-0.16273291588292949"/>
                  <c:y val="-0.1933341298281801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139297608481464E-2"/>
                  <c:y val="-2.322352260401995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636502994489167E-2"/>
                  <c:y val="-9.2537077337794954E-2"/>
                </c:manualLayout>
              </c:layout>
              <c:spPr>
                <a:solidFill>
                  <a:schemeClr val="accent3">
                    <a:lumMod val="40000"/>
                    <a:lumOff val="60000"/>
                  </a:schemeClr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latin typeface="Arial Narrow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8003973650139664E-2"/>
                  <c:y val="-1.0578147300206345E-3"/>
                </c:manualLayout>
              </c:layout>
              <c:spPr>
                <a:solidFill>
                  <a:schemeClr val="accent4">
                    <a:lumMod val="40000"/>
                    <a:lumOff val="60000"/>
                  </a:schemeClr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b="1">
                      <a:latin typeface="Arial Narrow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15071560987658353"/>
                  <c:y val="0.23708166927086888"/>
                </c:manualLayout>
              </c:layout>
              <c:tx>
                <c:rich>
                  <a:bodyPr/>
                  <a:lstStyle/>
                  <a:p>
                    <a:pPr>
                      <a:defRPr sz="1100" b="1">
                        <a:latin typeface="Arial Narrow" pitchFamily="34" charset="0"/>
                      </a:defRPr>
                    </a:pPr>
                    <a:r>
                      <a:rPr lang="ru-RU" dirty="0" smtClean="0"/>
                      <a:t>Текущие обязательства </a:t>
                    </a:r>
                    <a:r>
                      <a:rPr lang="ru-RU" dirty="0"/>
                      <a:t>по оплате труда  5 139,4    44%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1704462485105625E-2"/>
                  <c:y val="-8.7594400833152883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1713202344019358E-2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6.6184074457083783E-2"/>
                  <c:y val="-1.581920903954802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0682523267838645E-2"/>
                  <c:y val="2.2598870056497202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2.8955532574974092E-2"/>
                  <c:y val="2.2598870056497202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1030679076180742E-2"/>
                  <c:y val="-8.2861566316605171E-1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8.135125818683224E-2"/>
                  <c:y val="-2.2851245230928008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4.6037988119442992E-2"/>
                  <c:y val="4.7492498896360416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3.9009710091832475E-2"/>
                  <c:y val="1.608537281518144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0.22273664544163596"/>
                  <c:y val="1.924942032039487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Другие расходы  </a:t>
                    </a:r>
                    <a:r>
                      <a:rPr lang="ru-RU" dirty="0"/>
                      <a:t>1 285,3    11%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'С19-стр-ра расходов'!$A$5:$A$22</c:f>
              <c:strCache>
                <c:ptCount val="18"/>
                <c:pt idx="0">
                  <c:v>Внутренние и внешние инструменты развития университета</c:v>
                </c:pt>
                <c:pt idx="1">
                  <c:v>Финансирование научных исследований и ЭАР</c:v>
                </c:pt>
                <c:pt idx="2">
                  <c:v>Содержание зданий и общежитий</c:v>
                </c:pt>
                <c:pt idx="3">
                  <c:v>Капитальный ремонт зданий, покупка здания</c:v>
                </c:pt>
                <c:pt idx="4">
                  <c:v>Приобретение оборудования и расходных материалов</c:v>
                </c:pt>
                <c:pt idx="5">
                  <c:v>Налоги</c:v>
                </c:pt>
                <c:pt idx="6">
                  <c:v>Проекты и мероприятия по основным видам деятельности</c:v>
                </c:pt>
                <c:pt idx="7">
                  <c:v>Стипендии</c:v>
                </c:pt>
                <c:pt idx="8">
                  <c:v>Обязательства по оплате труда</c:v>
                </c:pt>
                <c:pt idx="9">
                  <c:v>Оплата по договорам с организациями</c:v>
                </c:pt>
                <c:pt idx="10">
                  <c:v>Прочие расходы</c:v>
                </c:pt>
                <c:pt idx="11">
                  <c:v>Аренда</c:v>
                </c:pt>
                <c:pt idx="12">
                  <c:v>Договоры гражданско-правового характера, включая отчисления в страховые фонды</c:v>
                </c:pt>
                <c:pt idx="13">
                  <c:v>Учебно-научный процесс, расходы на библиотеку</c:v>
                </c:pt>
                <c:pt idx="14">
                  <c:v>Транспортные услуги</c:v>
                </c:pt>
                <c:pt idx="15">
                  <c:v>Связь</c:v>
                </c:pt>
                <c:pt idx="16">
                  <c:v>Командировочные расходы</c:v>
                </c:pt>
                <c:pt idx="17">
                  <c:v>Охрана труда и социальный блок</c:v>
                </c:pt>
              </c:strCache>
            </c:strRef>
          </c:cat>
          <c:val>
            <c:numRef>
              <c:f>'С19-стр-ра расходов'!$B$5:$B$22</c:f>
              <c:numCache>
                <c:formatCode>_-* #,##0.0_р_._-;\-* #,##0.0_р_._-;_-* "-"??_р_._-;_-@_-</c:formatCode>
                <c:ptCount val="18"/>
                <c:pt idx="0">
                  <c:v>1391</c:v>
                </c:pt>
                <c:pt idx="1">
                  <c:v>698.4</c:v>
                </c:pt>
                <c:pt idx="2">
                  <c:v>651.70000000000005</c:v>
                </c:pt>
                <c:pt idx="3">
                  <c:v>494.5</c:v>
                </c:pt>
                <c:pt idx="4">
                  <c:v>435.5</c:v>
                </c:pt>
                <c:pt idx="5">
                  <c:v>399.8</c:v>
                </c:pt>
                <c:pt idx="6">
                  <c:v>394.3</c:v>
                </c:pt>
                <c:pt idx="7">
                  <c:v>387.4</c:v>
                </c:pt>
                <c:pt idx="8">
                  <c:v>5139.4000000000005</c:v>
                </c:pt>
                <c:pt idx="9">
                  <c:v>352.5</c:v>
                </c:pt>
                <c:pt idx="10">
                  <c:v>297.69999999999925</c:v>
                </c:pt>
                <c:pt idx="11">
                  <c:v>281.2</c:v>
                </c:pt>
                <c:pt idx="12">
                  <c:v>266.3</c:v>
                </c:pt>
                <c:pt idx="13">
                  <c:v>160.1</c:v>
                </c:pt>
                <c:pt idx="14">
                  <c:v>82.6</c:v>
                </c:pt>
                <c:pt idx="15">
                  <c:v>64.3</c:v>
                </c:pt>
                <c:pt idx="16">
                  <c:v>66.099999999999994</c:v>
                </c:pt>
                <c:pt idx="17">
                  <c:v>67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1"/>
          <c:showBubbleSize val="0"/>
          <c:showLeaderLines val="1"/>
        </c:dLbls>
        <c:gapWidth val="100"/>
        <c:splitType val="pos"/>
        <c:splitPos val="8"/>
        <c:secondPieSize val="75"/>
        <c:serLines/>
      </c:ofPieChart>
    </c:plotArea>
    <c:plotVisOnly val="1"/>
    <c:dispBlanksAs val="zero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8657053138958687"/>
                  <c:y val="3.717558651321144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dirty="0" smtClean="0">
                        <a:latin typeface="Arial Narrow" pitchFamily="34" charset="0"/>
                      </a:rPr>
                      <a:t>ППС</a:t>
                    </a:r>
                    <a:r>
                      <a:rPr lang="ru-RU" sz="1000" baseline="0" dirty="0" smtClean="0">
                        <a:latin typeface="Arial Narrow" pitchFamily="34" charset="0"/>
                      </a:rPr>
                      <a:t>; 43%</a:t>
                    </a:r>
                  </a:p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baseline="0" dirty="0" smtClean="0">
                        <a:latin typeface="Arial Narrow" pitchFamily="34" charset="0"/>
                      </a:rPr>
                      <a:t>Численность</a:t>
                    </a:r>
                  </a:p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baseline="0" dirty="0" smtClean="0">
                        <a:latin typeface="Arial Narrow" pitchFamily="34" charset="0"/>
                      </a:rPr>
                      <a:t>35%</a:t>
                    </a:r>
                  </a:p>
                </c:rich>
              </c:tx>
              <c:spPr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1887111063485797"/>
                  <c:y val="-0.30188746375751407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dirty="0" smtClean="0">
                        <a:latin typeface="Arial Narrow" pitchFamily="34" charset="0"/>
                      </a:rPr>
                      <a:t>Научные работники</a:t>
                    </a:r>
                    <a:r>
                      <a:rPr lang="ru-RU" sz="1000" baseline="0" dirty="0" smtClean="0">
                        <a:latin typeface="Arial Narrow" pitchFamily="34" charset="0"/>
                      </a:rPr>
                      <a:t>; 22%</a:t>
                    </a:r>
                  </a:p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baseline="0" dirty="0" smtClean="0">
                        <a:latin typeface="Arial Narrow" pitchFamily="34" charset="0"/>
                      </a:rPr>
                      <a:t>Численность 14% </a:t>
                    </a:r>
                  </a:p>
                </c:rich>
              </c:tx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516454624973438"/>
                      <c:h val="0.18943464130590348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0474067969936998"/>
                  <c:y val="1.390541655342983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dirty="0" smtClean="0">
                        <a:latin typeface="Arial Narrow" pitchFamily="34" charset="0"/>
                      </a:rPr>
                      <a:t>Работники АУП, </a:t>
                    </a:r>
                    <a:r>
                      <a:rPr lang="ru-RU" sz="1000" dirty="0" err="1" smtClean="0">
                        <a:latin typeface="Arial Narrow" pitchFamily="34" charset="0"/>
                      </a:rPr>
                      <a:t>вкл</a:t>
                    </a:r>
                    <a:r>
                      <a:rPr lang="ru-RU" sz="1000" dirty="0" smtClean="0">
                        <a:latin typeface="Arial Narrow" pitchFamily="34" charset="0"/>
                      </a:rPr>
                      <a:t>. руководителей</a:t>
                    </a:r>
                    <a:r>
                      <a:rPr lang="ru-RU" sz="1000" baseline="0" dirty="0" smtClean="0">
                        <a:latin typeface="Arial Narrow" pitchFamily="34" charset="0"/>
                      </a:rPr>
                      <a:t>; 22%</a:t>
                    </a:r>
                  </a:p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baseline="0" dirty="0" smtClean="0">
                        <a:latin typeface="Arial Narrow" pitchFamily="34" charset="0"/>
                      </a:rPr>
                      <a:t>Численность</a:t>
                    </a:r>
                  </a:p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baseline="0" dirty="0" smtClean="0">
                        <a:latin typeface="Arial Narrow" pitchFamily="34" charset="0"/>
                      </a:rPr>
                      <a:t>19% </a:t>
                    </a:r>
                  </a:p>
                </c:rich>
              </c:tx>
              <c:spPr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dirty="0" smtClean="0">
                        <a:latin typeface="Arial Narrow" pitchFamily="34" charset="0"/>
                      </a:rPr>
                      <a:t>Инженерно-технические</a:t>
                    </a:r>
                    <a:r>
                      <a:rPr lang="ru-RU" sz="1000" baseline="0" dirty="0" smtClean="0">
                        <a:latin typeface="Arial Narrow" pitchFamily="34" charset="0"/>
                      </a:rPr>
                      <a:t> работники; 4%</a:t>
                    </a:r>
                  </a:p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baseline="0" dirty="0" smtClean="0">
                        <a:latin typeface="Arial Narrow" pitchFamily="34" charset="0"/>
                      </a:rPr>
                      <a:t>Численность</a:t>
                    </a:r>
                  </a:p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baseline="0" dirty="0" smtClean="0">
                        <a:latin typeface="Arial Narrow" pitchFamily="34" charset="0"/>
                      </a:rPr>
                      <a:t>8%</a:t>
                    </a:r>
                  </a:p>
                </c:rich>
              </c:tx>
              <c:spPr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8.5864528540775767E-2"/>
                  <c:y val="1.9146405983407706E-3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dirty="0" smtClean="0">
                        <a:latin typeface="Arial Narrow" pitchFamily="34" charset="0"/>
                      </a:rPr>
                      <a:t>Учебно-вспомогательный</a:t>
                    </a:r>
                    <a:r>
                      <a:rPr lang="ru-RU" sz="1000" baseline="0" dirty="0" smtClean="0">
                        <a:latin typeface="Arial Narrow" pitchFamily="34" charset="0"/>
                      </a:rPr>
                      <a:t> персонал; 5%</a:t>
                    </a:r>
                  </a:p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baseline="0" dirty="0" smtClean="0">
                        <a:latin typeface="Arial Narrow" pitchFamily="34" charset="0"/>
                      </a:rPr>
                      <a:t>Численность</a:t>
                    </a:r>
                  </a:p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baseline="0" dirty="0" smtClean="0">
                        <a:latin typeface="Arial Narrow" pitchFamily="34" charset="0"/>
                      </a:rPr>
                      <a:t>11%</a:t>
                    </a:r>
                  </a:p>
                </c:rich>
              </c:tx>
              <c:spPr>
                <a:solidFill>
                  <a:schemeClr val="accent1">
                    <a:lumMod val="40000"/>
                    <a:lumOff val="60000"/>
                  </a:schemeClr>
                </a:solidFill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0627153435617321"/>
                  <c:y val="0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dirty="0" smtClean="0">
                        <a:latin typeface="Arial Narrow" pitchFamily="34" charset="0"/>
                      </a:rPr>
                      <a:t>Работники АХО</a:t>
                    </a:r>
                  </a:p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baseline="0" dirty="0" smtClean="0">
                        <a:latin typeface="Arial Narrow" pitchFamily="34" charset="0"/>
                      </a:rPr>
                      <a:t>5%</a:t>
                    </a:r>
                  </a:p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baseline="0" dirty="0" smtClean="0">
                        <a:latin typeface="Arial Narrow" pitchFamily="34" charset="0"/>
                      </a:rPr>
                      <a:t>Численность</a:t>
                    </a:r>
                  </a:p>
                  <a:p>
                    <a:pPr>
                      <a:defRPr sz="1000">
                        <a:latin typeface="Arial Narrow" pitchFamily="34" charset="0"/>
                      </a:defRPr>
                    </a:pPr>
                    <a:r>
                      <a:rPr lang="ru-RU" sz="1000" baseline="0" dirty="0" smtClean="0">
                        <a:latin typeface="Arial Narrow" pitchFamily="34" charset="0"/>
                      </a:rPr>
                      <a:t>14%</a:t>
                    </a:r>
                  </a:p>
                </c:rich>
              </c:tx>
              <c:spPr>
                <a:solidFill>
                  <a:schemeClr val="accent6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'С19-стр-ра расходов'!$A$32:$A$37</c:f>
              <c:strCache>
                <c:ptCount val="6"/>
                <c:pt idx="0">
                  <c:v>ППС</c:v>
                </c:pt>
                <c:pt idx="1">
                  <c:v>Научные работники</c:v>
                </c:pt>
                <c:pt idx="2">
                  <c:v>Работники АУП, включая руководителей</c:v>
                </c:pt>
                <c:pt idx="3">
                  <c:v>Инженерно-технические работники</c:v>
                </c:pt>
                <c:pt idx="4">
                  <c:v>Учебно-вспомогательный персонал</c:v>
                </c:pt>
                <c:pt idx="5">
                  <c:v>Работники АХО</c:v>
                </c:pt>
              </c:strCache>
            </c:strRef>
          </c:cat>
          <c:val>
            <c:numRef>
              <c:f>'С19-стр-ра расходов'!$B$32:$B$37</c:f>
              <c:numCache>
                <c:formatCode>0%</c:formatCode>
                <c:ptCount val="6"/>
                <c:pt idx="0">
                  <c:v>0.42511778237430076</c:v>
                </c:pt>
                <c:pt idx="1">
                  <c:v>0.21883083403017839</c:v>
                </c:pt>
                <c:pt idx="2">
                  <c:v>0.21833571346954089</c:v>
                </c:pt>
                <c:pt idx="3">
                  <c:v>3.688973379084387E-2</c:v>
                </c:pt>
                <c:pt idx="4">
                  <c:v>5.4982661541675144E-2</c:v>
                </c:pt>
                <c:pt idx="5">
                  <c:v>4.5843274793463284E-2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Профессор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200" b="1" i="0" u="none" strike="noStrike" kern="1200" baseline="0">
                    <a:solidFill>
                      <a:sysClr val="windowText" lastClr="0000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2008</c:v>
                </c:pt>
                <c:pt idx="1">
                  <c:v>2013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114.7</c:v>
                </c:pt>
                <c:pt idx="1">
                  <c:v>161.30000000000001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Доцент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200" b="1" i="0" u="none" strike="noStrike" kern="1200" baseline="0">
                    <a:solidFill>
                      <a:sysClr val="windowText" lastClr="0000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2008</c:v>
                </c:pt>
                <c:pt idx="1">
                  <c:v>2013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47.5</c:v>
                </c:pt>
                <c:pt idx="1">
                  <c:v>87.2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Ассистент, преподаватель, старший преподаватель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200" b="1" i="0" u="none" strike="noStrike" kern="1200" baseline="0">
                    <a:solidFill>
                      <a:sysClr val="windowText" lastClr="0000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2008</c:v>
                </c:pt>
                <c:pt idx="1">
                  <c:v>2013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27.1</c:v>
                </c:pt>
                <c:pt idx="1">
                  <c:v>57.7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035376"/>
        <c:axId val="150035936"/>
      </c:barChart>
      <c:catAx>
        <c:axId val="150035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 algn="ctr">
              <a:defRPr lang="ru-RU" sz="1200" b="1" i="0" u="none" strike="noStrike" kern="1200" baseline="0">
                <a:solidFill>
                  <a:sysClr val="windowText" lastClr="000000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50035936"/>
        <c:crosses val="autoZero"/>
        <c:auto val="1"/>
        <c:lblAlgn val="ctr"/>
        <c:lblOffset val="100"/>
        <c:noMultiLvlLbl val="0"/>
      </c:catAx>
      <c:valAx>
        <c:axId val="15003593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50035376"/>
        <c:crosses val="autoZero"/>
        <c:crossBetween val="between"/>
      </c:valAx>
      <c:spPr>
        <a:noFill/>
        <a:ln w="21319"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lang="ru-RU" sz="1400" b="1" i="0" u="none" strike="noStrike" kern="1200" baseline="0">
                <a:solidFill>
                  <a:prstClr val="black"/>
                </a:solidFill>
                <a:latin typeface="Arial Narrow" pitchFamily="34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lang="ru-RU" sz="1400" b="1" i="0" u="none" strike="noStrike" kern="1200" baseline="0">
                <a:solidFill>
                  <a:prstClr val="black"/>
                </a:solidFill>
                <a:latin typeface="Arial Narrow" pitchFamily="34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lang="ru-RU" sz="1400" b="1" i="0" u="none" strike="noStrike" kern="1200" baseline="0">
                <a:solidFill>
                  <a:prstClr val="black"/>
                </a:solidFill>
                <a:latin typeface="Arial Narrow" pitchFamily="34" charset="0"/>
                <a:ea typeface="+mn-ea"/>
                <a:cs typeface="+mn-cs"/>
              </a:defRPr>
            </a:pPr>
            <a:endParaRPr lang="ru-RU"/>
          </a:p>
        </c:txPr>
      </c:legendEntry>
      <c:layout/>
      <c:overlay val="0"/>
      <c:txPr>
        <a:bodyPr/>
        <a:lstStyle/>
        <a:p>
          <a:pPr>
            <a:defRPr sz="1400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511"/>
      </a:pPr>
      <a:endParaRPr lang="ru-RU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244507759007949E-2"/>
          <c:y val="4.9600705209685007E-2"/>
          <c:w val="0.96929794860122298"/>
          <c:h val="0.83618124831540663"/>
        </c:manualLayout>
      </c:layout>
      <c:lineChart>
        <c:grouping val="standard"/>
        <c:varyColors val="0"/>
        <c:ser>
          <c:idx val="0"/>
          <c:order val="0"/>
          <c:tx>
            <c:strRef>
              <c:f>'Допд-е к слайду 40 -проблема'!$A$12</c:f>
              <c:strCache>
                <c:ptCount val="1"/>
                <c:pt idx="0">
                  <c:v>ППС, номинальный средний заработок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75000"/>
                </a:schemeClr>
              </a:solidFill>
              <a:ln w="9525">
                <a:solidFill>
                  <a:schemeClr val="accent1">
                    <a:lumMod val="75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189835765264584E-2"/>
                  <c:y val="-5.0879167985385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3994353202925003E-2"/>
                  <c:y val="-4.76992199862987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7193600296648301E-2"/>
                  <c:y val="-5.4059115984471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8390965124680106E-2"/>
                  <c:y val="-4.4519271987212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0910215002587005E-2"/>
                  <c:y val="-3.0237003980430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'Допд-е к слайду 40 -проблема'!$B$3:$F$3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'Допд-е к слайду 40 -проблема'!$B$12:$F$12</c:f>
              <c:numCache>
                <c:formatCode>_(* #,##0.00_);_(* \(#,##0.00\);_(* "-"??_);_(@_)</c:formatCode>
                <c:ptCount val="5"/>
                <c:pt idx="0">
                  <c:v>79.516395349141803</c:v>
                </c:pt>
                <c:pt idx="1">
                  <c:v>83.233808391503658</c:v>
                </c:pt>
                <c:pt idx="2">
                  <c:v>83.594940000000022</c:v>
                </c:pt>
                <c:pt idx="3">
                  <c:v>82.767248327044982</c:v>
                </c:pt>
                <c:pt idx="4">
                  <c:v>96.808679999999981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'Допд-е к слайду 40 -проблема'!$A$9</c:f>
              <c:strCache>
                <c:ptCount val="1"/>
                <c:pt idx="0">
                  <c:v>Средняя оплата труда в Москве</c:v>
                </c:pt>
              </c:strCache>
            </c:strRef>
          </c:tx>
          <c:spPr>
            <a:ln>
              <a:solidFill>
                <a:schemeClr val="accent3">
                  <a:lumMod val="75000"/>
                </a:schemeClr>
              </a:solidFill>
              <a:prstDash val="dash"/>
            </a:ln>
          </c:spPr>
          <c:marker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2.6930692696056992E-2"/>
                  <c:y val="-2.6645769669351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922991884507599E-2"/>
                  <c:y val="-3.3307212086689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915291072958409E-2"/>
                  <c:y val="-3.3307212086688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4411440667183851E-2"/>
                  <c:y val="-4.21891353098059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590759026140921E-2"/>
                  <c:y val="-2.6645769669351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Arial Narrow" panose="020B0606020202030204" pitchFamily="34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'Допд-е к слайду 40 -проблема'!$B$9:$F$9</c:f>
              <c:numCache>
                <c:formatCode>_(* #,##0.00_);_(* \(#,##0.00\);_(* "-"??_);_(@_)</c:formatCode>
                <c:ptCount val="5"/>
                <c:pt idx="0">
                  <c:v>33.357999999999997</c:v>
                </c:pt>
                <c:pt idx="1">
                  <c:v>38.410999999999994</c:v>
                </c:pt>
                <c:pt idx="2">
                  <c:v>44.876000000000005</c:v>
                </c:pt>
                <c:pt idx="3">
                  <c:v>47.876000000000005</c:v>
                </c:pt>
                <c:pt idx="4">
                  <c:v>56.262000000000143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>
              <a:solidFill>
                <a:schemeClr val="tx2">
                  <a:lumMod val="75000"/>
                </a:schemeClr>
              </a:solidFill>
              <a:prstDash val="dash"/>
            </a:ln>
          </c:spPr>
        </c:hiLowLines>
        <c:marker val="1"/>
        <c:smooth val="0"/>
        <c:axId val="261834416"/>
        <c:axId val="261834976"/>
      </c:lineChart>
      <c:catAx>
        <c:axId val="26183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261834976"/>
        <c:crosses val="autoZero"/>
        <c:auto val="1"/>
        <c:lblAlgn val="ctr"/>
        <c:lblOffset val="100"/>
        <c:noMultiLvlLbl val="0"/>
      </c:catAx>
      <c:valAx>
        <c:axId val="261834976"/>
        <c:scaling>
          <c:orientation val="minMax"/>
          <c:max val="100"/>
          <c:min val="30"/>
        </c:scaling>
        <c:delete val="1"/>
        <c:axPos val="l"/>
        <c:numFmt formatCode="_(* #,##0.00_);_(* \(#,##0.00\);_(* &quot;-&quot;??_);_(@_)" sourceLinked="1"/>
        <c:majorTickMark val="none"/>
        <c:minorTickMark val="none"/>
        <c:tickLblPos val="none"/>
        <c:crossAx val="261834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046803839419122E-2"/>
          <c:y val="6.0914218410508023E-2"/>
          <c:w val="0.9051450956255328"/>
          <c:h val="0.734665315958313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Лист1!$B$35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Лист1!$A$36:$A$40</c:f>
              <c:strCache>
                <c:ptCount val="5"/>
                <c:pt idx="0">
                  <c:v>до 30 000 рублей</c:v>
                </c:pt>
                <c:pt idx="1">
                  <c:v>от 30 001 до 60 000 рублей</c:v>
                </c:pt>
                <c:pt idx="2">
                  <c:v>от 60 001 до 100 000 рублей</c:v>
                </c:pt>
                <c:pt idx="3">
                  <c:v>от 100 000 до 250 000 рублей</c:v>
                </c:pt>
                <c:pt idx="4">
                  <c:v>свыше 250 000 рублей</c:v>
                </c:pt>
              </c:strCache>
            </c:strRef>
          </c:cat>
          <c:val>
            <c:numRef>
              <c:f>Лист1!$B$36:$B$40</c:f>
              <c:numCache>
                <c:formatCode>0%</c:formatCode>
                <c:ptCount val="5"/>
                <c:pt idx="0">
                  <c:v>0.16915995397008088</c:v>
                </c:pt>
                <c:pt idx="1">
                  <c:v>0.379746835443038</c:v>
                </c:pt>
                <c:pt idx="2">
                  <c:v>0.23935558112773356</c:v>
                </c:pt>
                <c:pt idx="3">
                  <c:v>0.189873417721519</c:v>
                </c:pt>
                <c:pt idx="4">
                  <c:v>2.1864211737629612E-2</c:v>
                </c:pt>
              </c:numCache>
            </c:numRef>
          </c:val>
        </c:ser>
        <c:ser>
          <c:idx val="1"/>
          <c:order val="1"/>
          <c:tx>
            <c:strRef>
              <c:f>Лист1!$C$35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Лист1!$A$36:$A$40</c:f>
              <c:strCache>
                <c:ptCount val="5"/>
                <c:pt idx="0">
                  <c:v>до 30 000 рублей</c:v>
                </c:pt>
                <c:pt idx="1">
                  <c:v>от 30 001 до 60 000 рублей</c:v>
                </c:pt>
                <c:pt idx="2">
                  <c:v>от 60 001 до 100 000 рублей</c:v>
                </c:pt>
                <c:pt idx="3">
                  <c:v>от 100 000 до 250 000 рублей</c:v>
                </c:pt>
                <c:pt idx="4">
                  <c:v>свыше 250 000 рублей</c:v>
                </c:pt>
              </c:strCache>
            </c:strRef>
          </c:cat>
          <c:val>
            <c:numRef>
              <c:f>Лист1!$C$36:$C$40</c:f>
              <c:numCache>
                <c:formatCode>0%</c:formatCode>
                <c:ptCount val="5"/>
                <c:pt idx="0">
                  <c:v>9.1459314055144583E-2</c:v>
                </c:pt>
                <c:pt idx="1">
                  <c:v>0.32616005379959817</c:v>
                </c:pt>
                <c:pt idx="2">
                  <c:v>0.259583053127102</c:v>
                </c:pt>
                <c:pt idx="3">
                  <c:v>0.27168796234028453</c:v>
                </c:pt>
                <c:pt idx="4">
                  <c:v>5.1109616677874746E-2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1837776"/>
        <c:axId val="261838336"/>
      </c:barChart>
      <c:catAx>
        <c:axId val="261837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050"/>
            </a:pPr>
            <a:endParaRPr lang="ru-RU"/>
          </a:p>
        </c:txPr>
        <c:crossAx val="261838336"/>
        <c:crosses val="autoZero"/>
        <c:auto val="1"/>
        <c:lblAlgn val="ctr"/>
        <c:lblOffset val="100"/>
        <c:noMultiLvlLbl val="0"/>
      </c:catAx>
      <c:valAx>
        <c:axId val="26183833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261837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267618715873817"/>
          <c:y val="0.91081825298153662"/>
          <c:w val="0.182138849268276"/>
          <c:h val="6.5789934152967924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 Narrow" panose="020B0606020202030204" pitchFamily="34" charset="0"/>
        </a:defRPr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707339063533168E-2"/>
          <c:y val="2.7883402270072345E-2"/>
          <c:w val="0.679882991725271"/>
          <c:h val="0.8822813453252559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'С23-остатки'!$B$3</c:f>
              <c:strCache>
                <c:ptCount val="1"/>
                <c:pt idx="0">
                  <c:v>Средства субсидии на выполнение ГЗ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1100" b="1"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cat>
            <c:strRef>
              <c:f>'С23-остатки'!$A$4:$A$6</c:f>
              <c:strCache>
                <c:ptCount val="3"/>
                <c:pt idx="0">
                  <c:v>Подразделения</c:v>
                </c:pt>
                <c:pt idx="1">
                  <c:v>Центральный бюджет</c:v>
                </c:pt>
                <c:pt idx="2">
                  <c:v>Филиалы</c:v>
                </c:pt>
              </c:strCache>
            </c:strRef>
          </c:cat>
          <c:val>
            <c:numRef>
              <c:f>'С23-остатки'!$B$4:$B$6</c:f>
              <c:numCache>
                <c:formatCode>_(* #,##0.00_);_(* \(#,##0.00\);_(* "-"??_);_(@_)</c:formatCode>
                <c:ptCount val="3"/>
                <c:pt idx="0">
                  <c:v>172.43224801000122</c:v>
                </c:pt>
                <c:pt idx="1">
                  <c:v>714.53834042999915</c:v>
                </c:pt>
                <c:pt idx="2">
                  <c:v>50.4</c:v>
                </c:pt>
              </c:numCache>
            </c:numRef>
          </c:val>
        </c:ser>
        <c:ser>
          <c:idx val="2"/>
          <c:order val="1"/>
          <c:tx>
            <c:strRef>
              <c:f>'С23-остатки'!$C$3</c:f>
              <c:strCache>
                <c:ptCount val="1"/>
                <c:pt idx="0">
                  <c:v>Средства субсидий на иные цели</c:v>
                </c:pt>
              </c:strCache>
            </c:strRef>
          </c:tx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accent3">
                        <a:lumMod val="50000"/>
                      </a:schemeClr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'С23-остатки'!$A$4:$A$6</c:f>
              <c:strCache>
                <c:ptCount val="3"/>
                <c:pt idx="0">
                  <c:v>Подразделения</c:v>
                </c:pt>
                <c:pt idx="1">
                  <c:v>Центральный бюджет</c:v>
                </c:pt>
                <c:pt idx="2">
                  <c:v>Филиалы</c:v>
                </c:pt>
              </c:strCache>
            </c:strRef>
          </c:cat>
          <c:val>
            <c:numRef>
              <c:f>'С23-остатки'!$C$4:$C$6</c:f>
              <c:numCache>
                <c:formatCode>_(* #,##0.00_);_(* \(#,##0.00\);_(* "-"??_);_(@_)</c:formatCode>
                <c:ptCount val="3"/>
                <c:pt idx="0">
                  <c:v>0.5029653500000002</c:v>
                </c:pt>
                <c:pt idx="1">
                  <c:v>167.77801732000017</c:v>
                </c:pt>
                <c:pt idx="2">
                  <c:v>0.1</c:v>
                </c:pt>
              </c:numCache>
            </c:numRef>
          </c:val>
        </c:ser>
        <c:ser>
          <c:idx val="1"/>
          <c:order val="2"/>
          <c:tx>
            <c:strRef>
              <c:f>'С23-остатки'!$D$3</c:f>
              <c:strCache>
                <c:ptCount val="1"/>
                <c:pt idx="0">
                  <c:v>Средства целевых программ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'С23-остатки'!$A$4:$A$6</c:f>
              <c:strCache>
                <c:ptCount val="3"/>
                <c:pt idx="0">
                  <c:v>Подразделения</c:v>
                </c:pt>
                <c:pt idx="1">
                  <c:v>Центральный бюджет</c:v>
                </c:pt>
                <c:pt idx="2">
                  <c:v>Филиалы</c:v>
                </c:pt>
              </c:strCache>
            </c:strRef>
          </c:cat>
          <c:val>
            <c:numRef>
              <c:f>'С23-остатки'!$D$4:$D$6</c:f>
              <c:numCache>
                <c:formatCode>_(* #,##0.00_);_(* \(#,##0.00\);_(* "-"??_);_(@_)</c:formatCode>
                <c:ptCount val="3"/>
                <c:pt idx="1">
                  <c:v>600.4</c:v>
                </c:pt>
              </c:numCache>
            </c:numRef>
          </c:val>
        </c:ser>
        <c:ser>
          <c:idx val="3"/>
          <c:order val="3"/>
          <c:tx>
            <c:strRef>
              <c:f>'С23-остатки'!$E$3</c:f>
              <c:strCache>
                <c:ptCount val="1"/>
                <c:pt idx="0">
                  <c:v>Поступления от приносящей доход деятельности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2.6188359758768608E-2"/>
                  <c:y val="-2.2813692766422804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>
                        <a:solidFill>
                          <a:schemeClr val="bg1"/>
                        </a:solidFill>
                      </a:rPr>
                      <a:t>42,0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4">
                  <a:lumMod val="75000"/>
                </a:schemeClr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bg1"/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'С23-остатки'!$A$4:$A$6</c:f>
              <c:strCache>
                <c:ptCount val="3"/>
                <c:pt idx="0">
                  <c:v>Подразделения</c:v>
                </c:pt>
                <c:pt idx="1">
                  <c:v>Центральный бюджет</c:v>
                </c:pt>
                <c:pt idx="2">
                  <c:v>Филиалы</c:v>
                </c:pt>
              </c:strCache>
            </c:strRef>
          </c:cat>
          <c:val>
            <c:numRef>
              <c:f>'С23-остатки'!$E$4:$E$6</c:f>
              <c:numCache>
                <c:formatCode>General</c:formatCode>
                <c:ptCount val="3"/>
                <c:pt idx="0" formatCode="_(* #,##0.00_);_(* \(#,##0.00\);_(* &quot;-&quot;??_);_(@_)">
                  <c:v>881.65302593568958</c:v>
                </c:pt>
                <c:pt idx="2" formatCode="_(* #,##0.00_);_(* \(#,##0.00\);_(* &quot;-&quot;??_);_(@_)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61842256"/>
        <c:axId val="261842816"/>
      </c:barChart>
      <c:catAx>
        <c:axId val="261842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 Narrow" pitchFamily="34" charset="0"/>
                <a:cs typeface="Times New Roman" pitchFamily="18" charset="0"/>
              </a:defRPr>
            </a:pPr>
            <a:endParaRPr lang="ru-RU"/>
          </a:p>
        </c:txPr>
        <c:crossAx val="261842816"/>
        <c:crosses val="autoZero"/>
        <c:auto val="1"/>
        <c:lblAlgn val="ctr"/>
        <c:lblOffset val="100"/>
        <c:noMultiLvlLbl val="0"/>
      </c:catAx>
      <c:valAx>
        <c:axId val="261842816"/>
        <c:scaling>
          <c:orientation val="minMax"/>
          <c:max val="1700"/>
          <c:min val="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_(* #,##0.00_);_(* \(#,##0.0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  <a:cs typeface="Times New Roman" pitchFamily="18" charset="0"/>
              </a:defRPr>
            </a:pPr>
            <a:endParaRPr lang="ru-RU"/>
          </a:p>
        </c:txPr>
        <c:crossAx val="261842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269720101781171"/>
          <c:y val="0.15695381514601717"/>
          <c:w val="0.20508905852417356"/>
          <c:h val="0.5061174827335474"/>
        </c:manualLayout>
      </c:layout>
      <c:overlay val="0"/>
      <c:txPr>
        <a:bodyPr/>
        <a:lstStyle/>
        <a:p>
          <a:pPr>
            <a:defRPr sz="1100"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4560631744579525E-2"/>
          <c:y val="3.1406138472519739E-2"/>
          <c:w val="0.85757285958473395"/>
          <c:h val="0.8198524113821972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'С11-ЦБ и подразделения'!$A$6</c:f>
              <c:strCache>
                <c:ptCount val="1"/>
                <c:pt idx="0">
                  <c:v>Оказание услуг по основным платным программам ВО</c:v>
                </c:pt>
              </c:strCache>
            </c:strRef>
          </c:tx>
          <c:invertIfNegative val="0"/>
          <c:dLbls>
            <c:spPr>
              <a:solidFill>
                <a:srgbClr val="0070C0"/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'С11-ЦБ и подразделения'!$B$4:$G$5</c:f>
              <c:multiLvlStrCache>
                <c:ptCount val="6"/>
                <c:lvl>
                  <c:pt idx="0">
                    <c:v>План</c:v>
                  </c:pt>
                  <c:pt idx="1">
                    <c:v>Факт</c:v>
                  </c:pt>
                  <c:pt idx="2">
                    <c:v>План</c:v>
                  </c:pt>
                  <c:pt idx="3">
                    <c:v>Факт</c:v>
                  </c:pt>
                  <c:pt idx="4">
                    <c:v>План</c:v>
                  </c:pt>
                  <c:pt idx="5">
                    <c:v>Факт</c:v>
                  </c:pt>
                </c:lvl>
                <c:lvl>
                  <c:pt idx="0">
                    <c:v>ЦБ</c:v>
                  </c:pt>
                  <c:pt idx="2">
                    <c:v>Подразделения</c:v>
                  </c:pt>
                  <c:pt idx="4">
                    <c:v>Филиалы</c:v>
                  </c:pt>
                </c:lvl>
              </c:multiLvlStrCache>
            </c:multiLvlStrRef>
          </c:cat>
          <c:val>
            <c:numRef>
              <c:f>'С11-ЦБ и подразделения'!$B$6:$G$6</c:f>
              <c:numCache>
                <c:formatCode>_-* #,##0_р_._-;\-* #,##0_р_._-;_-* "-"??_р_._-;_-@_-</c:formatCode>
                <c:ptCount val="6"/>
                <c:pt idx="0">
                  <c:v>641.19999999999993</c:v>
                </c:pt>
                <c:pt idx="1">
                  <c:v>716.1</c:v>
                </c:pt>
                <c:pt idx="2">
                  <c:v>473</c:v>
                </c:pt>
                <c:pt idx="3">
                  <c:v>552.29999999999995</c:v>
                </c:pt>
                <c:pt idx="4">
                  <c:v>130.30000000000001</c:v>
                </c:pt>
                <c:pt idx="5">
                  <c:v>123.9</c:v>
                </c:pt>
              </c:numCache>
            </c:numRef>
          </c:val>
        </c:ser>
        <c:ser>
          <c:idx val="1"/>
          <c:order val="1"/>
          <c:tx>
            <c:strRef>
              <c:f>'С11-ЦБ и подразделения'!$A$7</c:f>
              <c:strCache>
                <c:ptCount val="1"/>
                <c:pt idx="0">
                  <c:v>Оказание  образовательных услуг по программам ДПО</c:v>
                </c:pt>
              </c:strCache>
            </c:strRef>
          </c:tx>
          <c:invertIfNegative val="0"/>
          <c:dLbls>
            <c:spPr>
              <a:solidFill>
                <a:schemeClr val="accent2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'С11-ЦБ и подразделения'!$B$4:$G$5</c:f>
              <c:multiLvlStrCache>
                <c:ptCount val="6"/>
                <c:lvl>
                  <c:pt idx="0">
                    <c:v>План</c:v>
                  </c:pt>
                  <c:pt idx="1">
                    <c:v>Факт</c:v>
                  </c:pt>
                  <c:pt idx="2">
                    <c:v>План</c:v>
                  </c:pt>
                  <c:pt idx="3">
                    <c:v>Факт</c:v>
                  </c:pt>
                  <c:pt idx="4">
                    <c:v>План</c:v>
                  </c:pt>
                  <c:pt idx="5">
                    <c:v>Факт</c:v>
                  </c:pt>
                </c:lvl>
                <c:lvl>
                  <c:pt idx="0">
                    <c:v>ЦБ</c:v>
                  </c:pt>
                  <c:pt idx="2">
                    <c:v>Подразделения</c:v>
                  </c:pt>
                  <c:pt idx="4">
                    <c:v>Филиалы</c:v>
                  </c:pt>
                </c:lvl>
              </c:multiLvlStrCache>
            </c:multiLvlStrRef>
          </c:cat>
          <c:val>
            <c:numRef>
              <c:f>'С11-ЦБ и подразделения'!$B$7:$G$7</c:f>
              <c:numCache>
                <c:formatCode>_-* #,##0_р_._-;\-* #,##0_р_._-;_-* "-"??_р_._-;_-@_-</c:formatCode>
                <c:ptCount val="6"/>
                <c:pt idx="0">
                  <c:v>209.4</c:v>
                </c:pt>
                <c:pt idx="1">
                  <c:v>207.1</c:v>
                </c:pt>
                <c:pt idx="2">
                  <c:v>471</c:v>
                </c:pt>
                <c:pt idx="3">
                  <c:v>508</c:v>
                </c:pt>
                <c:pt idx="4">
                  <c:v>222.1</c:v>
                </c:pt>
                <c:pt idx="5">
                  <c:v>212.7</c:v>
                </c:pt>
              </c:numCache>
            </c:numRef>
          </c:val>
        </c:ser>
        <c:ser>
          <c:idx val="2"/>
          <c:order val="2"/>
          <c:tx>
            <c:strRef>
              <c:f>'С11-ЦБ и подразделения'!$A$8</c:f>
              <c:strCache>
                <c:ptCount val="1"/>
                <c:pt idx="0">
                  <c:v>Выполнение НИР, консультационные и аналитические работы</c:v>
                </c:pt>
              </c:strCache>
            </c:strRef>
          </c:tx>
          <c:invertIfNegative val="0"/>
          <c:dLbls>
            <c:spPr>
              <a:solidFill>
                <a:schemeClr val="accent3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 b="1"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'С11-ЦБ и подразделения'!$B$4:$G$5</c:f>
              <c:multiLvlStrCache>
                <c:ptCount val="6"/>
                <c:lvl>
                  <c:pt idx="0">
                    <c:v>План</c:v>
                  </c:pt>
                  <c:pt idx="1">
                    <c:v>Факт</c:v>
                  </c:pt>
                  <c:pt idx="2">
                    <c:v>План</c:v>
                  </c:pt>
                  <c:pt idx="3">
                    <c:v>Факт</c:v>
                  </c:pt>
                  <c:pt idx="4">
                    <c:v>План</c:v>
                  </c:pt>
                  <c:pt idx="5">
                    <c:v>Факт</c:v>
                  </c:pt>
                </c:lvl>
                <c:lvl>
                  <c:pt idx="0">
                    <c:v>ЦБ</c:v>
                  </c:pt>
                  <c:pt idx="2">
                    <c:v>Подразделения</c:v>
                  </c:pt>
                  <c:pt idx="4">
                    <c:v>Филиалы</c:v>
                  </c:pt>
                </c:lvl>
              </c:multiLvlStrCache>
            </c:multiLvlStrRef>
          </c:cat>
          <c:val>
            <c:numRef>
              <c:f>'С11-ЦБ и подразделения'!$B$8:$G$8</c:f>
              <c:numCache>
                <c:formatCode>_-* #,##0_р_._-;\-* #,##0_р_._-;_-* "-"??_р_._-;_-@_-</c:formatCode>
                <c:ptCount val="6"/>
                <c:pt idx="0">
                  <c:v>317.8</c:v>
                </c:pt>
                <c:pt idx="1">
                  <c:v>299.89999999999969</c:v>
                </c:pt>
                <c:pt idx="2">
                  <c:v>1224</c:v>
                </c:pt>
                <c:pt idx="3">
                  <c:v>1214.5</c:v>
                </c:pt>
                <c:pt idx="4">
                  <c:v>11.6</c:v>
                </c:pt>
                <c:pt idx="5">
                  <c:v>6.5</c:v>
                </c:pt>
              </c:numCache>
            </c:numRef>
          </c:val>
        </c:ser>
        <c:ser>
          <c:idx val="3"/>
          <c:order val="3"/>
          <c:tx>
            <c:strRef>
              <c:f>'С11-ЦБ и подразделения'!$A$9</c:f>
              <c:strCache>
                <c:ptCount val="1"/>
                <c:pt idx="0">
                  <c:v>Целевые и безвозмездные поступления, иные поступления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4.049493335046515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4953086578380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8496434579956879E-2"/>
                  <c:y val="5.7102069950035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59954963115244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4495683965210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995496311524489E-2"/>
                  <c:y val="1.14204139900071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4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'С11-ЦБ и подразделения'!$B$4:$G$5</c:f>
              <c:multiLvlStrCache>
                <c:ptCount val="6"/>
                <c:lvl>
                  <c:pt idx="0">
                    <c:v>План</c:v>
                  </c:pt>
                  <c:pt idx="1">
                    <c:v>Факт</c:v>
                  </c:pt>
                  <c:pt idx="2">
                    <c:v>План</c:v>
                  </c:pt>
                  <c:pt idx="3">
                    <c:v>Факт</c:v>
                  </c:pt>
                  <c:pt idx="4">
                    <c:v>План</c:v>
                  </c:pt>
                  <c:pt idx="5">
                    <c:v>Факт</c:v>
                  </c:pt>
                </c:lvl>
                <c:lvl>
                  <c:pt idx="0">
                    <c:v>ЦБ</c:v>
                  </c:pt>
                  <c:pt idx="2">
                    <c:v>Подразделения</c:v>
                  </c:pt>
                  <c:pt idx="4">
                    <c:v>Филиалы</c:v>
                  </c:pt>
                </c:lvl>
              </c:multiLvlStrCache>
            </c:multiLvlStrRef>
          </c:cat>
          <c:val>
            <c:numRef>
              <c:f>'С11-ЦБ и подразделения'!$B$9:$G$9</c:f>
              <c:numCache>
                <c:formatCode>_-* #,##0_р_._-;\-* #,##0_р_._-;_-* "-"??_р_._-;_-@_-</c:formatCode>
                <c:ptCount val="6"/>
                <c:pt idx="0">
                  <c:v>480.60000000000031</c:v>
                </c:pt>
                <c:pt idx="1">
                  <c:v>360.7999999999995</c:v>
                </c:pt>
                <c:pt idx="2">
                  <c:v>16.799999999999912</c:v>
                </c:pt>
                <c:pt idx="3">
                  <c:v>45.200000000000053</c:v>
                </c:pt>
                <c:pt idx="4">
                  <c:v>47.300000000000004</c:v>
                </c:pt>
                <c:pt idx="5">
                  <c:v>71.800000000000054</c:v>
                </c:pt>
              </c:numCache>
            </c:numRef>
          </c:val>
        </c:ser>
        <c:ser>
          <c:idx val="4"/>
          <c:order val="4"/>
          <c:tx>
            <c:strRef>
              <c:f>'С11-ЦБ и подразделения'!$A$10</c:f>
              <c:strCache>
                <c:ptCount val="1"/>
                <c:pt idx="0">
                  <c:v>Оказание  дополнительных образовательных услуг по довузовской подготовке (ФДП)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2.9996246926270449E-3"/>
                  <c:y val="-1.7130620985010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349831111682168E-2"/>
                  <c:y val="-3.4261241970021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6996622233643366E-2"/>
                  <c:y val="-1.7130620985010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5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 b="1"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'С11-ЦБ и подразделения'!$B$4:$G$5</c:f>
              <c:multiLvlStrCache>
                <c:ptCount val="6"/>
                <c:lvl>
                  <c:pt idx="0">
                    <c:v>План</c:v>
                  </c:pt>
                  <c:pt idx="1">
                    <c:v>Факт</c:v>
                  </c:pt>
                  <c:pt idx="2">
                    <c:v>План</c:v>
                  </c:pt>
                  <c:pt idx="3">
                    <c:v>Факт</c:v>
                  </c:pt>
                  <c:pt idx="4">
                    <c:v>План</c:v>
                  </c:pt>
                  <c:pt idx="5">
                    <c:v>Факт</c:v>
                  </c:pt>
                </c:lvl>
                <c:lvl>
                  <c:pt idx="0">
                    <c:v>ЦБ</c:v>
                  </c:pt>
                  <c:pt idx="2">
                    <c:v>Подразделения</c:v>
                  </c:pt>
                  <c:pt idx="4">
                    <c:v>Филиалы</c:v>
                  </c:pt>
                </c:lvl>
              </c:multiLvlStrCache>
            </c:multiLvlStrRef>
          </c:cat>
          <c:val>
            <c:numRef>
              <c:f>'С11-ЦБ и подразделения'!$B$10:$G$10</c:f>
              <c:numCache>
                <c:formatCode>_-* #,##0_р_._-;\-* #,##0_р_._-;_-* "-"??_р_._-;_-@_-</c:formatCode>
                <c:ptCount val="6"/>
                <c:pt idx="0">
                  <c:v>33.4</c:v>
                </c:pt>
                <c:pt idx="1">
                  <c:v>32.9</c:v>
                </c:pt>
                <c:pt idx="2">
                  <c:v>36.800000000000004</c:v>
                </c:pt>
                <c:pt idx="3">
                  <c:v>48.5</c:v>
                </c:pt>
                <c:pt idx="4">
                  <c:v>28.6</c:v>
                </c:pt>
                <c:pt idx="5">
                  <c:v>17.2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49500624"/>
        <c:axId val="149501184"/>
        <c:axId val="0"/>
      </c:bar3DChart>
      <c:catAx>
        <c:axId val="149500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ru-RU"/>
          </a:p>
        </c:txPr>
        <c:crossAx val="149501184"/>
        <c:crosses val="autoZero"/>
        <c:auto val="1"/>
        <c:lblAlgn val="ctr"/>
        <c:lblOffset val="100"/>
        <c:noMultiLvlLbl val="0"/>
      </c:catAx>
      <c:valAx>
        <c:axId val="14950118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_-* #,##0_р_._-;\-* #,##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 Narrow" pitchFamily="34" charset="0"/>
              </a:defRPr>
            </a:pPr>
            <a:endParaRPr lang="ru-RU"/>
          </a:p>
        </c:txPr>
        <c:crossAx val="149500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21672689928797"/>
          <c:y val="4.8726050571301721E-2"/>
          <c:w val="0.33783273100712108"/>
          <c:h val="0.3330224933963441"/>
        </c:manualLayout>
      </c:layout>
      <c:overlay val="0"/>
      <c:txPr>
        <a:bodyPr/>
        <a:lstStyle/>
        <a:p>
          <a:pPr>
            <a:defRPr>
              <a:latin typeface="Arial Narrow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123542749299386E-2"/>
          <c:y val="9.4347892963547744E-2"/>
          <c:w val="0.91183739258659202"/>
          <c:h val="0.83007781921996593"/>
        </c:manualLayout>
      </c:layout>
      <c:lineChart>
        <c:grouping val="standard"/>
        <c:varyColors val="0"/>
        <c:ser>
          <c:idx val="0"/>
          <c:order val="0"/>
          <c:tx>
            <c:strRef>
              <c:f>'Диаграмма 3 данные к ней'!$A$5</c:f>
              <c:strCache>
                <c:ptCount val="1"/>
                <c:pt idx="0">
                  <c:v>Высшее профессиональное образование</c:v>
                </c:pt>
              </c:strCache>
            </c:strRef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dLbl>
              <c:idx val="2"/>
              <c:layout>
                <c:manualLayout>
                  <c:x val="-3.2763846185330077E-2"/>
                  <c:y val="3.76136353616492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002060"/>
                    </a:solidFill>
                    <a:latin typeface="Arial Narrow" panose="020B0606020202030204" pitchFamily="34" charset="0"/>
                    <a:cs typeface="Times New Roman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'Диаграмма 3 данные к ней'!$B$4:$J$4</c15:sqref>
                  </c15:fullRef>
                </c:ext>
              </c:extLst>
              <c:f>'Диаграмма 3 данные к ней'!$E$4:$I$4</c:f>
              <c:strCache>
                <c:ptCount val="5"/>
                <c:pt idx="0">
                  <c:v>2009 г. </c:v>
                </c:pt>
                <c:pt idx="1">
                  <c:v>2010 г.</c:v>
                </c:pt>
                <c:pt idx="2">
                  <c:v>2011 г.</c:v>
                </c:pt>
                <c:pt idx="3">
                  <c:v>2012 г.</c:v>
                </c:pt>
                <c:pt idx="4">
                  <c:v>2013 г. 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'Диаграмма 3 данные к ней'!$B$5:$J$5</c15:sqref>
                  </c15:fullRef>
                </c:ext>
              </c:extLst>
              <c:f>'Диаграмма 3 данные к ней'!$E$5:$I$5</c:f>
              <c:numCache>
                <c:formatCode>#,##0</c:formatCode>
                <c:ptCount val="5"/>
                <c:pt idx="0">
                  <c:v>895.8</c:v>
                </c:pt>
                <c:pt idx="1">
                  <c:v>1013.0999999999999</c:v>
                </c:pt>
                <c:pt idx="2">
                  <c:v>1063.96335</c:v>
                </c:pt>
                <c:pt idx="3">
                  <c:v>1087.5999999999999</c:v>
                </c:pt>
                <c:pt idx="4">
                  <c:v>1263.5</c:v>
                </c:pt>
              </c:numCache>
            </c:numRef>
          </c:val>
          <c:smooth val="1"/>
          <c:extLst/>
        </c:ser>
        <c:ser>
          <c:idx val="1"/>
          <c:order val="1"/>
          <c:tx>
            <c:strRef>
              <c:f>'Диаграмма 3 данные к ней'!$A$6</c:f>
              <c:strCache>
                <c:ptCount val="1"/>
                <c:pt idx="0">
                  <c:v>Довузовская подготовка</c:v>
                </c:pt>
              </c:strCache>
            </c:strRef>
          </c:tx>
          <c:spPr>
            <a:ln w="38100">
              <a:solidFill>
                <a:srgbClr val="FF00FF"/>
              </a:solidFill>
              <a:prstDash val="lgDash"/>
            </a:ln>
          </c:spPr>
          <c:marker>
            <c:symbol val="square"/>
            <c:size val="9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dLbls>
            <c:dLbl>
              <c:idx val="2"/>
              <c:layout>
                <c:manualLayout>
                  <c:x val="7.897504524246866E-3"/>
                  <c:y val="4.45439840736593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FF33CC"/>
                    </a:solidFill>
                    <a:latin typeface="Arial Narrow" panose="020B0606020202030204" pitchFamily="34" charset="0"/>
                    <a:cs typeface="Times New Roman" pitchFamily="18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'Диаграмма 3 данные к ней'!$B$4:$J$4</c15:sqref>
                  </c15:fullRef>
                </c:ext>
              </c:extLst>
              <c:f>'Диаграмма 3 данные к ней'!$E$4:$I$4</c:f>
              <c:strCache>
                <c:ptCount val="5"/>
                <c:pt idx="0">
                  <c:v>2009 г. </c:v>
                </c:pt>
                <c:pt idx="1">
                  <c:v>2010 г.</c:v>
                </c:pt>
                <c:pt idx="2">
                  <c:v>2011 г.</c:v>
                </c:pt>
                <c:pt idx="3">
                  <c:v>2012 г.</c:v>
                </c:pt>
                <c:pt idx="4">
                  <c:v>2013 г. 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'Диаграмма 3 данные к ней'!$B$6:$J$6</c15:sqref>
                  </c15:fullRef>
                </c:ext>
              </c:extLst>
              <c:f>'Диаграмма 3 данные к ней'!$E$6:$I$6</c:f>
              <c:numCache>
                <c:formatCode>#,##0</c:formatCode>
                <c:ptCount val="5"/>
                <c:pt idx="0">
                  <c:v>77.185960609999995</c:v>
                </c:pt>
                <c:pt idx="1">
                  <c:v>78.7</c:v>
                </c:pt>
                <c:pt idx="2">
                  <c:v>82.525000000000006</c:v>
                </c:pt>
                <c:pt idx="3">
                  <c:v>81.400000000000006</c:v>
                </c:pt>
                <c:pt idx="4">
                  <c:v>81.400000000000006</c:v>
                </c:pt>
              </c:numCache>
            </c:numRef>
          </c:val>
          <c:smooth val="0"/>
          <c:extLst/>
        </c:ser>
        <c:ser>
          <c:idx val="2"/>
          <c:order val="2"/>
          <c:tx>
            <c:strRef>
              <c:f>'Диаграмма 3 данные к ней'!$A$7</c:f>
              <c:strCache>
                <c:ptCount val="1"/>
                <c:pt idx="0">
                  <c:v>Дополнительное профессиональное образование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703</a:t>
                    </a:r>
                    <a:endParaRPr lang="en-US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rgbClr val="00B050"/>
                    </a:solidFill>
                    <a:latin typeface="Arial Narrow" panose="020B0606020202030204" pitchFamily="34" charset="0"/>
                    <a:cs typeface="Times New Roman" pitchFamily="18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'Диаграмма 3 данные к ней'!$B$4:$J$4</c15:sqref>
                  </c15:fullRef>
                </c:ext>
              </c:extLst>
              <c:f>'Диаграмма 3 данные к ней'!$E$4:$I$4</c:f>
              <c:strCache>
                <c:ptCount val="5"/>
                <c:pt idx="0">
                  <c:v>2009 г. </c:v>
                </c:pt>
                <c:pt idx="1">
                  <c:v>2010 г.</c:v>
                </c:pt>
                <c:pt idx="2">
                  <c:v>2011 г.</c:v>
                </c:pt>
                <c:pt idx="3">
                  <c:v>2012 г.</c:v>
                </c:pt>
                <c:pt idx="4">
                  <c:v>2013 г. 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'Диаграмма 3 данные к ней'!$B$7:$J$7</c15:sqref>
                  </c15:fullRef>
                </c:ext>
              </c:extLst>
              <c:f>'Диаграмма 3 данные к ней'!$E$7:$I$7</c:f>
              <c:numCache>
                <c:formatCode>#,##0</c:formatCode>
                <c:ptCount val="5"/>
                <c:pt idx="0">
                  <c:v>571.5</c:v>
                </c:pt>
                <c:pt idx="1">
                  <c:v>581.5</c:v>
                </c:pt>
                <c:pt idx="2">
                  <c:v>697.40044000000012</c:v>
                </c:pt>
                <c:pt idx="3">
                  <c:v>697</c:v>
                </c:pt>
                <c:pt idx="4">
                  <c:v>715.1</c:v>
                </c:pt>
              </c:numCache>
            </c:numRef>
          </c:val>
          <c:smooth val="0"/>
          <c:extLst/>
        </c:ser>
        <c:ser>
          <c:idx val="3"/>
          <c:order val="3"/>
          <c:tx>
            <c:strRef>
              <c:f>'Диаграмма 3 данные к ней'!$A$8</c:f>
              <c:strCache>
                <c:ptCount val="1"/>
                <c:pt idx="0">
                  <c:v>Выполнение НИР, экспертно-аналитические и научно-технические услуги</c:v>
                </c:pt>
              </c:strCache>
            </c:strRef>
          </c:tx>
          <c:spPr>
            <a:ln w="25400">
              <a:solidFill>
                <a:schemeClr val="accent6">
                  <a:lumMod val="50000"/>
                </a:schemeClr>
              </a:solidFill>
              <a:prstDash val="solid"/>
            </a:ln>
          </c:spPr>
          <c:marker>
            <c:symbol val="x"/>
            <c:size val="10"/>
            <c:spPr>
              <a:noFill/>
              <a:ln>
                <a:solidFill>
                  <a:schemeClr val="accent6">
                    <a:lumMod val="50000"/>
                  </a:schemeClr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2.7587447479051022E-2"/>
                  <c:y val="-4.13461755130552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4715627652052125E-2"/>
                  <c:y val="-3.13922125915671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4581384773430384E-2"/>
                  <c:y val="-5.37886291649154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7789530882578193E-2"/>
                  <c:y val="-3.88576847826832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4917711055579337E-2"/>
                  <c:y val="-3.13922125915671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accent6">
                        <a:lumMod val="50000"/>
                      </a:schemeClr>
                    </a:solidFill>
                    <a:latin typeface="Arial Narrow" panose="020B0606020202030204" pitchFamily="34" charset="0"/>
                    <a:cs typeface="Times New Roman" pitchFamily="18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'Диаграмма 3 данные к ней'!$B$4:$J$4</c15:sqref>
                  </c15:fullRef>
                </c:ext>
              </c:extLst>
              <c:f>'Диаграмма 3 данные к ней'!$E$4:$I$4</c:f>
              <c:strCache>
                <c:ptCount val="5"/>
                <c:pt idx="0">
                  <c:v>2009 г. </c:v>
                </c:pt>
                <c:pt idx="1">
                  <c:v>2010 г.</c:v>
                </c:pt>
                <c:pt idx="2">
                  <c:v>2011 г.</c:v>
                </c:pt>
                <c:pt idx="3">
                  <c:v>2012 г.</c:v>
                </c:pt>
                <c:pt idx="4">
                  <c:v>2013 г. 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'Диаграмма 3 данные к ней'!$B$8:$J$8</c15:sqref>
                  </c15:fullRef>
                </c:ext>
              </c:extLst>
              <c:f>'Диаграмма 3 данные к ней'!$E$8:$I$8</c:f>
              <c:numCache>
                <c:formatCode>#,##0</c:formatCode>
                <c:ptCount val="5"/>
                <c:pt idx="0">
                  <c:v>662.40943855</c:v>
                </c:pt>
                <c:pt idx="1">
                  <c:v>789.7</c:v>
                </c:pt>
                <c:pt idx="2">
                  <c:v>1118.1330702099999</c:v>
                </c:pt>
                <c:pt idx="3">
                  <c:v>1451.9621797999998</c:v>
                </c:pt>
                <c:pt idx="4">
                  <c:v>1514.3</c:v>
                </c:pt>
              </c:numCache>
            </c:numRef>
          </c:val>
          <c:smooth val="1"/>
          <c:extLst/>
        </c:ser>
        <c:ser>
          <c:idx val="4"/>
          <c:order val="4"/>
          <c:tx>
            <c:strRef>
              <c:f>'Диаграмма 3 данные к ней'!$A$9</c:f>
              <c:strCache>
                <c:ptCount val="1"/>
                <c:pt idx="0">
                  <c:v>Прочие поступления</c:v>
                </c:pt>
              </c:strCache>
            </c:strRef>
          </c:tx>
          <c:dLbls>
            <c:dLbl>
              <c:idx val="0"/>
              <c:layout>
                <c:manualLayout>
                  <c:x val="1.008721061044714E-2"/>
                  <c:y val="3.70412824936638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295903043744605E-2"/>
                  <c:y val="3.20643010329196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3997672695302404E-2"/>
                  <c:y val="-2.01940043048931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279717738552697E-2"/>
                  <c:y val="-4.8811647704171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251705736607088E-2"/>
                      <c:h val="4.4220480278710964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2.5433582608801745E-2"/>
                  <c:y val="-4.25904208782413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  <a:latin typeface="Arial Narrow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'Диаграмма 3 данные к ней'!$B$4:$J$4</c15:sqref>
                  </c15:fullRef>
                </c:ext>
              </c:extLst>
              <c:f>'Диаграмма 3 данные к ней'!$E$4:$I$4</c:f>
              <c:strCache>
                <c:ptCount val="5"/>
                <c:pt idx="0">
                  <c:v>2009 г. </c:v>
                </c:pt>
                <c:pt idx="1">
                  <c:v>2010 г.</c:v>
                </c:pt>
                <c:pt idx="2">
                  <c:v>2011 г.</c:v>
                </c:pt>
                <c:pt idx="3">
                  <c:v>2012 г.</c:v>
                </c:pt>
                <c:pt idx="4">
                  <c:v>2013 г. 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'Диаграмма 3 данные к ней'!$B$9:$J$9</c15:sqref>
                  </c15:fullRef>
                </c:ext>
              </c:extLst>
              <c:f>'Диаграмма 3 данные к ней'!$E$9:$I$9</c:f>
              <c:numCache>
                <c:formatCode>#,##0</c:formatCode>
                <c:ptCount val="5"/>
                <c:pt idx="0">
                  <c:v>79.272000000000006</c:v>
                </c:pt>
                <c:pt idx="1">
                  <c:v>79.134622280000002</c:v>
                </c:pt>
                <c:pt idx="2">
                  <c:v>165.59153739300001</c:v>
                </c:pt>
                <c:pt idx="3">
                  <c:v>223</c:v>
                </c:pt>
                <c:pt idx="4">
                  <c:v>270.8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'Диаграмма 3 данные к ней'!$A$10</c:f>
              <c:strCache>
                <c:ptCount val="1"/>
                <c:pt idx="0">
                  <c:v>Целевые и безвозмездные поступления</c:v>
                </c:pt>
              </c:strCache>
            </c:strRef>
          </c:tx>
          <c:dLbls>
            <c:dLbl>
              <c:idx val="3"/>
              <c:layout>
                <c:manualLayout>
                  <c:x val="9.0282553151844851E-3"/>
                  <c:y val="-7.179197785047310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1268277041519073E-4"/>
                  <c:y val="-1.71331607065355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 Narrow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'Диаграмма 3 данные к ней'!$B$4:$J$4</c15:sqref>
                  </c15:fullRef>
                </c:ext>
              </c:extLst>
              <c:f>'Диаграмма 3 данные к ней'!$E$4:$I$4</c:f>
              <c:strCache>
                <c:ptCount val="5"/>
                <c:pt idx="0">
                  <c:v>2009 г. </c:v>
                </c:pt>
                <c:pt idx="1">
                  <c:v>2010 г.</c:v>
                </c:pt>
                <c:pt idx="2">
                  <c:v>2011 г.</c:v>
                </c:pt>
                <c:pt idx="3">
                  <c:v>2012 г.</c:v>
                </c:pt>
                <c:pt idx="4">
                  <c:v>2013 г. 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'Диаграмма 3 данные к ней'!$B$10:$J$10</c15:sqref>
                  </c15:fullRef>
                </c:ext>
              </c:extLst>
              <c:f>'Диаграмма 3 данные к ней'!$E$10:$I$10</c:f>
              <c:numCache>
                <c:formatCode>#,##0</c:formatCode>
                <c:ptCount val="5"/>
                <c:pt idx="0">
                  <c:v>87.7</c:v>
                </c:pt>
                <c:pt idx="1">
                  <c:v>92.100000000000009</c:v>
                </c:pt>
                <c:pt idx="2">
                  <c:v>303.13301701299997</c:v>
                </c:pt>
                <c:pt idx="3">
                  <c:v>160.1</c:v>
                </c:pt>
                <c:pt idx="4">
                  <c:v>149.30000000000001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9502864"/>
        <c:axId val="149503424"/>
      </c:lineChart>
      <c:catAx>
        <c:axId val="14950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 Narrow" panose="020B0606020202030204" pitchFamily="34" charset="0"/>
                <a:ea typeface="Arial Cyr"/>
                <a:cs typeface="Times New Roman" pitchFamily="18" charset="0"/>
              </a:defRPr>
            </a:pPr>
            <a:endParaRPr lang="ru-RU"/>
          </a:p>
        </c:txPr>
        <c:crossAx val="149503424"/>
        <c:crosses val="autoZero"/>
        <c:auto val="1"/>
        <c:lblAlgn val="ctr"/>
        <c:lblOffset val="100"/>
        <c:tickMarkSkip val="1"/>
        <c:noMultiLvlLbl val="0"/>
      </c:catAx>
      <c:valAx>
        <c:axId val="149503424"/>
        <c:scaling>
          <c:orientation val="minMax"/>
          <c:max val="1600"/>
          <c:min val="0"/>
        </c:scaling>
        <c:delete val="0"/>
        <c:axPos val="l"/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Narrow" panose="020B0606020202030204" pitchFamily="34" charset="0"/>
                <a:ea typeface="Arial Cyr"/>
                <a:cs typeface="Times New Roman" pitchFamily="18" charset="0"/>
              </a:defRPr>
            </a:pPr>
            <a:endParaRPr lang="ru-RU"/>
          </a:p>
        </c:txPr>
        <c:crossAx val="149502864"/>
        <c:crosses val="autoZero"/>
        <c:crossBetween val="between"/>
        <c:majorUnit val="200"/>
        <c:minorUnit val="10"/>
      </c:valAx>
    </c:plotArea>
    <c:legend>
      <c:legendPos val="t"/>
      <c:layout>
        <c:manualLayout>
          <c:xMode val="edge"/>
          <c:yMode val="edge"/>
          <c:x val="8.6122710826059712E-2"/>
          <c:y val="0"/>
          <c:w val="0.56540954072817162"/>
          <c:h val="0.27022932323829058"/>
        </c:manualLayout>
      </c:layout>
      <c:overlay val="0"/>
      <c:txPr>
        <a:bodyPr/>
        <a:lstStyle/>
        <a:p>
          <a:pPr>
            <a:defRPr sz="1200">
              <a:latin typeface="Arial Narrow" panose="020B0606020202030204" pitchFamily="34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67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889339590126994E-2"/>
          <c:y val="5.5781823851272824E-2"/>
          <c:w val="0.75222694724135097"/>
          <c:h val="0.8688102531265233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'доходы и студенты с МИЭФ (Д)'!$B$2</c:f>
              <c:strCache>
                <c:ptCount val="1"/>
                <c:pt idx="0">
                  <c:v>Полученный доход, млн. рублей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4964459408904056E-3"/>
                  <c:y val="0.2097673851374656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0.2657196638299015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0.2957798457011055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0.2979955990349706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_-* #,##0.0\ _р_._-;\-* #,##0.0\ _р_._-;_-* &quot;-&quot;?\ _р_._-;_-@_-" sourceLinked="0"/>
            <c:spPr>
              <a:solidFill>
                <a:schemeClr val="accent2">
                  <a:lumMod val="40000"/>
                  <a:lumOff val="60000"/>
                </a:schemeClr>
              </a:solidFill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 i="0" u="none" strike="noStrike" baseline="0">
                    <a:solidFill>
                      <a:srgbClr val="000000"/>
                    </a:solidFill>
                    <a:latin typeface="Arial Narrow" panose="020B0606020202030204" pitchFamily="34" charset="0"/>
                    <a:ea typeface="Times New Roman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студенты с МИЭФ (Д)'!$A$3:$A$7</c:f>
              <c:strCache>
                <c:ptCount val="5"/>
                <c:pt idx="0">
                  <c:v>2009/2010</c:v>
                </c:pt>
                <c:pt idx="1">
                  <c:v>2010/2011 </c:v>
                </c:pt>
                <c:pt idx="2">
                  <c:v>2011/2012</c:v>
                </c:pt>
                <c:pt idx="3">
                  <c:v>2012/2013</c:v>
                </c:pt>
                <c:pt idx="4">
                  <c:v>2013/2014</c:v>
                </c:pt>
              </c:strCache>
            </c:strRef>
          </c:cat>
          <c:val>
            <c:numRef>
              <c:f>'доходы и студенты с МИЭФ (Д)'!$B$3:$B$7</c:f>
              <c:numCache>
                <c:formatCode>0.00</c:formatCode>
                <c:ptCount val="5"/>
                <c:pt idx="0">
                  <c:v>897.13400000000001</c:v>
                </c:pt>
                <c:pt idx="1">
                  <c:v>1013.124</c:v>
                </c:pt>
                <c:pt idx="2">
                  <c:v>1063.963</c:v>
                </c:pt>
                <c:pt idx="3">
                  <c:v>1042.51</c:v>
                </c:pt>
                <c:pt idx="4">
                  <c:v>1263.52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533360"/>
        <c:axId val="257532800"/>
      </c:barChart>
      <c:lineChart>
        <c:grouping val="standard"/>
        <c:varyColors val="0"/>
        <c:ser>
          <c:idx val="0"/>
          <c:order val="1"/>
          <c:tx>
            <c:strRef>
              <c:f>'доходы и студенты с МИЭФ (Д)'!$C$2</c:f>
              <c:strCache>
                <c:ptCount val="1"/>
                <c:pt idx="0">
                  <c:v>Количество студентов 1 курса</c:v>
                </c:pt>
              </c:strCache>
            </c:strRef>
          </c:tx>
          <c:spPr>
            <a:ln w="38100">
              <a:solidFill>
                <a:srgbClr val="3366FF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000080"/>
              </a:solidFill>
              <a:ln>
                <a:solidFill>
                  <a:srgbClr val="3366FF"/>
                </a:solidFill>
                <a:prstDash val="solid"/>
              </a:ln>
            </c:spPr>
          </c:marker>
          <c:dLbls>
            <c:dLbl>
              <c:idx val="0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 Narrow" panose="020B0606020202030204" pitchFamily="34" charset="0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 Narrow" panose="020B0606020202030204" pitchFamily="34" charset="0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 Narrow" panose="020B0606020202030204" pitchFamily="34" charset="0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 Narrow" panose="020B0606020202030204" pitchFamily="34" charset="0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 Narrow" panose="020B0606020202030204" pitchFamily="34" charset="0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 Narrow" panose="020B0606020202030204" pitchFamily="34" charset="0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solidFill>
                  <a:schemeClr val="accent1">
                    <a:lumMod val="60000"/>
                    <a:lumOff val="4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 Narrow" panose="020B0606020202030204" pitchFamily="34" charset="0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Narrow" panose="020B0606020202030204" pitchFamily="34" charset="0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студенты с МИЭФ (Д)'!$A$3:$A$7</c:f>
              <c:strCache>
                <c:ptCount val="5"/>
                <c:pt idx="0">
                  <c:v>2009/2010</c:v>
                </c:pt>
                <c:pt idx="1">
                  <c:v>2010/2011 </c:v>
                </c:pt>
                <c:pt idx="2">
                  <c:v>2011/2012</c:v>
                </c:pt>
                <c:pt idx="3">
                  <c:v>2012/2013</c:v>
                </c:pt>
                <c:pt idx="4">
                  <c:v>2013/2014</c:v>
                </c:pt>
              </c:strCache>
            </c:strRef>
          </c:cat>
          <c:val>
            <c:numRef>
              <c:f>'доходы и студенты с МИЭФ (Д)'!$C$3:$C$7</c:f>
              <c:numCache>
                <c:formatCode>#,##0</c:formatCode>
                <c:ptCount val="5"/>
                <c:pt idx="0">
                  <c:v>1675</c:v>
                </c:pt>
                <c:pt idx="1">
                  <c:v>1497</c:v>
                </c:pt>
                <c:pt idx="2">
                  <c:v>1177</c:v>
                </c:pt>
                <c:pt idx="3">
                  <c:v>1570</c:v>
                </c:pt>
                <c:pt idx="4">
                  <c:v>2009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'доходы и студенты с МИЭФ (Д)'!$D$2</c:f>
              <c:strCache>
                <c:ptCount val="1"/>
                <c:pt idx="0">
                  <c:v>Всего обучающихся студентов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triangle"/>
            <c:size val="9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spPr>
                <a:solidFill>
                  <a:srgbClr val="FF0000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solidFill>
                  <a:srgbClr val="FF0000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solidFill>
                  <a:srgbClr val="FF0000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solidFill>
                  <a:srgbClr val="FF0000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solidFill>
                  <a:srgbClr val="FF0000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>
                <a:solidFill>
                  <a:srgbClr val="FF0000"/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rgbClr val="FF0000"/>
              </a:solidFill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i="0" u="none" strike="noStrike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Times New Roman"/>
                    <a:cs typeface="Times New Roman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студенты с МИЭФ (Д)'!$A$3:$A$7</c:f>
              <c:strCache>
                <c:ptCount val="5"/>
                <c:pt idx="0">
                  <c:v>2009/2010</c:v>
                </c:pt>
                <c:pt idx="1">
                  <c:v>2010/2011 </c:v>
                </c:pt>
                <c:pt idx="2">
                  <c:v>2011/2012</c:v>
                </c:pt>
                <c:pt idx="3">
                  <c:v>2012/2013</c:v>
                </c:pt>
                <c:pt idx="4">
                  <c:v>2013/2014</c:v>
                </c:pt>
              </c:strCache>
            </c:strRef>
          </c:cat>
          <c:val>
            <c:numRef>
              <c:f>'доходы и студенты с МИЭФ (Д)'!$D$3:$D$7</c:f>
              <c:numCache>
                <c:formatCode>#,##0</c:formatCode>
                <c:ptCount val="5"/>
                <c:pt idx="0">
                  <c:v>4208</c:v>
                </c:pt>
                <c:pt idx="1">
                  <c:v>4414</c:v>
                </c:pt>
                <c:pt idx="2">
                  <c:v>4322</c:v>
                </c:pt>
                <c:pt idx="3">
                  <c:v>5306</c:v>
                </c:pt>
                <c:pt idx="4">
                  <c:v>5561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7531680"/>
        <c:axId val="257532240"/>
      </c:lineChart>
      <c:catAx>
        <c:axId val="257531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 Narrow" panose="020B0606020202030204" pitchFamily="34" charset="0"/>
                <a:ea typeface="Times New Roman"/>
                <a:cs typeface="Times New Roman"/>
              </a:defRPr>
            </a:pPr>
            <a:endParaRPr lang="ru-RU"/>
          </a:p>
        </c:txPr>
        <c:crossAx val="25753224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57532240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 Narrow" panose="020B0606020202030204" pitchFamily="34" charset="0"/>
                <a:ea typeface="Times New Roman"/>
                <a:cs typeface="Times New Roman"/>
              </a:defRPr>
            </a:pPr>
            <a:endParaRPr lang="ru-RU"/>
          </a:p>
        </c:txPr>
        <c:crossAx val="257531680"/>
        <c:crosses val="autoZero"/>
        <c:crossBetween val="between"/>
      </c:valAx>
      <c:valAx>
        <c:axId val="257532800"/>
        <c:scaling>
          <c:orientation val="minMax"/>
        </c:scaling>
        <c:delete val="0"/>
        <c:axPos val="r"/>
        <c:numFmt formatCode="0.00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100">
                <a:latin typeface="Arial Narrow" panose="020B0606020202030204" pitchFamily="34" charset="0"/>
              </a:defRPr>
            </a:pPr>
            <a:endParaRPr lang="ru-RU"/>
          </a:p>
        </c:txPr>
        <c:crossAx val="257533360"/>
        <c:crosses val="max"/>
        <c:crossBetween val="between"/>
      </c:valAx>
      <c:catAx>
        <c:axId val="2575333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57532800"/>
        <c:crosses val="autoZero"/>
        <c:auto val="0"/>
        <c:lblAlgn val="ctr"/>
        <c:lblOffset val="100"/>
        <c:noMultiLvlLbl val="0"/>
      </c:catAx>
      <c:spPr>
        <a:noFill/>
        <a:ln w="12700">
          <a:noFill/>
          <a:prstDash val="solid"/>
        </a:ln>
      </c:spPr>
    </c:plotArea>
    <c:legend>
      <c:legendPos val="r"/>
      <c:layout>
        <c:manualLayout>
          <c:xMode val="edge"/>
          <c:yMode val="edge"/>
          <c:x val="0.89313003402198787"/>
          <c:y val="0.13123364645847671"/>
          <c:w val="0.10610009444976598"/>
          <c:h val="0.77910867202206024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 Narrow" panose="020B0606020202030204" pitchFamily="34" charset="0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750000000000019E-2"/>
          <c:y val="6.6217732884399569E-2"/>
          <c:w val="0.90798611111111116"/>
          <c:h val="0.867003367003367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'[Графики по студентам.xls]Скидки-бакал общ (РМ)'!$A$4</c:f>
              <c:strCache>
                <c:ptCount val="1"/>
                <c:pt idx="0">
                  <c:v>2 курс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>
                  <a:lumMod val="40000"/>
                  <a:lumOff val="60000"/>
                </a:schemeClr>
              </a:solidFill>
              <a:prstDash val="solid"/>
            </a:ln>
          </c:spPr>
          <c:invertIfNegative val="0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 Narrow" pitchFamily="34" charset="0"/>
                    <a:ea typeface="Arial Cyr"/>
                    <a:cs typeface="Arial Cyr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'[Графики по студентам.xls]Скидки-бакал общ (РМ)'!$B$2:$F$2</c:f>
              <c:strCache>
                <c:ptCount val="5"/>
                <c:pt idx="0">
                  <c:v>2009/2010</c:v>
                </c:pt>
                <c:pt idx="1">
                  <c:v>2010/2011</c:v>
                </c:pt>
                <c:pt idx="2">
                  <c:v>2011/2012</c:v>
                </c:pt>
                <c:pt idx="3">
                  <c:v>2012/2013</c:v>
                </c:pt>
                <c:pt idx="4">
                  <c:v>2013/2014</c:v>
                </c:pt>
              </c:strCache>
            </c:strRef>
          </c:cat>
          <c:val>
            <c:numRef>
              <c:f>'[Графики по студентам.xls]Скидки-бакал общ (РМ)'!$B$4:$F$4</c:f>
              <c:numCache>
                <c:formatCode>0.0%</c:formatCode>
                <c:ptCount val="5"/>
                <c:pt idx="0">
                  <c:v>8.0000000000000043E-2</c:v>
                </c:pt>
                <c:pt idx="1">
                  <c:v>9.8300000000000026E-2</c:v>
                </c:pt>
                <c:pt idx="2">
                  <c:v>8.0000000000000043E-2</c:v>
                </c:pt>
                <c:pt idx="3">
                  <c:v>7.1575333170480149E-2</c:v>
                </c:pt>
                <c:pt idx="4">
                  <c:v>0.12011126456457052</c:v>
                </c:pt>
              </c:numCache>
            </c:numRef>
          </c:val>
        </c:ser>
        <c:ser>
          <c:idx val="2"/>
          <c:order val="2"/>
          <c:tx>
            <c:strRef>
              <c:f>'[Графики по студентам.xls]Скидки-бакал общ (РМ)'!$A$5</c:f>
              <c:strCache>
                <c:ptCount val="1"/>
                <c:pt idx="0">
                  <c:v>3 курс</c:v>
                </c:pt>
              </c:strCache>
            </c:strRef>
          </c:tx>
          <c:spPr>
            <a:solidFill>
              <a:schemeClr val="accent3">
                <a:lumMod val="20000"/>
                <a:lumOff val="80000"/>
              </a:schemeClr>
            </a:solidFill>
            <a:ln w="38100">
              <a:solidFill>
                <a:schemeClr val="accent3">
                  <a:lumMod val="60000"/>
                  <a:lumOff val="40000"/>
                </a:schemeClr>
              </a:solidFill>
              <a:prstDash val="solid"/>
            </a:ln>
          </c:spPr>
          <c:invertIfNegative val="0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 Narrow" pitchFamily="34" charset="0"/>
                    <a:ea typeface="Arial Cyr"/>
                    <a:cs typeface="Arial Cyr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'[Графики по студентам.xls]Скидки-бакал общ (РМ)'!$B$2:$F$2</c:f>
              <c:strCache>
                <c:ptCount val="5"/>
                <c:pt idx="0">
                  <c:v>2009/2010</c:v>
                </c:pt>
                <c:pt idx="1">
                  <c:v>2010/2011</c:v>
                </c:pt>
                <c:pt idx="2">
                  <c:v>2011/2012</c:v>
                </c:pt>
                <c:pt idx="3">
                  <c:v>2012/2013</c:v>
                </c:pt>
                <c:pt idx="4">
                  <c:v>2013/2014</c:v>
                </c:pt>
              </c:strCache>
            </c:strRef>
          </c:cat>
          <c:val>
            <c:numRef>
              <c:f>'[Графики по студентам.xls]Скидки-бакал общ (РМ)'!$B$5:$F$5</c:f>
              <c:numCache>
                <c:formatCode>0.0%</c:formatCode>
                <c:ptCount val="5"/>
                <c:pt idx="0">
                  <c:v>9.0000000000000024E-2</c:v>
                </c:pt>
                <c:pt idx="1">
                  <c:v>0.12509999999999999</c:v>
                </c:pt>
                <c:pt idx="2">
                  <c:v>9.4000000000000028E-2</c:v>
                </c:pt>
                <c:pt idx="3">
                  <c:v>8.8910691097965677E-2</c:v>
                </c:pt>
                <c:pt idx="4">
                  <c:v>0.10820226928045874</c:v>
                </c:pt>
              </c:numCache>
            </c:numRef>
          </c:val>
        </c:ser>
        <c:ser>
          <c:idx val="3"/>
          <c:order val="3"/>
          <c:tx>
            <c:strRef>
              <c:f>'[Графики по студентам.xls]Скидки-бакал общ (РМ)'!$A$6</c:f>
              <c:strCache>
                <c:ptCount val="1"/>
                <c:pt idx="0">
                  <c:v>4 курс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tx2">
                  <a:lumMod val="40000"/>
                  <a:lumOff val="60000"/>
                </a:schemeClr>
              </a:solidFill>
              <a:prstDash val="solid"/>
            </a:ln>
          </c:spPr>
          <c:invertIfNegative val="0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'[Графики по студентам.xls]Скидки-бакал общ (РМ)'!$B$2:$F$2</c:f>
              <c:strCache>
                <c:ptCount val="5"/>
                <c:pt idx="0">
                  <c:v>2009/2010</c:v>
                </c:pt>
                <c:pt idx="1">
                  <c:v>2010/2011</c:v>
                </c:pt>
                <c:pt idx="2">
                  <c:v>2011/2012</c:v>
                </c:pt>
                <c:pt idx="3">
                  <c:v>2012/2013</c:v>
                </c:pt>
                <c:pt idx="4">
                  <c:v>2013/2014</c:v>
                </c:pt>
              </c:strCache>
            </c:strRef>
          </c:cat>
          <c:val>
            <c:numRef>
              <c:f>'[Графики по студентам.xls]Скидки-бакал общ (РМ)'!$B$6:$F$6</c:f>
              <c:numCache>
                <c:formatCode>0.0%</c:formatCode>
                <c:ptCount val="5"/>
                <c:pt idx="0">
                  <c:v>0.11</c:v>
                </c:pt>
                <c:pt idx="1">
                  <c:v>0.11710000000000002</c:v>
                </c:pt>
                <c:pt idx="2">
                  <c:v>9.5000000000000043E-2</c:v>
                </c:pt>
                <c:pt idx="3">
                  <c:v>9.2113940549373607E-2</c:v>
                </c:pt>
                <c:pt idx="4">
                  <c:v>0.12099457792898212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7537840"/>
        <c:axId val="257538400"/>
      </c:barChart>
      <c:lineChart>
        <c:grouping val="standard"/>
        <c:varyColors val="0"/>
        <c:ser>
          <c:idx val="0"/>
          <c:order val="0"/>
          <c:tx>
            <c:strRef>
              <c:f>'[Графики по студентам.xls]Скидки-бакал общ (РМ)'!$A$3</c:f>
              <c:strCache>
                <c:ptCount val="1"/>
                <c:pt idx="0">
                  <c:v>1 курс</c:v>
                </c:pt>
              </c:strCache>
            </c:strRef>
          </c:tx>
          <c:spPr>
            <a:ln w="38100">
              <a:solidFill>
                <a:srgbClr val="000080"/>
              </a:solidFill>
              <a:prstDash val="solid"/>
            </a:ln>
          </c:spPr>
          <c:marker>
            <c:symbol val="diamond"/>
            <c:size val="9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2">
                        <a:lumMod val="75000"/>
                      </a:schemeClr>
                    </a:solidFill>
                    <a:latin typeface="Arial Narrow" pitchFamily="34" charset="0"/>
                    <a:ea typeface="Arial Cyr"/>
                    <a:cs typeface="Arial Cyr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'[Графики по студентам.xls]Скидки-бакал общ (РМ)'!$B$2:$F$2</c:f>
              <c:strCache>
                <c:ptCount val="5"/>
                <c:pt idx="0">
                  <c:v>2009/2010</c:v>
                </c:pt>
                <c:pt idx="1">
                  <c:v>2010/2011</c:v>
                </c:pt>
                <c:pt idx="2">
                  <c:v>2011/2012</c:v>
                </c:pt>
                <c:pt idx="3">
                  <c:v>2012/2013</c:v>
                </c:pt>
                <c:pt idx="4">
                  <c:v>2013/2014</c:v>
                </c:pt>
              </c:strCache>
            </c:strRef>
          </c:cat>
          <c:val>
            <c:numRef>
              <c:f>'[Графики по студентам.xls]Скидки-бакал общ (РМ)'!$B$3:$F$3</c:f>
              <c:numCache>
                <c:formatCode>0.0%</c:formatCode>
                <c:ptCount val="5"/>
                <c:pt idx="0">
                  <c:v>0.35000000000000031</c:v>
                </c:pt>
                <c:pt idx="1">
                  <c:v>0.315500000000001</c:v>
                </c:pt>
                <c:pt idx="2">
                  <c:v>0.373000000000001</c:v>
                </c:pt>
                <c:pt idx="3">
                  <c:v>0.44712590366692795</c:v>
                </c:pt>
                <c:pt idx="4">
                  <c:v>0.47126429890405191</c:v>
                </c:pt>
              </c:numCache>
            </c:numRef>
          </c:val>
          <c:smooth val="1"/>
        </c:ser>
        <c:ser>
          <c:idx val="4"/>
          <c:order val="4"/>
          <c:tx>
            <c:strRef>
              <c:f>'[Графики по студентам.xls]Скидки-бакал общ (РМ)'!$A$7</c:f>
              <c:strCache>
                <c:ptCount val="1"/>
                <c:pt idx="0">
                  <c:v>5 курс</c:v>
                </c:pt>
              </c:strCache>
            </c:strRef>
          </c:tx>
          <c:spPr>
            <a:ln w="38100">
              <a:solidFill>
                <a:srgbClr val="800080"/>
              </a:solidFill>
              <a:prstDash val="solid"/>
            </a:ln>
          </c:spPr>
          <c:marker>
            <c:symbol val="diamond"/>
            <c:size val="6"/>
            <c:spPr>
              <a:solidFill>
                <a:srgbClr val="7030A0"/>
              </a:solidFill>
            </c:spPr>
          </c:marker>
          <c:dLbls>
            <c:dLbl>
              <c:idx val="0"/>
              <c:numFmt formatCode="0%" sourceLinked="0"/>
              <c:spPr>
                <a:solidFill>
                  <a:schemeClr val="accent4">
                    <a:lumMod val="40000"/>
                    <a:lumOff val="60000"/>
                    <a:alpha val="6000"/>
                  </a:schemeClr>
                </a:solidFill>
                <a:ln w="25400">
                  <a:solidFill>
                    <a:schemeClr val="accent4">
                      <a:lumMod val="40000"/>
                      <a:lumOff val="60000"/>
                    </a:schemeClr>
                  </a:solidFill>
                </a:ln>
              </c:spPr>
              <c:txPr>
                <a:bodyPr/>
                <a:lstStyle/>
                <a:p>
                  <a:pPr>
                    <a:defRPr sz="1100" b="1" i="0" u="none" strike="noStrike" baseline="0">
                      <a:solidFill>
                        <a:schemeClr val="accent4">
                          <a:lumMod val="50000"/>
                        </a:schemeClr>
                      </a:solidFill>
                      <a:latin typeface="Arial Narrow" pitchFamily="34" charset="0"/>
                      <a:ea typeface="Arial Cyr"/>
                      <a:cs typeface="Arial Cyr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solidFill>
                <a:schemeClr val="accent4">
                  <a:lumMod val="40000"/>
                  <a:lumOff val="60000"/>
                  <a:alpha val="6000"/>
                </a:schemeClr>
              </a:solidFill>
              <a:ln w="25400">
                <a:solidFill>
                  <a:schemeClr val="accent4">
                    <a:lumMod val="40000"/>
                    <a:lumOff val="60000"/>
                  </a:schemeClr>
                </a:solidFill>
              </a:ln>
            </c:spPr>
            <c:txPr>
              <a:bodyPr/>
              <a:lstStyle/>
              <a:p>
                <a:pPr>
                  <a:defRPr sz="1100" b="0" i="0" u="none" strike="noStrike" baseline="0">
                    <a:solidFill>
                      <a:srgbClr val="000000"/>
                    </a:solidFill>
                    <a:latin typeface="Arial Narrow" pitchFamily="34" charset="0"/>
                    <a:ea typeface="Arial Cyr"/>
                    <a:cs typeface="Arial Cyr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'[Графики по студентам.xls]Скидки-бакал общ (РМ)'!$B$2:$F$2</c:f>
              <c:strCache>
                <c:ptCount val="5"/>
                <c:pt idx="0">
                  <c:v>2009/2010</c:v>
                </c:pt>
                <c:pt idx="1">
                  <c:v>2010/2011</c:v>
                </c:pt>
                <c:pt idx="2">
                  <c:v>2011/2012</c:v>
                </c:pt>
                <c:pt idx="3">
                  <c:v>2012/2013</c:v>
                </c:pt>
                <c:pt idx="4">
                  <c:v>2013/2014</c:v>
                </c:pt>
              </c:strCache>
            </c:strRef>
          </c:cat>
          <c:val>
            <c:numRef>
              <c:f>'[Графики по студентам.xls]Скидки-бакал общ (РМ)'!$B$7:$F$7</c:f>
              <c:numCache>
                <c:formatCode>0.0%</c:formatCode>
                <c:ptCount val="5"/>
                <c:pt idx="0">
                  <c:v>9.0000000000000024E-2</c:v>
                </c:pt>
                <c:pt idx="1">
                  <c:v>9.2700000000000005E-2</c:v>
                </c:pt>
                <c:pt idx="2">
                  <c:v>8.2000000000000003E-2</c:v>
                </c:pt>
                <c:pt idx="3">
                  <c:v>0.11940171360233287</c:v>
                </c:pt>
                <c:pt idx="4">
                  <c:v>0.16784010152284337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7537840"/>
        <c:axId val="257538400"/>
      </c:lineChart>
      <c:catAx>
        <c:axId val="257537840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Cyr"/>
                <a:cs typeface="Arial Cyr"/>
              </a:defRPr>
            </a:pPr>
            <a:endParaRPr lang="ru-RU"/>
          </a:p>
        </c:txPr>
        <c:crossAx val="25753840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257538400"/>
        <c:scaling>
          <c:orientation val="minMax"/>
          <c:max val="0.5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dash"/>
            </a:ln>
          </c:spPr>
        </c:majorGridlines>
        <c:numFmt formatCode="0.0%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Cyr"/>
                <a:cs typeface="Arial Cyr"/>
              </a:defRPr>
            </a:pPr>
            <a:endParaRPr lang="ru-RU"/>
          </a:p>
        </c:txPr>
        <c:crossAx val="257537840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8.6805555555555566E-2"/>
          <c:y val="0.41470258136924837"/>
          <c:w val="0.12013888888888889"/>
          <c:h val="0.20987654320987637"/>
        </c:manualLayout>
      </c:layout>
      <c:overlay val="0"/>
      <c:spPr>
        <a:noFill/>
        <a:ln w="3175">
          <a:noFill/>
          <a:prstDash val="solid"/>
        </a:ln>
      </c:spPr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Arial Narrow" pitchFamily="34" charset="0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276207321393934E-2"/>
          <c:y val="0.2651903455100017"/>
          <c:w val="0.89473061574040369"/>
          <c:h val="0.61405220304799402"/>
        </c:manualLayout>
      </c:layout>
      <c:barChart>
        <c:barDir val="col"/>
        <c:grouping val="stacked"/>
        <c:varyColors val="0"/>
        <c:ser>
          <c:idx val="0"/>
          <c:order val="1"/>
          <c:tx>
            <c:strRef>
              <c:f>'объем НИОКР'!$D$10</c:f>
              <c:strCache>
                <c:ptCount val="1"/>
                <c:pt idx="0">
                  <c:v>фундаментальные исследования в соответствии с государственным заданием</c:v>
                </c:pt>
              </c:strCache>
            </c:strRef>
          </c:tx>
          <c:invertIfNegative val="0"/>
          <c:dLbls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'объем НИОКР'!$G$2:$M$2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'объем НИОКР'!$G$10:$M$10</c:f>
              <c:numCache>
                <c:formatCode>#,##0.0</c:formatCode>
                <c:ptCount val="5"/>
                <c:pt idx="0">
                  <c:v>428.375</c:v>
                </c:pt>
                <c:pt idx="1">
                  <c:v>483.5850911</c:v>
                </c:pt>
                <c:pt idx="2">
                  <c:v>883.21319699000003</c:v>
                </c:pt>
                <c:pt idx="3">
                  <c:v>681.5</c:v>
                </c:pt>
                <c:pt idx="4">
                  <c:v>713.7</c:v>
                </c:pt>
              </c:numCache>
            </c:numRef>
          </c:val>
        </c:ser>
        <c:ser>
          <c:idx val="1"/>
          <c:order val="2"/>
          <c:tx>
            <c:strRef>
              <c:f>'объем НИОКР'!$D$11</c:f>
              <c:strCache>
                <c:ptCount val="1"/>
                <c:pt idx="0">
                  <c:v>средства целевых субсидий на выполнение научных исследований (Международные лаборатории, ФЦП "Научные кадры", гранты Президента)</c:v>
                </c:pt>
              </c:strCache>
            </c:strRef>
          </c:tx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'объем НИОКР'!$G$2:$M$2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'объем НИОКР'!$G$11:$M$11</c:f>
              <c:numCache>
                <c:formatCode>General</c:formatCode>
                <c:ptCount val="5"/>
                <c:pt idx="2" formatCode="#,##0.0">
                  <c:v>135.655</c:v>
                </c:pt>
                <c:pt idx="3" formatCode="#,##0.0">
                  <c:v>255.36340939000004</c:v>
                </c:pt>
                <c:pt idx="4" formatCode="#,##0.0">
                  <c:v>246.495</c:v>
                </c:pt>
              </c:numCache>
            </c:numRef>
          </c:val>
        </c:ser>
        <c:ser>
          <c:idx val="4"/>
          <c:order val="3"/>
          <c:tx>
            <c:strRef>
              <c:f>'объем НИОКР'!$D$12</c:f>
              <c:strCache>
                <c:ptCount val="1"/>
                <c:pt idx="0">
                  <c:v>прикладные исследования</c:v>
                </c:pt>
              </c:strCache>
            </c:strRef>
          </c:tx>
          <c:invertIfNegative val="0"/>
          <c:dLbls>
            <c:spPr>
              <a:solidFill>
                <a:schemeClr val="accent5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'объем НИОКР'!$G$2:$M$2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'объем НИОКР'!$G$12:$M$12</c:f>
              <c:numCache>
                <c:formatCode>#,##0.0</c:formatCode>
                <c:ptCount val="5"/>
                <c:pt idx="0">
                  <c:v>693.63313646999995</c:v>
                </c:pt>
                <c:pt idx="1">
                  <c:v>846.40261738999925</c:v>
                </c:pt>
                <c:pt idx="2">
                  <c:v>1126.75604905</c:v>
                </c:pt>
                <c:pt idx="3">
                  <c:v>1458.207555850001</c:v>
                </c:pt>
                <c:pt idx="4">
                  <c:v>1520.80860031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9949568"/>
        <c:axId val="259950128"/>
      </c:barChart>
      <c:lineChart>
        <c:grouping val="standard"/>
        <c:varyColors val="0"/>
        <c:ser>
          <c:idx val="3"/>
          <c:order val="0"/>
          <c:tx>
            <c:strRef>
              <c:f>'объем НИОКР'!$D$32</c:f>
              <c:strCache>
                <c:ptCount val="1"/>
                <c:pt idx="0">
                  <c:v>Численность научных работников, чел.</c:v>
                </c:pt>
              </c:strCache>
            </c:strRef>
          </c:tx>
          <c:dLbls>
            <c:dLbl>
              <c:idx val="0"/>
              <c:layout>
                <c:manualLayout>
                  <c:x val="1.8957345971563982E-2"/>
                  <c:y val="-2.7312228429546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0537124802527645E-2"/>
                  <c:y val="-4.2209807572936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6856240126382359E-2"/>
                  <c:y val="-3.724394785847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2.3696682464454992E-2"/>
                  <c:y val="-3.476101800124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121230251873593E-2"/>
                  <c:y val="-1.5499879945792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4113893346270222E-2"/>
                  <c:y val="-4.5646221596602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accent4">
                  <a:lumMod val="75000"/>
                </a:schemeClr>
              </a:solidFill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'объем НИОКР'!$G$2:$M$2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'объем НИОКР'!$E$32:$M$32</c:f>
              <c:numCache>
                <c:formatCode>General</c:formatCode>
                <c:ptCount val="5"/>
                <c:pt idx="0">
                  <c:v>406</c:v>
                </c:pt>
                <c:pt idx="1">
                  <c:v>481</c:v>
                </c:pt>
                <c:pt idx="2">
                  <c:v>588</c:v>
                </c:pt>
                <c:pt idx="3">
                  <c:v>673</c:v>
                </c:pt>
                <c:pt idx="4">
                  <c:v>889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9951248"/>
        <c:axId val="259950688"/>
      </c:lineChart>
      <c:catAx>
        <c:axId val="259949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59950128"/>
        <c:crosses val="autoZero"/>
        <c:auto val="1"/>
        <c:lblAlgn val="ctr"/>
        <c:lblOffset val="100"/>
        <c:noMultiLvlLbl val="0"/>
      </c:catAx>
      <c:valAx>
        <c:axId val="259950128"/>
        <c:scaling>
          <c:orientation val="minMax"/>
          <c:max val="280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59949568"/>
        <c:crosses val="autoZero"/>
        <c:crossBetween val="between"/>
      </c:valAx>
      <c:valAx>
        <c:axId val="259950688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59951248"/>
        <c:crosses val="max"/>
        <c:crossBetween val="between"/>
      </c:valAx>
      <c:catAx>
        <c:axId val="2599512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59950688"/>
        <c:crosses val="autoZero"/>
        <c:auto val="1"/>
        <c:lblAlgn val="ctr"/>
        <c:lblOffset val="100"/>
        <c:noMultiLvlLbl val="0"/>
      </c:catAx>
      <c:spPr>
        <a:noFill/>
      </c:spPr>
    </c:plotArea>
    <c:legend>
      <c:legendPos val="t"/>
      <c:layout>
        <c:manualLayout>
          <c:xMode val="edge"/>
          <c:yMode val="edge"/>
          <c:x val="5.7863318033113308E-2"/>
          <c:y val="7.6426566649270597E-2"/>
          <c:w val="0.88427336393377354"/>
          <c:h val="0.31022394809162251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>
          <a:latin typeface="Arial Narrow" panose="020B0606020202030204" pitchFamily="34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601308033217042E-4"/>
          <c:y val="0"/>
          <c:w val="0.95304010154468699"/>
          <c:h val="1"/>
        </c:manualLayout>
      </c:layout>
      <c:pie3D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24644120304634229"/>
                  <c:y val="0.1791043251591394"/>
                </c:manualLayout>
              </c:layout>
              <c:tx>
                <c:rich>
                  <a:bodyPr/>
                  <a:lstStyle/>
                  <a:p>
                    <a:pPr>
                      <a:defRPr sz="1100" b="0">
                        <a:solidFill>
                          <a:schemeClr val="bg1"/>
                        </a:solidFill>
                        <a:latin typeface="Arial Narrow" pitchFamily="34" charset="0"/>
                        <a:cs typeface="Times New Roman" pitchFamily="18" charset="0"/>
                      </a:defRPr>
                    </a:pPr>
                    <a:r>
                      <a:rPr lang="ru-RU" sz="1100" b="0" dirty="0">
                        <a:solidFill>
                          <a:schemeClr val="bg1"/>
                        </a:solidFill>
                        <a:latin typeface="Arial Narrow" pitchFamily="34" charset="0"/>
                        <a:cs typeface="Times New Roman" pitchFamily="18" charset="0"/>
                      </a:rPr>
                      <a:t>Выполнение </a:t>
                    </a:r>
                    <a:r>
                      <a:rPr lang="ru-RU" sz="1100" b="0" dirty="0" err="1" smtClean="0">
                        <a:solidFill>
                          <a:schemeClr val="bg1"/>
                        </a:solidFill>
                        <a:latin typeface="Arial Narrow" pitchFamily="34" charset="0"/>
                        <a:cs typeface="Times New Roman" pitchFamily="18" charset="0"/>
                      </a:rPr>
                      <a:t>государст</a:t>
                    </a:r>
                    <a:r>
                      <a:rPr lang="ru-RU" sz="1100" b="0" dirty="0" smtClean="0">
                        <a:solidFill>
                          <a:schemeClr val="bg1"/>
                        </a:solidFill>
                        <a:latin typeface="Arial Narrow" pitchFamily="34" charset="0"/>
                        <a:cs typeface="Times New Roman" pitchFamily="18" charset="0"/>
                      </a:rPr>
                      <a:t>-венных </a:t>
                    </a:r>
                    <a:r>
                      <a:rPr lang="ru-RU" sz="1100" b="0" dirty="0">
                        <a:solidFill>
                          <a:schemeClr val="bg1"/>
                        </a:solidFill>
                        <a:latin typeface="Arial Narrow" pitchFamily="34" charset="0"/>
                        <a:cs typeface="Times New Roman" pitchFamily="18" charset="0"/>
                      </a:rPr>
                      <a:t>работ </a:t>
                    </a:r>
                    <a:r>
                      <a:rPr lang="ru-RU" sz="1100" b="0" dirty="0" err="1" smtClean="0">
                        <a:solidFill>
                          <a:schemeClr val="bg1"/>
                        </a:solidFill>
                        <a:latin typeface="Arial Narrow" pitchFamily="34" charset="0"/>
                        <a:cs typeface="Times New Roman" pitchFamily="18" charset="0"/>
                      </a:rPr>
                      <a:t>фундамен-тальные</a:t>
                    </a:r>
                    <a:r>
                      <a:rPr lang="ru-RU" sz="1100" b="0" dirty="0" smtClean="0">
                        <a:solidFill>
                          <a:schemeClr val="bg1"/>
                        </a:solidFill>
                        <a:latin typeface="Arial Narrow" pitchFamily="34" charset="0"/>
                        <a:cs typeface="Times New Roman" pitchFamily="18" charset="0"/>
                      </a:rPr>
                      <a:t> исследования</a:t>
                    </a:r>
                    <a:r>
                      <a:rPr lang="ru-RU" sz="1100" b="0" dirty="0">
                        <a:solidFill>
                          <a:schemeClr val="bg1"/>
                        </a:solidFill>
                        <a:latin typeface="Arial Narrow" pitchFamily="34" charset="0"/>
                        <a:cs typeface="Times New Roman" pitchFamily="18" charset="0"/>
                      </a:rPr>
                      <a:t>
</a:t>
                    </a:r>
                    <a:r>
                      <a:rPr lang="ru-RU" sz="1100" b="0" dirty="0" smtClean="0">
                        <a:solidFill>
                          <a:schemeClr val="bg1"/>
                        </a:solidFill>
                        <a:latin typeface="Arial Narrow" pitchFamily="34" charset="0"/>
                        <a:cs typeface="Times New Roman" pitchFamily="18" charset="0"/>
                      </a:rPr>
                      <a:t>714 (29%)</a:t>
                    </a:r>
                    <a:endParaRPr lang="ru-RU" sz="1100" b="0" dirty="0">
                      <a:solidFill>
                        <a:schemeClr val="bg1"/>
                      </a:solidFill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noFill/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5586807796566752"/>
                  <c:y val="-0.1942805610712979"/>
                </c:manualLayout>
              </c:layout>
              <c:tx>
                <c:rich>
                  <a:bodyPr/>
                  <a:lstStyle/>
                  <a:p>
                    <a:pPr>
                      <a:defRPr sz="1100" b="0">
                        <a:latin typeface="Arial Narrow" pitchFamily="34" charset="0"/>
                        <a:cs typeface="Times New Roman" pitchFamily="18" charset="0"/>
                      </a:defRPr>
                    </a:pPr>
                    <a:r>
                      <a:rPr lang="ru-RU" sz="1100" b="0" dirty="0" smtClean="0">
                        <a:latin typeface="Arial Narrow" pitchFamily="34" charset="0"/>
                      </a:rPr>
                      <a:t>Доходы </a:t>
                    </a:r>
                    <a:r>
                      <a:rPr lang="ru-RU" sz="1100" b="0" dirty="0">
                        <a:latin typeface="Arial Narrow" pitchFamily="34" charset="0"/>
                      </a:rPr>
                      <a:t>от выполнения НИР, </a:t>
                    </a:r>
                    <a:r>
                      <a:rPr lang="ru-RU" sz="1100" b="0" dirty="0" smtClean="0">
                        <a:latin typeface="Arial Narrow" pitchFamily="34" charset="0"/>
                      </a:rPr>
                      <a:t>экспертно-аналитических </a:t>
                    </a:r>
                    <a:r>
                      <a:rPr lang="ru-RU" sz="1100" b="0" dirty="0">
                        <a:latin typeface="Arial Narrow" pitchFamily="34" charset="0"/>
                      </a:rPr>
                      <a:t>и научно-технических услуг
</a:t>
                    </a:r>
                    <a:r>
                      <a:rPr lang="ru-RU" sz="1100" b="0" dirty="0" smtClean="0">
                        <a:latin typeface="Arial Narrow" pitchFamily="34" charset="0"/>
                      </a:rPr>
                      <a:t>1521 (62%)</a:t>
                    </a:r>
                    <a:endParaRPr lang="ru-RU" b="0" dirty="0"/>
                  </a:p>
                </c:rich>
              </c:tx>
              <c:spPr>
                <a:solidFill>
                  <a:schemeClr val="accent2">
                    <a:lumMod val="20000"/>
                    <a:lumOff val="80000"/>
                  </a:schemeClr>
                </a:solidFill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0173185319048248E-2"/>
                  <c:y val="1.0736630793912821E-2"/>
                </c:manualLayout>
              </c:layout>
              <c:tx>
                <c:rich>
                  <a:bodyPr/>
                  <a:lstStyle/>
                  <a:p>
                    <a:pPr>
                      <a:defRPr sz="1100" b="0">
                        <a:latin typeface="Arial Narrow" pitchFamily="34" charset="0"/>
                        <a:cs typeface="Times New Roman" pitchFamily="18" charset="0"/>
                      </a:defRPr>
                    </a:pPr>
                    <a:r>
                      <a:rPr lang="ru-RU" sz="1100" b="0" dirty="0">
                        <a:latin typeface="Arial Narrow" pitchFamily="34" charset="0"/>
                        <a:cs typeface="Times New Roman" pitchFamily="18" charset="0"/>
                      </a:rPr>
                      <a:t>Функционирование лабораторий, созданных в рамках постановления Правительства РФ №220,  гранты Президента РФ
 </a:t>
                    </a:r>
                    <a:r>
                      <a:rPr lang="ru-RU" sz="1100" b="0" dirty="0" smtClean="0">
                        <a:latin typeface="Arial Narrow" pitchFamily="34" charset="0"/>
                        <a:cs typeface="Times New Roman" pitchFamily="18" charset="0"/>
                      </a:rPr>
                      <a:t>247 (9%)</a:t>
                    </a:r>
                    <a:endParaRPr lang="ru-RU" sz="1050" b="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>
                <a:solidFill>
                  <a:schemeClr val="accent3">
                    <a:lumMod val="20000"/>
                    <a:lumOff val="80000"/>
                  </a:schemeClr>
                </a:solidFill>
              </c:spPr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100" b="0">
                    <a:latin typeface="Arial Narrow" pitchFamily="34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'С6-Наука'!$A$11:$A$13</c:f>
              <c:strCache>
                <c:ptCount val="3"/>
                <c:pt idx="0">
                  <c:v>Выполнение государственных работ (Фундаментальные исследования)</c:v>
                </c:pt>
                <c:pt idx="1">
                  <c:v>Доходы от выполнения НИР, экспертно-аналитических и научно-технических услуг</c:v>
                </c:pt>
                <c:pt idx="2">
                  <c:v>Функционирование лабораторий, созданных в рамках постановления Правительства РФ №220,  гранты Президента РФ</c:v>
                </c:pt>
              </c:strCache>
            </c:strRef>
          </c:cat>
          <c:val>
            <c:numRef>
              <c:f>'С6-Наука'!$B$11:$B$13</c:f>
              <c:numCache>
                <c:formatCode>0</c:formatCode>
                <c:ptCount val="3"/>
                <c:pt idx="0">
                  <c:v>677.6</c:v>
                </c:pt>
                <c:pt idx="1">
                  <c:v>1458.2075558500119</c:v>
                </c:pt>
                <c:pt idx="2" formatCode="_-* #,##0_р_._-;\-* #,##0_р_._-;_-* &quot;-&quot;??_р_._-;_-@_-">
                  <c:v>255.35995000000003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055555555556085E-2"/>
          <c:y val="0.14242206566284479"/>
          <c:w val="0.80833333333333368"/>
          <c:h val="0.85087719298245623"/>
        </c:manualLayout>
      </c:layout>
      <c:doughnutChart>
        <c:varyColors val="1"/>
        <c:ser>
          <c:idx val="0"/>
          <c:order val="0"/>
          <c:explosion val="2"/>
          <c:dLbls>
            <c:dLbl>
              <c:idx val="0"/>
              <c:layout>
                <c:manualLayout>
                  <c:x val="-7.3745706726265799E-3"/>
                  <c:y val="-0.11795320102606846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17024319649636"/>
                  <c:y val="5.9898380829411103E-2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4256688468553834E-3"/>
                  <c:y val="-0.29766887376062739"/>
                </c:manualLayout>
              </c:layout>
              <c:spPr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174084033130105"/>
                      <c:h val="0.22911144539037706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15591702592306544"/>
                  <c:y val="-1.3888888888889039E-2"/>
                </c:manualLayout>
              </c:layout>
              <c:spPr>
                <a:solidFill>
                  <a:schemeClr val="accent4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95772255180686"/>
                      <c:h val="0.31159503922664228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14492777439976334"/>
                  <c:y val="-4.4575603741831803E-2"/>
                </c:manualLayout>
              </c:layout>
              <c:spPr>
                <a:solidFill>
                  <a:schemeClr val="accent5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'С6-Наука'!$A$28:$A$32</c:f>
              <c:strCache>
                <c:ptCount val="5"/>
                <c:pt idx="0">
                  <c:v>Научный фонд, фонд академического развития</c:v>
                </c:pt>
                <c:pt idx="1">
                  <c:v>Средства факультетов на НИР</c:v>
                </c:pt>
                <c:pt idx="2">
                  <c:v>Фонд развития прикладных исследований</c:v>
                </c:pt>
                <c:pt idx="3">
                  <c:v>Финансирование программы прикладных исследований</c:v>
                </c:pt>
                <c:pt idx="4">
                  <c:v>Финансирование научных подразделений за счет ЦБ</c:v>
                </c:pt>
              </c:strCache>
            </c:strRef>
          </c:cat>
          <c:val>
            <c:numRef>
              <c:f>'С6-Наука'!$B$28:$B$32</c:f>
              <c:numCache>
                <c:formatCode>_-* #,##0.0_р_._-;\-* #,##0.0_р_._-;_-* "-"??_р_._-;_-@_-</c:formatCode>
                <c:ptCount val="5"/>
                <c:pt idx="0">
                  <c:v>148.5</c:v>
                </c:pt>
                <c:pt idx="1">
                  <c:v>43.4</c:v>
                </c:pt>
                <c:pt idx="2">
                  <c:v>14.1</c:v>
                </c:pt>
                <c:pt idx="3">
                  <c:v>102.7</c:v>
                </c:pt>
                <c:pt idx="4">
                  <c:v>103.4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3.6415183289644397E-3"/>
          <c:y val="1.2395658298776063E-2"/>
          <c:w val="0.9681851048445409"/>
          <c:h val="0.831469728491296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'С9-Доходы филиалы'!$A$7</c:f>
              <c:strCache>
                <c:ptCount val="1"/>
                <c:pt idx="0">
                  <c:v>Средства субсидии на выполнение государственного задания</c:v>
                </c:pt>
              </c:strCache>
            </c:strRef>
          </c:tx>
          <c:invertIfNegative val="0"/>
          <c:dLbls>
            <c:spPr>
              <a:solidFill>
                <a:schemeClr val="accent1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 sz="1100"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'С9-Доходы филиалы'!$B$5:$G$6</c:f>
              <c:multiLvlStrCache>
                <c:ptCount val="6"/>
                <c:lvl>
                  <c:pt idx="0">
                    <c:v>ПЛАН</c:v>
                  </c:pt>
                  <c:pt idx="1">
                    <c:v>ФАКТ</c:v>
                  </c:pt>
                  <c:pt idx="2">
                    <c:v>ПЛАН</c:v>
                  </c:pt>
                  <c:pt idx="3">
                    <c:v>ФАКТ</c:v>
                  </c:pt>
                  <c:pt idx="4">
                    <c:v>ПЛАН</c:v>
                  </c:pt>
                  <c:pt idx="5">
                    <c:v>ФАКТ</c:v>
                  </c:pt>
                </c:lvl>
                <c:lvl>
                  <c:pt idx="0">
                    <c:v>Санкт-Петербургский филиал (вкл. УЦПР)</c:v>
                  </c:pt>
                  <c:pt idx="2">
                    <c:v>Нижегородский филиал</c:v>
                  </c:pt>
                  <c:pt idx="4">
                    <c:v>Пермский филиал</c:v>
                  </c:pt>
                </c:lvl>
              </c:multiLvlStrCache>
            </c:multiLvlStrRef>
          </c:cat>
          <c:val>
            <c:numRef>
              <c:f>'С9-Доходы филиалы'!$B$7:$G$7</c:f>
              <c:numCache>
                <c:formatCode>0.0</c:formatCode>
                <c:ptCount val="6"/>
                <c:pt idx="0">
                  <c:v>375.2</c:v>
                </c:pt>
                <c:pt idx="1">
                  <c:v>430.7</c:v>
                </c:pt>
                <c:pt idx="2">
                  <c:v>224.7</c:v>
                </c:pt>
                <c:pt idx="3">
                  <c:v>226.17</c:v>
                </c:pt>
                <c:pt idx="4">
                  <c:v>193.7</c:v>
                </c:pt>
                <c:pt idx="5">
                  <c:v>187.98000000000016</c:v>
                </c:pt>
              </c:numCache>
            </c:numRef>
          </c:val>
        </c:ser>
        <c:ser>
          <c:idx val="1"/>
          <c:order val="1"/>
          <c:tx>
            <c:strRef>
              <c:f>'С9-Доходы филиалы'!$A$10</c:f>
              <c:strCache>
                <c:ptCount val="1"/>
                <c:pt idx="0">
                  <c:v>Поступления от приносящей доход деятельности</c:v>
                </c:pt>
              </c:strCache>
            </c:strRef>
          </c:tx>
          <c:invertIfNegative val="0"/>
          <c:dLbls>
            <c:dLbl>
              <c:idx val="0"/>
              <c:spPr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Arial Narrow" pitchFamily="34" charset="0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Arial Narrow" pitchFamily="34" charset="0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Arial Narrow" pitchFamily="34" charset="0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Arial Narrow" pitchFamily="34" charset="0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132730015082957E-3"/>
                  <c:y val="0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Arial Narrow" pitchFamily="34" charset="0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spPr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rgbClr val="000000"/>
                      </a:solidFill>
                      <a:latin typeface="Arial Narrow" pitchFamily="34" charset="0"/>
                      <a:ea typeface="Calibri"/>
                      <a:cs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Arial Narrow" pitchFamily="34" charset="0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'С9-Доходы филиалы'!$B$5:$G$6</c:f>
              <c:multiLvlStrCache>
                <c:ptCount val="6"/>
                <c:lvl>
                  <c:pt idx="0">
                    <c:v>ПЛАН</c:v>
                  </c:pt>
                  <c:pt idx="1">
                    <c:v>ФАКТ</c:v>
                  </c:pt>
                  <c:pt idx="2">
                    <c:v>ПЛАН</c:v>
                  </c:pt>
                  <c:pt idx="3">
                    <c:v>ФАКТ</c:v>
                  </c:pt>
                  <c:pt idx="4">
                    <c:v>ПЛАН</c:v>
                  </c:pt>
                  <c:pt idx="5">
                    <c:v>ФАКТ</c:v>
                  </c:pt>
                </c:lvl>
                <c:lvl>
                  <c:pt idx="0">
                    <c:v>Санкт-Петербургский филиал (вкл. УЦПР)</c:v>
                  </c:pt>
                  <c:pt idx="2">
                    <c:v>Нижегородский филиал</c:v>
                  </c:pt>
                  <c:pt idx="4">
                    <c:v>Пермский филиал</c:v>
                  </c:pt>
                </c:lvl>
              </c:multiLvlStrCache>
            </c:multiLvlStrRef>
          </c:cat>
          <c:val>
            <c:numRef>
              <c:f>'С9-Доходы филиалы'!$B$10:$G$10</c:f>
              <c:numCache>
                <c:formatCode>0.0</c:formatCode>
                <c:ptCount val="6"/>
                <c:pt idx="0">
                  <c:v>176.9</c:v>
                </c:pt>
                <c:pt idx="1">
                  <c:v>173.51</c:v>
                </c:pt>
                <c:pt idx="2">
                  <c:v>140.19999999999999</c:v>
                </c:pt>
                <c:pt idx="3">
                  <c:v>119.79</c:v>
                </c:pt>
                <c:pt idx="4">
                  <c:v>122.8</c:v>
                </c:pt>
                <c:pt idx="5">
                  <c:v>138.80000000000001</c:v>
                </c:pt>
              </c:numCache>
            </c:numRef>
          </c:val>
        </c:ser>
        <c:ser>
          <c:idx val="3"/>
          <c:order val="2"/>
          <c:tx>
            <c:strRef>
              <c:f>'С9-Доходы филиалы'!$A$9</c:f>
              <c:strCache>
                <c:ptCount val="1"/>
                <c:pt idx="0">
                  <c:v>Дополнительные поступления из Москвы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dLbl>
              <c:idx val="3"/>
              <c:layout>
                <c:manualLayout>
                  <c:x val="-1.08597285067873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533936651583714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multiLvlStrRef>
              <c:f>'С9-Доходы филиалы'!$B$5:$G$6</c:f>
              <c:multiLvlStrCache>
                <c:ptCount val="6"/>
                <c:lvl>
                  <c:pt idx="0">
                    <c:v>ПЛАН</c:v>
                  </c:pt>
                  <c:pt idx="1">
                    <c:v>ФАКТ</c:v>
                  </c:pt>
                  <c:pt idx="2">
                    <c:v>ПЛАН</c:v>
                  </c:pt>
                  <c:pt idx="3">
                    <c:v>ФАКТ</c:v>
                  </c:pt>
                  <c:pt idx="4">
                    <c:v>ПЛАН</c:v>
                  </c:pt>
                  <c:pt idx="5">
                    <c:v>ФАКТ</c:v>
                  </c:pt>
                </c:lvl>
                <c:lvl>
                  <c:pt idx="0">
                    <c:v>Санкт-Петербургский филиал (вкл. УЦПР)</c:v>
                  </c:pt>
                  <c:pt idx="2">
                    <c:v>Нижегородский филиал</c:v>
                  </c:pt>
                  <c:pt idx="4">
                    <c:v>Пермский филиал</c:v>
                  </c:pt>
                </c:lvl>
              </c:multiLvlStrCache>
            </c:multiLvlStrRef>
          </c:cat>
          <c:val>
            <c:numRef>
              <c:f>'С9-Доходы филиалы'!$B$9:$G$9</c:f>
              <c:numCache>
                <c:formatCode>0.0</c:formatCode>
                <c:ptCount val="6"/>
                <c:pt idx="1">
                  <c:v>99.28</c:v>
                </c:pt>
                <c:pt idx="3">
                  <c:v>39.6</c:v>
                </c:pt>
                <c:pt idx="5">
                  <c:v>14.3</c:v>
                </c:pt>
              </c:numCache>
            </c:numRef>
          </c:val>
        </c:ser>
        <c:ser>
          <c:idx val="2"/>
          <c:order val="3"/>
          <c:tx>
            <c:strRef>
              <c:f>'С9-Доходы филиалы'!$A$8</c:f>
              <c:strCache>
                <c:ptCount val="1"/>
                <c:pt idx="0">
                  <c:v>Средства субсидий на иные цели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3"/>
              <c:layout>
                <c:manualLayout>
                  <c:x val="2.2926093514328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8099547511312222E-2"/>
                  <c:y val="-6.68896321070235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3">
                  <a:lumMod val="40000"/>
                  <a:lumOff val="60000"/>
                </a:schemeClr>
              </a:solidFill>
            </c:spPr>
            <c:txPr>
              <a:bodyPr/>
              <a:lstStyle/>
              <a:p>
                <a:pPr>
                  <a:defRPr sz="1200" b="0">
                    <a:latin typeface="Arial Narrow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multiLvlStrRef>
              <c:f>'С9-Доходы филиалы'!$B$5:$G$6</c:f>
              <c:multiLvlStrCache>
                <c:ptCount val="6"/>
                <c:lvl>
                  <c:pt idx="0">
                    <c:v>ПЛАН</c:v>
                  </c:pt>
                  <c:pt idx="1">
                    <c:v>ФАКТ</c:v>
                  </c:pt>
                  <c:pt idx="2">
                    <c:v>ПЛАН</c:v>
                  </c:pt>
                  <c:pt idx="3">
                    <c:v>ФАКТ</c:v>
                  </c:pt>
                  <c:pt idx="4">
                    <c:v>ПЛАН</c:v>
                  </c:pt>
                  <c:pt idx="5">
                    <c:v>ФАКТ</c:v>
                  </c:pt>
                </c:lvl>
                <c:lvl>
                  <c:pt idx="0">
                    <c:v>Санкт-Петербургский филиал (вкл. УЦПР)</c:v>
                  </c:pt>
                  <c:pt idx="2">
                    <c:v>Нижегородский филиал</c:v>
                  </c:pt>
                  <c:pt idx="4">
                    <c:v>Пермский филиал</c:v>
                  </c:pt>
                </c:lvl>
              </c:multiLvlStrCache>
            </c:multiLvlStrRef>
          </c:cat>
          <c:val>
            <c:numRef>
              <c:f>'С9-Доходы филиалы'!$B$8:$G$8</c:f>
              <c:numCache>
                <c:formatCode>0.0</c:formatCode>
                <c:ptCount val="6"/>
                <c:pt idx="0">
                  <c:v>32.9</c:v>
                </c:pt>
                <c:pt idx="1">
                  <c:v>172.7</c:v>
                </c:pt>
                <c:pt idx="2">
                  <c:v>33.5</c:v>
                </c:pt>
                <c:pt idx="3">
                  <c:v>39.46</c:v>
                </c:pt>
                <c:pt idx="4">
                  <c:v>19.100000000000001</c:v>
                </c:pt>
                <c:pt idx="5">
                  <c:v>22.05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59959088"/>
        <c:axId val="259959648"/>
      </c:barChart>
      <c:catAx>
        <c:axId val="25995908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one"/>
        <c:crossAx val="259959648"/>
        <c:crosses val="autoZero"/>
        <c:auto val="1"/>
        <c:lblAlgn val="ctr"/>
        <c:lblOffset val="100"/>
        <c:noMultiLvlLbl val="0"/>
      </c:catAx>
      <c:valAx>
        <c:axId val="25995964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one"/>
        <c:crossAx val="259959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4603830516287285"/>
          <c:y val="2.9529753596853992E-4"/>
          <c:w val="0.52838461073359388"/>
          <c:h val="0.29349555385844373"/>
        </c:manualLayout>
      </c:layout>
      <c:overlay val="0"/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 Narrow" pitchFamily="34" charset="0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0.13314</cdr:x>
      <cdr:y>0.5123</cdr:y>
    </cdr:from>
    <cdr:to>
      <cdr:x>0.21653</cdr:x>
      <cdr:y>0.55817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38250" y="3116035"/>
          <a:ext cx="775607" cy="2789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0.1499</cdr:x>
      <cdr:y>0.4428</cdr:y>
    </cdr:from>
    <cdr:to>
      <cdr:x>0.25696</cdr:x>
      <cdr:y>0.49268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99280" y="2452344"/>
          <a:ext cx="927988" cy="276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/>
            <a:t>5 670,4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0.32564</cdr:x>
      <cdr:y>0.37965</cdr:y>
    </cdr:from>
    <cdr:to>
      <cdr:x>0.42973</cdr:x>
      <cdr:y>0.43522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822586" y="2102637"/>
          <a:ext cx="902244" cy="3077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6 596,2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0.50962</cdr:x>
      <cdr:y>0.20812</cdr:y>
    </cdr:from>
    <cdr:to>
      <cdr:x>0.61148</cdr:x>
      <cdr:y>0.26408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417355" y="1152614"/>
          <a:ext cx="882915" cy="3099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8 788,9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0.68205</cdr:x>
      <cdr:y>0.12596</cdr:y>
    </cdr:from>
    <cdr:to>
      <cdr:x>0.78858</cdr:x>
      <cdr:y>0.17232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911991" y="697605"/>
          <a:ext cx="923394" cy="2567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9 950,9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0.77467</cdr:x>
      <cdr:y>0.02707</cdr:y>
    </cdr:from>
    <cdr:to>
      <cdr:x>0.88245</cdr:x>
      <cdr:y>0.07289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714811" y="149902"/>
          <a:ext cx="934229" cy="2537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11 </a:t>
          </a:r>
          <a:r>
            <a:rPr lang="en-US" sz="1400" b="1" dirty="0" smtClean="0"/>
            <a:t>9</a:t>
          </a:r>
          <a:r>
            <a:rPr lang="ru-RU" sz="1400" b="1" dirty="0" smtClean="0"/>
            <a:t>33,8</a:t>
          </a:r>
          <a:endParaRPr lang="ru-RU" sz="14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0.70659</cdr:x>
      <cdr:y>0.4453</cdr:y>
    </cdr:from>
    <cdr:to>
      <cdr:x>0.70831</cdr:x>
      <cdr:y>0.56395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 rot="16200000" flipH="1">
          <a:off x="5954315" y="2567723"/>
          <a:ext cx="605554" cy="1527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rgbClr val="66FF33"/>
          </a:solidFill>
          <a:prstDash val="dash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0.71248</cdr:x>
      <cdr:y>0.42096</cdr:y>
    </cdr:from>
    <cdr:to>
      <cdr:x>0.7875</cdr:x>
      <cdr:y>0.46068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301576" y="2148367"/>
          <a:ext cx="663517" cy="2027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808**</a:t>
          </a:r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0.33617</cdr:x>
      <cdr:y>0.05569</cdr:y>
    </cdr:from>
    <cdr:to>
      <cdr:x>0.47234</cdr:x>
      <cdr:y>0.13559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57425" y="219075"/>
          <a:ext cx="914400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0.35719</cdr:x>
      <cdr:y>0.18762</cdr:y>
    </cdr:from>
    <cdr:to>
      <cdr:x>0.44794</cdr:x>
      <cdr:y>0.27546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36824" y="772007"/>
          <a:ext cx="797002" cy="3614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0.05725</cdr:x>
      <cdr:y>0.88598</cdr:y>
    </cdr:from>
    <cdr:to>
      <cdr:x>0.1514</cdr:x>
      <cdr:y>0.93281</cdr:y>
    </cdr:to>
    <cdr:sp macro="" textlink="">
      <cdr:nvSpPr>
        <cdr:cNvPr id="9" name="Скругленный прямоугольник 8"/>
        <cdr:cNvSpPr/>
      </cdr:nvSpPr>
      <cdr:spPr>
        <a:xfrm xmlns:a="http://schemas.openxmlformats.org/drawingml/2006/main">
          <a:off x="602454" y="4850732"/>
          <a:ext cx="990762" cy="256393"/>
        </a:xfrm>
        <a:prstGeom xmlns:a="http://schemas.openxmlformats.org/drawingml/2006/main" prst="round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>
              <a:latin typeface="Arial Narrow" pitchFamily="34" charset="0"/>
              <a:cs typeface="Times New Roman" pitchFamily="18" charset="0"/>
            </a:rPr>
            <a:t>   ПЛАН</a:t>
          </a:r>
        </a:p>
      </cdr:txBody>
    </cdr:sp>
  </cdr:relSizeAnchor>
  <cdr:relSizeAnchor xmlns:cdr="http://schemas.openxmlformats.org/drawingml/2006/chartDrawing">
    <cdr:from>
      <cdr:x>0.22445</cdr:x>
      <cdr:y>0.88292</cdr:y>
    </cdr:from>
    <cdr:to>
      <cdr:x>0.31123</cdr:x>
      <cdr:y>0.93643</cdr:y>
    </cdr:to>
    <cdr:sp macro="" textlink="">
      <cdr:nvSpPr>
        <cdr:cNvPr id="12" name="Прямоугольник 11"/>
        <cdr:cNvSpPr/>
      </cdr:nvSpPr>
      <cdr:spPr>
        <a:xfrm xmlns:a="http://schemas.openxmlformats.org/drawingml/2006/main">
          <a:off x="2361912" y="4833969"/>
          <a:ext cx="913205" cy="292965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>
              <a:latin typeface="Arial Narrow" pitchFamily="34" charset="0"/>
              <a:cs typeface="Times New Roman" pitchFamily="18" charset="0"/>
            </a:rPr>
            <a:t>ФАКТ</a:t>
          </a:r>
        </a:p>
      </cdr:txBody>
    </cdr:sp>
  </cdr:relSizeAnchor>
  <cdr:relSizeAnchor xmlns:cdr="http://schemas.openxmlformats.org/drawingml/2006/chartDrawing">
    <cdr:from>
      <cdr:x>0.37865</cdr:x>
      <cdr:y>0.88264</cdr:y>
    </cdr:from>
    <cdr:to>
      <cdr:x>0.45991</cdr:x>
      <cdr:y>0.94284</cdr:y>
    </cdr:to>
    <cdr:sp macro="" textlink="">
      <cdr:nvSpPr>
        <cdr:cNvPr id="13" name="Прямоугольник 12"/>
        <cdr:cNvSpPr/>
      </cdr:nvSpPr>
      <cdr:spPr>
        <a:xfrm xmlns:a="http://schemas.openxmlformats.org/drawingml/2006/main">
          <a:off x="3984611" y="4832445"/>
          <a:ext cx="855117" cy="329594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>
              <a:latin typeface="Arial Narrow" pitchFamily="34" charset="0"/>
              <a:cs typeface="Times New Roman" pitchFamily="18" charset="0"/>
            </a:rPr>
            <a:t>ПЛАН</a:t>
          </a:r>
        </a:p>
      </cdr:txBody>
    </cdr:sp>
  </cdr:relSizeAnchor>
  <cdr:relSizeAnchor xmlns:cdr="http://schemas.openxmlformats.org/drawingml/2006/chartDrawing">
    <cdr:from>
      <cdr:x>0.54594</cdr:x>
      <cdr:y>0.88877</cdr:y>
    </cdr:from>
    <cdr:to>
      <cdr:x>0.6235</cdr:x>
      <cdr:y>0.93392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>
          <a:off x="5745078" y="4865972"/>
          <a:ext cx="816181" cy="247195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>
              <a:latin typeface="Arial Narrow" pitchFamily="34" charset="0"/>
              <a:cs typeface="Times New Roman" pitchFamily="18" charset="0"/>
            </a:rPr>
            <a:t>ФАКТ</a:t>
          </a:r>
        </a:p>
      </cdr:txBody>
    </cdr:sp>
  </cdr:relSizeAnchor>
  <cdr:relSizeAnchor xmlns:cdr="http://schemas.openxmlformats.org/drawingml/2006/chartDrawing">
    <cdr:from>
      <cdr:x>0.71481</cdr:x>
      <cdr:y>0.87931</cdr:y>
    </cdr:from>
    <cdr:to>
      <cdr:x>0.78783</cdr:x>
      <cdr:y>0.91609</cdr:y>
    </cdr:to>
    <cdr:sp macro="" textlink="">
      <cdr:nvSpPr>
        <cdr:cNvPr id="15" name="Прямоугольник 14"/>
        <cdr:cNvSpPr/>
      </cdr:nvSpPr>
      <cdr:spPr>
        <a:xfrm xmlns:a="http://schemas.openxmlformats.org/drawingml/2006/main">
          <a:off x="7522060" y="4814210"/>
          <a:ext cx="768405" cy="201369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>
              <a:latin typeface="Arial Narrow" pitchFamily="34" charset="0"/>
              <a:cs typeface="Times New Roman" pitchFamily="18" charset="0"/>
            </a:rPr>
            <a:t>ПЛАН</a:t>
          </a:r>
        </a:p>
      </cdr:txBody>
    </cdr:sp>
  </cdr:relSizeAnchor>
  <cdr:relSizeAnchor xmlns:cdr="http://schemas.openxmlformats.org/drawingml/2006/chartDrawing">
    <cdr:from>
      <cdr:x>0.8744</cdr:x>
      <cdr:y>0.87763</cdr:y>
    </cdr:from>
    <cdr:to>
      <cdr:x>0.95926</cdr:x>
      <cdr:y>0.91609</cdr:y>
    </cdr:to>
    <cdr:sp macro="" textlink="">
      <cdr:nvSpPr>
        <cdr:cNvPr id="16" name="Прямоугольник 15"/>
        <cdr:cNvSpPr/>
      </cdr:nvSpPr>
      <cdr:spPr>
        <a:xfrm xmlns:a="http://schemas.openxmlformats.org/drawingml/2006/main">
          <a:off x="9201510" y="4805012"/>
          <a:ext cx="893000" cy="210567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>
              <a:latin typeface="Arial Narrow" pitchFamily="34" charset="0"/>
              <a:cs typeface="Times New Roman" pitchFamily="18" charset="0"/>
            </a:rPr>
            <a:t>  ФАКТ</a:t>
          </a:r>
        </a:p>
      </cdr:txBody>
    </cdr:sp>
  </cdr:relSizeAnchor>
  <cdr:relSizeAnchor xmlns:cdr="http://schemas.openxmlformats.org/drawingml/2006/chartDrawing">
    <cdr:from>
      <cdr:x>0.23915</cdr:x>
      <cdr:y>0.83946</cdr:y>
    </cdr:from>
    <cdr:to>
      <cdr:x>0.32779</cdr:x>
      <cdr:y>1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2466976" y="545782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0.05358</cdr:x>
      <cdr:y>0.93311</cdr:y>
    </cdr:from>
    <cdr:to>
      <cdr:x>0.31856</cdr:x>
      <cdr:y>0.99725</cdr:y>
    </cdr:to>
    <cdr:sp macro="" textlink="">
      <cdr:nvSpPr>
        <cdr:cNvPr id="18" name="Скругленный прямоугольник 17"/>
        <cdr:cNvSpPr/>
      </cdr:nvSpPr>
      <cdr:spPr>
        <a:xfrm xmlns:a="http://schemas.openxmlformats.org/drawingml/2006/main">
          <a:off x="480297" y="5084445"/>
          <a:ext cx="2375328" cy="349494"/>
        </a:xfrm>
        <a:prstGeom xmlns:a="http://schemas.openxmlformats.org/drawingml/2006/main" prst="roundRect">
          <a:avLst/>
        </a:prstGeom>
        <a:solidFill xmlns:a="http://schemas.openxmlformats.org/drawingml/2006/main">
          <a:schemeClr val="tx2">
            <a:lumMod val="40000"/>
            <a:lumOff val="60000"/>
          </a:schemeClr>
        </a:solidFill>
        <a:ln xmlns:a="http://schemas.openxmlformats.org/drawingml/2006/main">
          <a:noFill/>
        </a:ln>
        <a:effectLst xmlns:a="http://schemas.openxmlformats.org/drawingml/2006/main">
          <a:outerShdw blurRad="44450" dist="27940" dir="5400000" algn="ctr">
            <a:srgbClr val="000000">
              <a:alpha val="32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/>
            <a:t>      </a:t>
          </a:r>
          <a:r>
            <a:rPr lang="ru-RU" sz="1200" dirty="0" smtClean="0">
              <a:latin typeface="Arial Narrow" pitchFamily="34" charset="0"/>
              <a:cs typeface="Times New Roman" pitchFamily="18" charset="0"/>
            </a:rPr>
            <a:t>Санкт-Петербургский филиал</a:t>
          </a:r>
          <a:endParaRPr lang="ru-RU" sz="1200" dirty="0">
            <a:latin typeface="Arial Narrow" pitchFamily="34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0.39378</cdr:x>
      <cdr:y>0.93645</cdr:y>
    </cdr:from>
    <cdr:to>
      <cdr:x>0.64679</cdr:x>
      <cdr:y>0.98495</cdr:y>
    </cdr:to>
    <cdr:sp macro="" textlink="">
      <cdr:nvSpPr>
        <cdr:cNvPr id="19" name="Прямоугольник 18"/>
        <cdr:cNvSpPr/>
      </cdr:nvSpPr>
      <cdr:spPr>
        <a:xfrm xmlns:a="http://schemas.openxmlformats.org/drawingml/2006/main">
          <a:off x="4144584" y="5334000"/>
          <a:ext cx="2662962" cy="276226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lumMod val="40000"/>
            <a:lumOff val="60000"/>
          </a:schemeClr>
        </a:solidFill>
        <a:ln xmlns:a="http://schemas.openxmlformats.org/drawingml/2006/main">
          <a:noFill/>
        </a:ln>
        <a:effectLst xmlns:a="http://schemas.openxmlformats.org/drawingml/2006/main">
          <a:outerShdw blurRad="44450" dist="27940" dir="5400000" algn="ctr">
            <a:srgbClr val="000000">
              <a:alpha val="32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/>
            <a:t>     </a:t>
          </a:r>
          <a:r>
            <a:rPr lang="ru-RU" dirty="0" smtClean="0"/>
            <a:t>  </a:t>
          </a:r>
          <a:r>
            <a:rPr lang="ru-RU" sz="1200" dirty="0">
              <a:latin typeface="Arial Narrow" pitchFamily="34" charset="0"/>
              <a:cs typeface="Times New Roman" pitchFamily="18" charset="0"/>
            </a:rPr>
            <a:t>Нижегородский  филиал</a:t>
          </a:r>
        </a:p>
      </cdr:txBody>
    </cdr:sp>
  </cdr:relSizeAnchor>
  <cdr:relSizeAnchor xmlns:cdr="http://schemas.openxmlformats.org/drawingml/2006/chartDrawing">
    <cdr:from>
      <cdr:x>0.70542</cdr:x>
      <cdr:y>0.92642</cdr:y>
    </cdr:from>
    <cdr:to>
      <cdr:x>0.97061</cdr:x>
      <cdr:y>0.98161</cdr:y>
    </cdr:to>
    <cdr:sp macro="" textlink="">
      <cdr:nvSpPr>
        <cdr:cNvPr id="20" name="Прямоугольник 19"/>
        <cdr:cNvSpPr/>
      </cdr:nvSpPr>
      <cdr:spPr>
        <a:xfrm xmlns:a="http://schemas.openxmlformats.org/drawingml/2006/main">
          <a:off x="6323468" y="5047992"/>
          <a:ext cx="2377179" cy="300726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lumMod val="40000"/>
            <a:lumOff val="60000"/>
          </a:schemeClr>
        </a:solidFill>
        <a:ln xmlns:a="http://schemas.openxmlformats.org/drawingml/2006/main">
          <a:noFill/>
        </a:ln>
        <a:effectLst xmlns:a="http://schemas.openxmlformats.org/drawingml/2006/main">
          <a:outerShdw blurRad="44450" dist="27940" dir="5400000" algn="ctr">
            <a:srgbClr val="000000">
              <a:alpha val="32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200" dirty="0" smtClean="0">
              <a:latin typeface="Arial Narrow" pitchFamily="34" charset="0"/>
              <a:cs typeface="Times New Roman" pitchFamily="18" charset="0"/>
            </a:rPr>
            <a:t>Пермский </a:t>
          </a:r>
          <a:r>
            <a:rPr lang="ru-RU" sz="1200" dirty="0">
              <a:latin typeface="Arial Narrow" pitchFamily="34" charset="0"/>
              <a:cs typeface="Times New Roman" pitchFamily="18" charset="0"/>
            </a:rPr>
            <a:t>филиал</a:t>
          </a:r>
        </a:p>
      </cdr:txBody>
    </cdr:sp>
  </cdr:relSizeAnchor>
  <cdr:relSizeAnchor xmlns:cdr="http://schemas.openxmlformats.org/drawingml/2006/chartDrawing">
    <cdr:from>
      <cdr:x>0.36162</cdr:x>
      <cdr:y>0.4165</cdr:y>
    </cdr:from>
    <cdr:to>
      <cdr:x>0.45047</cdr:x>
      <cdr:y>0.47125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241589" y="2269463"/>
          <a:ext cx="796462" cy="29832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>
              <a:solidFill>
                <a:schemeClr val="dk1"/>
              </a:solidFill>
              <a:latin typeface="Arial Narrow" pitchFamily="34" charset="0"/>
              <a:ea typeface="+mn-ea"/>
              <a:cs typeface="+mn-cs"/>
              <a:sym typeface="Symbol"/>
            </a:rPr>
            <a:t>    </a:t>
          </a:r>
          <a:r>
            <a:rPr lang="ru-RU" sz="1400" b="1">
              <a:solidFill>
                <a:schemeClr val="accent1">
                  <a:lumMod val="75000"/>
                </a:schemeClr>
              </a:solidFill>
              <a:latin typeface="Arial Narrow" pitchFamily="34" charset="0"/>
              <a:ea typeface="+mn-ea"/>
              <a:cs typeface="Times New Roman" pitchFamily="18" charset="0"/>
              <a:sym typeface="Symbol"/>
            </a:rPr>
            <a:t></a:t>
          </a:r>
          <a:r>
            <a:rPr lang="ru-RU" sz="1400" b="1">
              <a:solidFill>
                <a:schemeClr val="accent1">
                  <a:lumMod val="75000"/>
                </a:schemeClr>
              </a:solidFill>
              <a:latin typeface="Arial Narrow" pitchFamily="34" charset="0"/>
              <a:ea typeface="+mn-ea"/>
              <a:cs typeface="Times New Roman" pitchFamily="18" charset="0"/>
            </a:rPr>
            <a:t>=398,4</a:t>
          </a:r>
        </a:p>
      </cdr:txBody>
    </cdr:sp>
  </cdr:relSizeAnchor>
  <cdr:relSizeAnchor xmlns:cdr="http://schemas.openxmlformats.org/drawingml/2006/chartDrawing">
    <cdr:from>
      <cdr:x>0.51648</cdr:x>
      <cdr:y>0.41801</cdr:y>
    </cdr:from>
    <cdr:to>
      <cdr:x>0.61405</cdr:x>
      <cdr:y>0.46483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629782" y="2277697"/>
          <a:ext cx="874629" cy="255119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 dirty="0">
              <a:solidFill>
                <a:schemeClr val="dk1"/>
              </a:solidFill>
              <a:latin typeface="Arial Narrow" pitchFamily="34" charset="0"/>
              <a:ea typeface="+mn-ea"/>
              <a:cs typeface="+mn-cs"/>
              <a:sym typeface="Symbol"/>
            </a:rPr>
            <a:t>   </a:t>
          </a:r>
          <a:r>
            <a:rPr lang="ru-RU" sz="1400" b="1" dirty="0">
              <a:solidFill>
                <a:srgbClr val="FF0000"/>
              </a:solidFill>
              <a:latin typeface="Arial Narrow" pitchFamily="34" charset="0"/>
              <a:ea typeface="+mn-ea"/>
              <a:cs typeface="Times New Roman" pitchFamily="18" charset="0"/>
              <a:sym typeface="Symbol"/>
            </a:rPr>
            <a:t></a:t>
          </a:r>
          <a:r>
            <a:rPr lang="ru-RU" sz="1400" b="1" dirty="0">
              <a:solidFill>
                <a:srgbClr val="FF0000"/>
              </a:solidFill>
              <a:latin typeface="Arial Narrow" pitchFamily="34" charset="0"/>
              <a:ea typeface="+mn-ea"/>
              <a:cs typeface="Times New Roman" pitchFamily="18" charset="0"/>
            </a:rPr>
            <a:t>=425,0</a:t>
          </a:r>
          <a:endParaRPr lang="ru-RU" sz="1400" b="1" dirty="0">
            <a:solidFill>
              <a:srgbClr val="FF0000"/>
            </a:solidFill>
            <a:latin typeface="Arial Narrow" pitchFamily="34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0.69441</cdr:x>
      <cdr:y>0.40274</cdr:y>
    </cdr:from>
    <cdr:to>
      <cdr:x>0.77071</cdr:x>
      <cdr:y>0.44957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6224767" y="2194514"/>
          <a:ext cx="683962" cy="255173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>
              <a:solidFill>
                <a:schemeClr val="dk1"/>
              </a:solidFill>
              <a:latin typeface="Arial Narrow" pitchFamily="34" charset="0"/>
              <a:ea typeface="+mn-ea"/>
              <a:cs typeface="Times New Roman" pitchFamily="18" charset="0"/>
              <a:sym typeface="Symbol"/>
            </a:rPr>
            <a:t> </a:t>
          </a:r>
          <a:r>
            <a:rPr lang="ru-RU" sz="1400" b="1">
              <a:solidFill>
                <a:schemeClr val="accent1">
                  <a:lumMod val="75000"/>
                </a:schemeClr>
              </a:solidFill>
              <a:latin typeface="Arial Narrow" pitchFamily="34" charset="0"/>
              <a:ea typeface="+mn-ea"/>
              <a:cs typeface="Times New Roman" pitchFamily="18" charset="0"/>
              <a:sym typeface="Symbol"/>
            </a:rPr>
            <a:t></a:t>
          </a:r>
          <a:r>
            <a:rPr lang="ru-RU" sz="1400" b="1">
              <a:solidFill>
                <a:schemeClr val="accent1">
                  <a:lumMod val="75000"/>
                </a:schemeClr>
              </a:solidFill>
              <a:latin typeface="Arial Narrow" pitchFamily="34" charset="0"/>
              <a:ea typeface="+mn-ea"/>
              <a:cs typeface="Times New Roman" pitchFamily="18" charset="0"/>
            </a:rPr>
            <a:t>=335,6</a:t>
          </a:r>
        </a:p>
      </cdr:txBody>
    </cdr:sp>
  </cdr:relSizeAnchor>
  <cdr:relSizeAnchor xmlns:cdr="http://schemas.openxmlformats.org/drawingml/2006/chartDrawing">
    <cdr:from>
      <cdr:x>0.83375</cdr:x>
      <cdr:y>0.46951</cdr:y>
    </cdr:from>
    <cdr:to>
      <cdr:x>0.93275</cdr:x>
      <cdr:y>0.51637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7473848" y="2558328"/>
          <a:ext cx="887448" cy="255337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400" b="1" dirty="0">
              <a:solidFill>
                <a:srgbClr val="FF0000"/>
              </a:solidFill>
              <a:latin typeface="Arial Narrow" pitchFamily="34" charset="0"/>
              <a:ea typeface="+mn-ea"/>
              <a:cs typeface="+mn-cs"/>
              <a:sym typeface="Symbol"/>
            </a:rPr>
            <a:t>   </a:t>
          </a:r>
          <a:r>
            <a:rPr lang="ru-RU" sz="1400" b="1" dirty="0">
              <a:solidFill>
                <a:srgbClr val="FF0000"/>
              </a:solidFill>
              <a:latin typeface="Arial Narrow" pitchFamily="34" charset="0"/>
              <a:ea typeface="+mn-ea"/>
              <a:cs typeface="Times New Roman" pitchFamily="18" charset="0"/>
              <a:sym typeface="Symbol"/>
            </a:rPr>
            <a:t></a:t>
          </a:r>
          <a:r>
            <a:rPr lang="ru-RU" sz="1400" b="1" dirty="0">
              <a:solidFill>
                <a:srgbClr val="FF0000"/>
              </a:solidFill>
              <a:latin typeface="Arial Narrow" pitchFamily="34" charset="0"/>
              <a:ea typeface="+mn-ea"/>
              <a:cs typeface="Times New Roman" pitchFamily="18" charset="0"/>
            </a:rPr>
            <a:t>=363,1</a:t>
          </a:r>
        </a:p>
      </cdr:txBody>
    </cdr:sp>
  </cdr:relSizeAnchor>
  <cdr:relSizeAnchor xmlns:cdr="http://schemas.openxmlformats.org/drawingml/2006/chartDrawing">
    <cdr:from>
      <cdr:x>0.1916</cdr:x>
      <cdr:y>0.05365</cdr:y>
    </cdr:from>
    <cdr:to>
      <cdr:x>0.28917</cdr:x>
      <cdr:y>0.10047</cdr:y>
    </cdr:to>
    <cdr:sp macro="" textlink="">
      <cdr:nvSpPr>
        <cdr:cNvPr id="21" name="Прямоугольник 20"/>
        <cdr:cNvSpPr/>
      </cdr:nvSpPr>
      <cdr:spPr>
        <a:xfrm xmlns:a="http://schemas.openxmlformats.org/drawingml/2006/main">
          <a:off x="1717516" y="292308"/>
          <a:ext cx="874629" cy="25511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u-RU" sz="1400" b="1" dirty="0">
              <a:solidFill>
                <a:sysClr val="windowText" lastClr="000000"/>
              </a:solidFill>
              <a:latin typeface="Arial Narrow" pitchFamily="34" charset="0"/>
              <a:sym typeface="Symbol"/>
            </a:rPr>
            <a:t>   </a:t>
          </a:r>
          <a:r>
            <a:rPr lang="ru-RU" sz="14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  <a:sym typeface="Symbol"/>
            </a:rPr>
            <a:t></a:t>
          </a:r>
          <a:r>
            <a:rPr lang="ru-RU" sz="1400" b="1" dirty="0" smtClean="0">
              <a:solidFill>
                <a:srgbClr val="FF0000"/>
              </a:solidFill>
              <a:latin typeface="Arial Narrow" pitchFamily="34" charset="0"/>
              <a:cs typeface="Times New Roman" pitchFamily="18" charset="0"/>
            </a:rPr>
            <a:t>=876,2</a:t>
          </a:r>
          <a:endParaRPr lang="ru-RU" sz="1400" b="1" dirty="0">
            <a:solidFill>
              <a:srgbClr val="FF0000"/>
            </a:solidFill>
            <a:latin typeface="Arial Narrow" pitchFamily="34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0.03161</cdr:x>
      <cdr:y>0.28886</cdr:y>
    </cdr:from>
    <cdr:to>
      <cdr:x>0.1198</cdr:x>
      <cdr:y>0.33745</cdr:y>
    </cdr:to>
    <cdr:sp macro="" textlink="">
      <cdr:nvSpPr>
        <cdr:cNvPr id="22" name="Прямоугольник 21"/>
        <cdr:cNvSpPr/>
      </cdr:nvSpPr>
      <cdr:spPr>
        <a:xfrm xmlns:a="http://schemas.openxmlformats.org/drawingml/2006/main">
          <a:off x="283357" y="1573967"/>
          <a:ext cx="790575" cy="264796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4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  <a:sym typeface="Symbol"/>
            </a:rPr>
            <a:t>=585,0</a:t>
          </a:r>
          <a:endParaRPr lang="ru-RU" sz="1400" b="1" dirty="0">
            <a:solidFill>
              <a:srgbClr val="4F81BD">
                <a:lumMod val="75000"/>
              </a:srgbClr>
            </a:solidFill>
            <a:latin typeface="Arial Narrow" pitchFamily="34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0.34486</cdr:x>
      <cdr:y>0.43741</cdr:y>
    </cdr:from>
    <cdr:to>
      <cdr:x>0.44918</cdr:x>
      <cdr:y>0.49465</cdr:y>
    </cdr:to>
    <cdr:sp macro="" textlink="">
      <cdr:nvSpPr>
        <cdr:cNvPr id="23" name="Прямоугольник 22"/>
        <cdr:cNvSpPr/>
      </cdr:nvSpPr>
      <cdr:spPr>
        <a:xfrm xmlns:a="http://schemas.openxmlformats.org/drawingml/2006/main">
          <a:off x="3091380" y="2383437"/>
          <a:ext cx="935158" cy="311854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u-RU" sz="1400" b="1">
              <a:solidFill>
                <a:sysClr val="windowText" lastClr="000000"/>
              </a:solidFill>
              <a:latin typeface="Arial Narrow" pitchFamily="34" charset="0"/>
              <a:sym typeface="Symbol"/>
            </a:rPr>
            <a:t>    </a:t>
          </a:r>
          <a:r>
            <a:rPr lang="ru-RU" sz="1400" b="1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  <a:sym typeface="Symbol"/>
            </a:rPr>
            <a:t></a:t>
          </a:r>
          <a:r>
            <a:rPr lang="ru-RU" sz="1400" b="1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rPr>
            <a:t>=398,4</a:t>
          </a:r>
        </a:p>
      </cdr:txBody>
    </cdr:sp>
  </cdr:relSizeAnchor>
  <cdr:relSizeAnchor xmlns:cdr="http://schemas.openxmlformats.org/drawingml/2006/chartDrawing">
    <cdr:from>
      <cdr:x>0.69299</cdr:x>
      <cdr:y>0.48418</cdr:y>
    </cdr:from>
    <cdr:to>
      <cdr:x>0.78258</cdr:x>
      <cdr:y>0.53313</cdr:y>
    </cdr:to>
    <cdr:sp macro="" textlink="">
      <cdr:nvSpPr>
        <cdr:cNvPr id="24" name="Прямоугольник 23"/>
        <cdr:cNvSpPr/>
      </cdr:nvSpPr>
      <cdr:spPr>
        <a:xfrm xmlns:a="http://schemas.openxmlformats.org/drawingml/2006/main">
          <a:off x="6212067" y="2638269"/>
          <a:ext cx="803067" cy="266742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  <a:ln xmlns:a="http://schemas.openxmlformats.org/drawingml/2006/main" w="25400" cap="flat" cmpd="sng" algn="ctr">
          <a:noFill/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ru-RU" sz="1400" b="1">
              <a:solidFill>
                <a:sysClr val="windowText" lastClr="000000"/>
              </a:solidFill>
              <a:latin typeface="Arial Narrow" pitchFamily="34" charset="0"/>
              <a:cs typeface="Times New Roman" pitchFamily="18" charset="0"/>
              <a:sym typeface="Symbol"/>
            </a:rPr>
            <a:t> </a:t>
          </a:r>
          <a:r>
            <a:rPr lang="ru-RU" sz="1400" b="1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  <a:sym typeface="Symbol"/>
            </a:rPr>
            <a:t></a:t>
          </a:r>
          <a:r>
            <a:rPr lang="ru-RU" sz="1400" b="1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rPr>
            <a:t>=335,6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0.38095</cdr:x>
      <cdr:y>0.23154</cdr:y>
    </cdr:from>
    <cdr:to>
      <cdr:x>0.38231</cdr:x>
      <cdr:y>0.72579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 rot="5400000" flipV="1">
          <a:off x="1938045" y="2802123"/>
          <a:ext cx="2899610" cy="1203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>
            <a:ln>
              <a:solidFill>
                <a:schemeClr val="bg2">
                  <a:lumMod val="90000"/>
                </a:schemeClr>
              </a:solidFill>
            </a:ln>
          </a:endParaRPr>
        </a:p>
      </cdr:txBody>
    </cdr:sp>
  </cdr:relSizeAnchor>
  <cdr:relSizeAnchor xmlns:cdr="http://schemas.openxmlformats.org/drawingml/2006/chartDrawing">
    <cdr:from>
      <cdr:x>0.6737</cdr:x>
      <cdr:y>0.20487</cdr:y>
    </cdr:from>
    <cdr:to>
      <cdr:x>0.68048</cdr:x>
      <cdr:y>0.72374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 rot="5400000" flipV="1">
          <a:off x="4488740" y="2693835"/>
          <a:ext cx="3043990" cy="6015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>
            <a:ln>
              <a:solidFill>
                <a:schemeClr val="bg2">
                  <a:lumMod val="90000"/>
                </a:schemeClr>
              </a:solidFill>
            </a:ln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0.00565</cdr:x>
      <cdr:y>0.03855</cdr:y>
    </cdr:from>
    <cdr:to>
      <cdr:x>0.35039</cdr:x>
      <cdr:y>0.20591</cdr:y>
    </cdr:to>
    <cdr:sp macro="" textlink="">
      <cdr:nvSpPr>
        <cdr:cNvPr id="2" name="TextBox 13"/>
        <cdr:cNvSpPr txBox="1"/>
      </cdr:nvSpPr>
      <cdr:spPr>
        <a:xfrm xmlns:a="http://schemas.openxmlformats.org/drawingml/2006/main">
          <a:off x="50925" y="205585"/>
          <a:ext cx="3107385" cy="8925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>
              <a:cs typeface="Times New Roman" pitchFamily="18" charset="0"/>
            </a:rPr>
            <a:t>Всего </a:t>
          </a:r>
          <a:r>
            <a:rPr lang="el-GR" sz="2000" b="1" dirty="0" smtClean="0">
              <a:solidFill>
                <a:srgbClr val="FF0000"/>
              </a:solidFill>
              <a:cs typeface="Times New Roman" pitchFamily="18" charset="0"/>
            </a:rPr>
            <a:t>Σ</a:t>
          </a:r>
          <a:r>
            <a:rPr lang="ru-RU" b="1" dirty="0" smtClean="0">
              <a:cs typeface="Times New Roman" pitchFamily="18" charset="0"/>
            </a:rPr>
            <a:t>= </a:t>
          </a:r>
          <a:r>
            <a:rPr lang="ru-RU" b="1" dirty="0" smtClean="0">
              <a:solidFill>
                <a:srgbClr val="FF0000"/>
              </a:solidFill>
              <a:cs typeface="Times New Roman" pitchFamily="18" charset="0"/>
            </a:rPr>
            <a:t>153,2</a:t>
          </a:r>
          <a:r>
            <a:rPr lang="en-US" b="1" dirty="0" smtClean="0">
              <a:solidFill>
                <a:srgbClr val="FF0000"/>
              </a:solidFill>
              <a:cs typeface="Times New Roman" pitchFamily="18" charset="0"/>
            </a:rPr>
            <a:t> </a:t>
          </a:r>
          <a:r>
            <a:rPr lang="ru-RU" b="1" dirty="0" smtClean="0">
              <a:solidFill>
                <a:srgbClr val="FF0000"/>
              </a:solidFill>
              <a:cs typeface="Times New Roman" pitchFamily="18" charset="0"/>
            </a:rPr>
            <a:t>млн. рублей </a:t>
          </a:r>
        </a:p>
        <a:p xmlns:a="http://schemas.openxmlformats.org/drawingml/2006/main">
          <a:pPr marL="285750" indent="-285750">
            <a:buFont typeface="Arial" pitchFamily="34" charset="0"/>
            <a:buChar char="•"/>
          </a:pPr>
          <a:r>
            <a:rPr lang="ru-RU" sz="1600" b="1" dirty="0" smtClean="0">
              <a:solidFill>
                <a:srgbClr val="FF0000"/>
              </a:solidFill>
              <a:cs typeface="Times New Roman" pitchFamily="18" charset="0"/>
            </a:rPr>
            <a:t>9,5%</a:t>
          </a:r>
          <a:r>
            <a:rPr lang="ru-RU" sz="1600" dirty="0" smtClean="0">
              <a:cs typeface="Times New Roman" pitchFamily="18" charset="0"/>
            </a:rPr>
            <a:t> от всех доходов филиалов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0.12343</cdr:x>
      <cdr:y>0.51846</cdr:y>
    </cdr:from>
    <cdr:to>
      <cdr:x>0.16832</cdr:x>
      <cdr:y>0.59269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47750" y="3052482"/>
          <a:ext cx="381000" cy="4370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0.12739</cdr:x>
      <cdr:y>0.50704</cdr:y>
    </cdr:from>
    <cdr:to>
      <cdr:x>0.17096</cdr:x>
      <cdr:y>0.58317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81368" y="2985247"/>
          <a:ext cx="369794" cy="448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0.12602</cdr:x>
      <cdr:y>0.5247</cdr:y>
    </cdr:from>
    <cdr:to>
      <cdr:x>0.20259</cdr:x>
      <cdr:y>0.57608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92359" y="2849949"/>
          <a:ext cx="663723" cy="2790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>
              <a:latin typeface="Arial Narrow" panose="020B0606020202030204" pitchFamily="34" charset="0"/>
            </a:rPr>
            <a:t>238%</a:t>
          </a:r>
        </a:p>
      </cdr:txBody>
    </cdr:sp>
  </cdr:relSizeAnchor>
  <cdr:relSizeAnchor xmlns:cdr="http://schemas.openxmlformats.org/drawingml/2006/chartDrawing">
    <cdr:from>
      <cdr:x>0.90561</cdr:x>
      <cdr:y>0.27027</cdr:y>
    </cdr:from>
    <cdr:to>
      <cdr:x>0.9789</cdr:x>
      <cdr:y>0.32166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849993" y="1467992"/>
          <a:ext cx="635309" cy="2791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latin typeface="Arial Narrow" panose="020B0606020202030204" pitchFamily="34" charset="0"/>
            </a:rPr>
            <a:t>172%</a:t>
          </a:r>
        </a:p>
      </cdr:txBody>
    </cdr:sp>
  </cdr:relSizeAnchor>
  <cdr:relSizeAnchor xmlns:cdr="http://schemas.openxmlformats.org/drawingml/2006/chartDrawing">
    <cdr:from>
      <cdr:x>0.59829</cdr:x>
      <cdr:y>0.75211</cdr:y>
    </cdr:from>
    <cdr:to>
      <cdr:x>0.9789</cdr:x>
      <cdr:y>0.88735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186060" y="4085143"/>
          <a:ext cx="3299224" cy="7345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i="1" dirty="0" smtClean="0">
              <a:latin typeface="Arial Narrow" panose="020B0606020202030204" pitchFamily="34" charset="0"/>
            </a:rPr>
            <a:t>% - отношение номинального среднего заработка ППС и средней оплаты труда в регионе (Москва)</a:t>
          </a:r>
          <a:endParaRPr lang="ru-RU" sz="1400" i="1" dirty="0">
            <a:latin typeface="Arial Narrow" panose="020B0606020202030204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0.09231</cdr:x>
      <cdr:y>0.38027</cdr:y>
    </cdr:from>
    <cdr:to>
      <cdr:x>0.16276</cdr:x>
      <cdr:y>0.4563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95849" y="1983629"/>
          <a:ext cx="607384" cy="396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i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rPr>
            <a:t>25</a:t>
          </a:r>
        </a:p>
      </cdr:txBody>
    </cdr:sp>
  </cdr:relSizeAnchor>
  <cdr:relSizeAnchor xmlns:cdr="http://schemas.openxmlformats.org/drawingml/2006/chartDrawing">
    <cdr:from>
      <cdr:x>0.1638</cdr:x>
      <cdr:y>0.52849</cdr:y>
    </cdr:from>
    <cdr:to>
      <cdr:x>0.23425</cdr:x>
      <cdr:y>0.60451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336827" y="2756819"/>
          <a:ext cx="574967" cy="396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i="1" dirty="0">
              <a:solidFill>
                <a:srgbClr val="FF0000"/>
              </a:solidFill>
              <a:latin typeface="Arial Narrow" panose="020B0606020202030204" pitchFamily="34" charset="0"/>
            </a:rPr>
            <a:t>26</a:t>
          </a:r>
        </a:p>
      </cdr:txBody>
    </cdr:sp>
  </cdr:relSizeAnchor>
  <cdr:relSizeAnchor xmlns:cdr="http://schemas.openxmlformats.org/drawingml/2006/chartDrawing">
    <cdr:from>
      <cdr:x>0.27404</cdr:x>
      <cdr:y>0.00181</cdr:y>
    </cdr:from>
    <cdr:to>
      <cdr:x>0.3445</cdr:x>
      <cdr:y>0.07783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62627" y="9457"/>
          <a:ext cx="607469" cy="396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i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rPr>
            <a:t>43</a:t>
          </a:r>
        </a:p>
      </cdr:txBody>
    </cdr:sp>
  </cdr:relSizeAnchor>
  <cdr:relSizeAnchor xmlns:cdr="http://schemas.openxmlformats.org/drawingml/2006/chartDrawing">
    <cdr:from>
      <cdr:x>0.34465</cdr:x>
      <cdr:y>0.09327</cdr:y>
    </cdr:from>
    <cdr:to>
      <cdr:x>0.41509</cdr:x>
      <cdr:y>0.16929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971384" y="486512"/>
          <a:ext cx="607298" cy="3965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i="1" dirty="0">
              <a:solidFill>
                <a:srgbClr val="FF0000"/>
              </a:solidFill>
              <a:latin typeface="Arial Narrow" panose="020B0606020202030204" pitchFamily="34" charset="0"/>
            </a:rPr>
            <a:t>45</a:t>
          </a:r>
        </a:p>
      </cdr:txBody>
    </cdr:sp>
  </cdr:relSizeAnchor>
  <cdr:relSizeAnchor xmlns:cdr="http://schemas.openxmlformats.org/drawingml/2006/chartDrawing">
    <cdr:from>
      <cdr:x>0.45605</cdr:x>
      <cdr:y>0.24685</cdr:y>
    </cdr:from>
    <cdr:to>
      <cdr:x>0.5265</cdr:x>
      <cdr:y>0.32288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931826" y="1287696"/>
          <a:ext cx="607384" cy="396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i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rPr>
            <a:t>76</a:t>
          </a:r>
        </a:p>
      </cdr:txBody>
    </cdr:sp>
  </cdr:relSizeAnchor>
  <cdr:relSizeAnchor xmlns:cdr="http://schemas.openxmlformats.org/drawingml/2006/chartDrawing">
    <cdr:from>
      <cdr:x>0.52713</cdr:x>
      <cdr:y>0.21297</cdr:y>
    </cdr:from>
    <cdr:to>
      <cdr:x>0.59758</cdr:x>
      <cdr:y>0.28898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544638" y="1110918"/>
          <a:ext cx="607384" cy="3965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i="1" dirty="0">
              <a:solidFill>
                <a:srgbClr val="FF0000"/>
              </a:solidFill>
              <a:latin typeface="Arial Narrow" panose="020B0606020202030204" pitchFamily="34" charset="0"/>
            </a:rPr>
            <a:t>79</a:t>
          </a:r>
        </a:p>
      </cdr:txBody>
    </cdr:sp>
  </cdr:relSizeAnchor>
  <cdr:relSizeAnchor xmlns:cdr="http://schemas.openxmlformats.org/drawingml/2006/chartDrawing">
    <cdr:from>
      <cdr:x>0.63247</cdr:x>
      <cdr:y>0.34003</cdr:y>
    </cdr:from>
    <cdr:to>
      <cdr:x>0.71036</cdr:x>
      <cdr:y>0.41606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452802" y="1773733"/>
          <a:ext cx="671527" cy="3966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i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rPr>
            <a:t>151</a:t>
          </a:r>
        </a:p>
      </cdr:txBody>
    </cdr:sp>
  </cdr:relSizeAnchor>
  <cdr:relSizeAnchor xmlns:cdr="http://schemas.openxmlformats.org/drawingml/2006/chartDrawing">
    <cdr:from>
      <cdr:x>0.69686</cdr:x>
      <cdr:y>0.19812</cdr:y>
    </cdr:from>
    <cdr:to>
      <cdr:x>0.78048</cdr:x>
      <cdr:y>0.27415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6007968" y="1033493"/>
          <a:ext cx="720929" cy="3966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i="1" dirty="0">
              <a:solidFill>
                <a:srgbClr val="FF0000"/>
              </a:solidFill>
              <a:latin typeface="Arial Narrow" panose="020B0606020202030204" pitchFamily="34" charset="0"/>
            </a:rPr>
            <a:t>153</a:t>
          </a:r>
        </a:p>
      </cdr:txBody>
    </cdr:sp>
  </cdr:relSizeAnchor>
  <cdr:relSizeAnchor xmlns:cdr="http://schemas.openxmlformats.org/drawingml/2006/chartDrawing">
    <cdr:from>
      <cdr:x>0.80935</cdr:x>
      <cdr:y>0.64672</cdr:y>
    </cdr:from>
    <cdr:to>
      <cdr:x>0.89755</cdr:x>
      <cdr:y>0.72274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6977799" y="3373576"/>
          <a:ext cx="760415" cy="396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i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</a:rPr>
            <a:t>462</a:t>
          </a:r>
        </a:p>
      </cdr:txBody>
    </cdr:sp>
  </cdr:relSizeAnchor>
  <cdr:relSizeAnchor xmlns:cdr="http://schemas.openxmlformats.org/drawingml/2006/chartDrawing">
    <cdr:from>
      <cdr:x>0.88729</cdr:x>
      <cdr:y>0.59667</cdr:y>
    </cdr:from>
    <cdr:to>
      <cdr:x>0.96919</cdr:x>
      <cdr:y>0.67269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7649774" y="3112509"/>
          <a:ext cx="706100" cy="3965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i="1" dirty="0">
              <a:solidFill>
                <a:srgbClr val="FF0000"/>
              </a:solidFill>
              <a:latin typeface="Arial Narrow" panose="020B0606020202030204" pitchFamily="34" charset="0"/>
            </a:rPr>
            <a:t>354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491E3-FA56-FB44-8C34-A909476B04EE}" type="datetime1">
              <a:rPr lang="ru-RU" smtClean="0"/>
              <a:pPr/>
              <a:t>28.04.2014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F034B-4565-2541-88DC-5709673A48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5866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D275B-D4EC-7242-A399-05C4E6D724B7}" type="datetime1">
              <a:rPr lang="ru-RU" smtClean="0"/>
              <a:pPr/>
              <a:t>28.04.2014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1D108-7756-3642-9FAE-950D96DE26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513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1D108-7756-3642-9FAE-950D96DE262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546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1D108-7756-3642-9FAE-950D96DE262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494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1D108-7756-3642-9FAE-950D96DE262B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798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1D108-7756-3642-9FAE-950D96DE262B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889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1D108-7756-3642-9FAE-950D96DE262B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846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50C72-381B-5C40-A2BC-B63EC1D37F34}" type="datetime1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600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1FD2F-18BA-1045-9829-02E22D2F9B82}" type="datetime1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35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F15C-4BC3-8B46-8C71-83ECF053EFE4}" type="datetime1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67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1C9E-751A-E241-AB34-61AC4E56AE90}" type="datetime1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12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EEE9-E471-1343-9CA5-C72AD301EDFA}" type="datetime1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165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59DD-6238-8542-8D98-32FDFA8D26DA}" type="datetime1">
              <a:rPr lang="ru-RU" smtClean="0"/>
              <a:pPr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38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55F64-8F8E-5E40-A251-B52C5BF927E8}" type="datetime1">
              <a:rPr lang="ru-RU" smtClean="0"/>
              <a:pPr/>
              <a:t>28.04.2014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62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C927F-DB2A-8A4F-9C1B-4AA6983E7B33}" type="datetime1">
              <a:rPr lang="ru-RU" smtClean="0"/>
              <a:pPr/>
              <a:t>28.04.2014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54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FBA33-C79B-C748-B63A-885A596563ED}" type="datetime1">
              <a:rPr lang="ru-RU" smtClean="0"/>
              <a:pPr/>
              <a:t>28.04.2014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14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A14C7-B52C-4C4F-A1A4-3C2A16A045E6}" type="datetime1">
              <a:rPr lang="ru-RU" smtClean="0"/>
              <a:pPr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254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4A9C-CE1B-8B42-999E-569127B5289C}" type="datetime1">
              <a:rPr lang="ru-RU" smtClean="0"/>
              <a:pPr/>
              <a:t>28.04.2014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426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D142F-AEAA-8D4F-915E-5E4ACF581D80}" type="datetime1">
              <a:rPr lang="ru-RU" smtClean="0"/>
              <a:pPr/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D890C-3CA8-E646-8317-CEAF8052B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110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792659" y="1268760"/>
            <a:ext cx="831641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03886" y="455403"/>
            <a:ext cx="8748464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Сводные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данные*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/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об исполнении финансового плана НИУ ВШЭ в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2013 г.,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млн. рублей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979760"/>
              </p:ext>
            </p:extLst>
          </p:nvPr>
        </p:nvGraphicFramePr>
        <p:xfrm>
          <a:off x="90735" y="1449409"/>
          <a:ext cx="8861615" cy="4841665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2640494"/>
                <a:gridCol w="746161"/>
                <a:gridCol w="901223"/>
                <a:gridCol w="702157"/>
                <a:gridCol w="802472"/>
                <a:gridCol w="746161"/>
                <a:gridCol w="893654"/>
                <a:gridCol w="640899"/>
                <a:gridCol w="788394"/>
              </a:tblGrid>
              <a:tr h="21707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latin typeface="Arial Narrow" pitchFamily="34" charset="0"/>
                        </a:rPr>
                        <a:t> </a:t>
                      </a:r>
                      <a:endParaRPr lang="ru-RU" sz="9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/>
                        <a:t>ПЛАН </a:t>
                      </a:r>
                      <a:r>
                        <a:rPr lang="ru-RU" sz="1400" b="1" u="none" strike="noStrike" dirty="0" smtClean="0"/>
                        <a:t>2013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/>
                        <a:t>ФАКТ  </a:t>
                      </a:r>
                      <a:r>
                        <a:rPr lang="ru-RU" sz="1400" b="1" u="none" strike="noStrike" dirty="0" smtClean="0"/>
                        <a:t>2013</a:t>
                      </a:r>
                      <a:endParaRPr lang="ru-RU" sz="14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0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latin typeface="Arial Narrow" pitchFamily="34" charset="0"/>
                        </a:rPr>
                        <a:t>г. </a:t>
                      </a:r>
                      <a:r>
                        <a:rPr lang="ru-RU" sz="1050" u="none" strike="noStrike" dirty="0" smtClean="0">
                          <a:latin typeface="Arial Narrow" pitchFamily="34" charset="0"/>
                        </a:rPr>
                        <a:t>Москва</a:t>
                      </a:r>
                      <a:endParaRPr lang="ru-RU" sz="105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latin typeface="Arial Narrow" pitchFamily="34" charset="0"/>
                        </a:rPr>
                        <a:t>Филиалы</a:t>
                      </a:r>
                      <a:endParaRPr lang="ru-RU" sz="105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Arial Narrow" pitchFamily="34" charset="0"/>
                        </a:rPr>
                        <a:t>Всего </a:t>
                      </a:r>
                      <a:endParaRPr lang="ru-RU" sz="14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latin typeface="Arial Narrow" pitchFamily="34" charset="0"/>
                        </a:rPr>
                        <a:t>г. </a:t>
                      </a:r>
                      <a:r>
                        <a:rPr lang="ru-RU" sz="1050" u="none" strike="noStrike" dirty="0" smtClean="0">
                          <a:latin typeface="Arial Narrow" pitchFamily="34" charset="0"/>
                        </a:rPr>
                        <a:t>Москва</a:t>
                      </a:r>
                      <a:endParaRPr lang="ru-RU" sz="105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latin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 smtClean="0">
                          <a:latin typeface="Arial Narrow" pitchFamily="34" charset="0"/>
                        </a:rPr>
                        <a:t>Филиалы</a:t>
                      </a:r>
                      <a:endParaRPr lang="ru-RU" sz="105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Arial Narrow" pitchFamily="34" charset="0"/>
                        </a:rPr>
                        <a:t>Всего 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341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latin typeface="Arial Narrow" pitchFamily="34" charset="0"/>
                        </a:rPr>
                        <a:t> </a:t>
                      </a:r>
                      <a:endParaRPr lang="ru-RU" sz="9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latin typeface="Arial Narrow" pitchFamily="34" charset="0"/>
                        </a:rPr>
                        <a:t>Центральный бюджет</a:t>
                      </a:r>
                      <a:endParaRPr lang="ru-RU" sz="105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latin typeface="Arial Narrow" pitchFamily="34" charset="0"/>
                        </a:rPr>
                        <a:t>Подразделения</a:t>
                      </a:r>
                      <a:endParaRPr lang="ru-RU" sz="105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latin typeface="Arial Narrow" pitchFamily="34" charset="0"/>
                        </a:rPr>
                        <a:t>Центральный бюджет</a:t>
                      </a:r>
                      <a:endParaRPr lang="ru-RU" sz="105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latin typeface="Arial Narrow" pitchFamily="34" charset="0"/>
                        </a:rPr>
                        <a:t>Подразделения</a:t>
                      </a:r>
                      <a:endParaRPr lang="ru-RU" sz="105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70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latin typeface="Arial Narrow" pitchFamily="34" charset="0"/>
                        </a:rPr>
                        <a:t>Остатки на </a:t>
                      </a:r>
                      <a:r>
                        <a:rPr lang="ru-RU" sz="1200" u="none" strike="noStrike" dirty="0" smtClean="0">
                          <a:latin typeface="Arial Narrow" pitchFamily="34" charset="0"/>
                        </a:rPr>
                        <a:t>01.01.2013 </a:t>
                      </a:r>
                      <a:r>
                        <a:rPr lang="ru-RU" sz="1200" u="none" strike="noStrike" dirty="0">
                          <a:latin typeface="Arial Narrow" pitchFamily="34" charset="0"/>
                        </a:rPr>
                        <a:t>г.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1 042,4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676,4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201,4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1</a:t>
                      </a:r>
                      <a:r>
                        <a:rPr lang="ru-RU" sz="1200" b="1" i="0" u="none" strike="noStrike" baseline="0" dirty="0" smtClean="0">
                          <a:latin typeface="Arial Narrow" pitchFamily="34" charset="0"/>
                        </a:rPr>
                        <a:t> 920,3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1 663,9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585,9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76,1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2 325,8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70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 dirty="0">
                          <a:latin typeface="Arial Narrow" pitchFamily="34" charset="0"/>
                        </a:rPr>
                        <a:t>ДОХОДЫ 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6 829,2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2 898,8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1 318,9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11 046,9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7 379,4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3 043,3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1 511,2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11 933,8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837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latin typeface="Arial Narrow" pitchFamily="34" charset="0"/>
                        </a:rPr>
                        <a:t>Субсидии на выполнение</a:t>
                      </a:r>
                      <a:r>
                        <a:rPr lang="ru-RU" sz="1200" u="none" strike="noStrike" baseline="0" dirty="0" smtClean="0">
                          <a:latin typeface="Arial Narrow" pitchFamily="34" charset="0"/>
                        </a:rPr>
                        <a:t> государственного задания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3 833,7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677,2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793,6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5 304,4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4 015,3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662,7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844,8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5</a:t>
                      </a:r>
                      <a:r>
                        <a:rPr lang="ru-RU" sz="1200" b="0" i="0" u="none" strike="noStrike" baseline="0" dirty="0" smtClean="0">
                          <a:latin typeface="Arial Narrow" pitchFamily="34" charset="0"/>
                        </a:rPr>
                        <a:t> 522,8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70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latin typeface="Arial Narrow" pitchFamily="34" charset="0"/>
                        </a:rPr>
                        <a:t>Субсидии</a:t>
                      </a:r>
                      <a:r>
                        <a:rPr lang="ru-RU" sz="1200" u="none" strike="noStrike" baseline="0" dirty="0" smtClean="0">
                          <a:latin typeface="Arial Narrow" pitchFamily="34" charset="0"/>
                        </a:rPr>
                        <a:t> на иные цели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590,2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85,5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675,6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440,9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12,1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234,5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687,2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70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Приносящая</a:t>
                      </a:r>
                      <a:r>
                        <a:rPr lang="ru-RU" sz="1200" b="1" i="0" u="none" strike="noStrike" baseline="0" dirty="0" smtClean="0">
                          <a:latin typeface="Arial Narrow" pitchFamily="34" charset="0"/>
                        </a:rPr>
                        <a:t> доход деятельность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1 682,4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2 221,6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439,9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4 345,9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1 616,8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2 368,1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432,1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4 417,4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70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latin typeface="Arial Narrow" pitchFamily="34" charset="0"/>
                        </a:rPr>
                        <a:t>Средства целевых программ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723,0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723,0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1 306,4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1 306,4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70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 dirty="0">
                          <a:latin typeface="Arial Narrow" pitchFamily="34" charset="0"/>
                        </a:rPr>
                        <a:t>РАСХОДЫ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7 871,7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2 534,8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1 378,1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11 829,1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7 560,5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2 574,6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1</a:t>
                      </a:r>
                      <a:r>
                        <a:rPr lang="ru-RU" sz="1200" b="1" i="0" u="sng" strike="noStrike" baseline="0" dirty="0" smtClean="0">
                          <a:latin typeface="Arial Narrow" pitchFamily="34" charset="0"/>
                        </a:rPr>
                        <a:t> 494,7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11 629,8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837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latin typeface="Arial Narrow" pitchFamily="34" charset="0"/>
                        </a:rPr>
                        <a:t>Субсидии на выполнение</a:t>
                      </a:r>
                      <a:r>
                        <a:rPr lang="ru-RU" sz="1200" u="none" strike="noStrike" baseline="0" dirty="0" smtClean="0">
                          <a:latin typeface="Arial Narrow" pitchFamily="34" charset="0"/>
                        </a:rPr>
                        <a:t> государственного задания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4 778,1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677,2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865,0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6 320,2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4 609,2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490,2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836,5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5 935,9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70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latin typeface="Arial Narrow" pitchFamily="34" charset="0"/>
                        </a:rPr>
                        <a:t>Субсидии</a:t>
                      </a:r>
                      <a:r>
                        <a:rPr lang="ru-RU" sz="1200" u="none" strike="noStrike" baseline="0" dirty="0" smtClean="0">
                          <a:latin typeface="Arial Narrow" pitchFamily="34" charset="0"/>
                        </a:rPr>
                        <a:t> на иные цели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590,2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85,5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675,6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558,8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12,8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236,8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808,1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70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Приносящая</a:t>
                      </a:r>
                      <a:r>
                        <a:rPr lang="ru-RU" sz="1200" b="1" i="0" u="none" strike="noStrike" baseline="0" dirty="0" smtClean="0">
                          <a:latin typeface="Arial Narrow" pitchFamily="34" charset="0"/>
                        </a:rPr>
                        <a:t> доход деятельность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1 780,4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1 902,2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427,6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4 110,2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1 682,0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2 071,6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421,7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4 175,2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70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latin typeface="Arial Narrow" pitchFamily="34" charset="0"/>
                        </a:rPr>
                        <a:t>Средства целевых программ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723,0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723,0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710,6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710,6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70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sng" strike="noStrike" dirty="0">
                          <a:latin typeface="Arial Narrow" pitchFamily="34" charset="0"/>
                        </a:rPr>
                        <a:t>Остатки на </a:t>
                      </a:r>
                      <a:r>
                        <a:rPr lang="ru-RU" sz="1200" u="sng" strike="noStrike" dirty="0" smtClean="0">
                          <a:latin typeface="Arial Narrow" pitchFamily="34" charset="0"/>
                        </a:rPr>
                        <a:t>01.01.2014 </a:t>
                      </a:r>
                      <a:r>
                        <a:rPr lang="ru-RU" sz="1200" u="sng" strike="noStrike" dirty="0">
                          <a:latin typeface="Arial Narrow" pitchFamily="34" charset="0"/>
                        </a:rPr>
                        <a:t>г.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-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995,8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142,3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1 138,1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1 482,7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1 054,6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92,5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sng" strike="noStrike" dirty="0" smtClean="0">
                          <a:latin typeface="Arial Narrow" pitchFamily="34" charset="0"/>
                        </a:rPr>
                        <a:t>2 629,8</a:t>
                      </a:r>
                      <a:endParaRPr lang="ru-RU" sz="1200" b="1" i="0" u="sng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837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latin typeface="Arial Narrow" pitchFamily="34" charset="0"/>
                        </a:rPr>
                        <a:t>Субсидии на выполнение</a:t>
                      </a:r>
                      <a:r>
                        <a:rPr lang="ru-RU" sz="1200" u="none" strike="noStrike" baseline="0" dirty="0" smtClean="0">
                          <a:latin typeface="Arial Narrow" pitchFamily="34" charset="0"/>
                        </a:rPr>
                        <a:t> государственного задания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-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72,5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72,5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714,5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172,4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50,4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937,4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70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latin typeface="Arial Narrow" pitchFamily="34" charset="0"/>
                        </a:rPr>
                        <a:t>Субсидии</a:t>
                      </a:r>
                      <a:r>
                        <a:rPr lang="ru-RU" sz="1200" u="none" strike="noStrike" baseline="0" dirty="0" smtClean="0">
                          <a:latin typeface="Arial Narrow" pitchFamily="34" charset="0"/>
                        </a:rPr>
                        <a:t> на иные цели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-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-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-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167,8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0,5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0,1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168,4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70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Приносящая</a:t>
                      </a:r>
                      <a:r>
                        <a:rPr lang="ru-RU" sz="1200" b="1" i="0" u="none" strike="noStrike" baseline="0" dirty="0" smtClean="0">
                          <a:latin typeface="Arial Narrow" pitchFamily="34" charset="0"/>
                        </a:rPr>
                        <a:t> доход деятельность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-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995,8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69,8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1 065,6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-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881,6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42,0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923,7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1707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latin typeface="Arial Narrow" pitchFamily="34" charset="0"/>
                        </a:rPr>
                        <a:t>Средства целевых программ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-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-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Arial Narrow" pitchFamily="34" charset="0"/>
                        </a:rPr>
                        <a:t>600,4</a:t>
                      </a:r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latin typeface="Arial Narrow" pitchFamily="34" charset="0"/>
                        </a:rPr>
                        <a:t>600,4</a:t>
                      </a:r>
                      <a:endParaRPr lang="ru-RU" sz="1200" b="1" i="0" u="none" strike="noStrike" dirty="0">
                        <a:latin typeface="Arial Narrow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79512" y="6488668"/>
            <a:ext cx="3913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itchFamily="34" charset="0"/>
              </a:rPr>
              <a:t>* Без учета КВ и инвестиций</a:t>
            </a:r>
            <a:endParaRPr lang="ru-RU" sz="1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38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474" y="322217"/>
            <a:ext cx="8229600" cy="86899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91070" y="399416"/>
            <a:ext cx="82330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Динамика поступлений от приносящей доход деятельности</a:t>
            </a:r>
          </a:p>
          <a:p>
            <a:pPr algn="ctr">
              <a:spcBef>
                <a:spcPct val="0"/>
              </a:spcBef>
              <a:defRPr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 2009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–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2013гг.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(филиалы) млн. рублей  </a:t>
            </a: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570963405"/>
              </p:ext>
            </p:extLst>
          </p:nvPr>
        </p:nvGraphicFramePr>
        <p:xfrm>
          <a:off x="179512" y="1342768"/>
          <a:ext cx="8877302" cy="6092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584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474" y="322217"/>
            <a:ext cx="8229600" cy="86899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583474" y="574400"/>
            <a:ext cx="8753129" cy="4747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Филиалы: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структура дополнительных поступлений из ЦБ,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млн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. рублей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5805821"/>
              </p:ext>
            </p:extLst>
          </p:nvPr>
        </p:nvGraphicFramePr>
        <p:xfrm>
          <a:off x="-9525" y="1275701"/>
          <a:ext cx="9013826" cy="5093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5121154" y="1353358"/>
            <a:ext cx="1368152" cy="348076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>
                <a:solidFill>
                  <a:schemeClr val="dk1"/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</a:t>
            </a:r>
            <a:r>
              <a:rPr lang="ru-RU" sz="1200" b="1" dirty="0" smtClean="0">
                <a:solidFill>
                  <a:schemeClr val="dk1"/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=</a:t>
            </a:r>
            <a:r>
              <a:rPr lang="ru-RU" sz="1400" b="1" dirty="0" smtClean="0">
                <a:solidFill>
                  <a:schemeClr val="dk1"/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99,3 </a:t>
            </a:r>
          </a:p>
          <a:p>
            <a:r>
              <a:rPr lang="ru-RU" sz="1400" b="1" dirty="0" smtClean="0">
                <a:solidFill>
                  <a:schemeClr val="dk1"/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(11% доходов)</a:t>
            </a:r>
            <a:endParaRPr lang="ru-RU" sz="1200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736545" y="3599744"/>
            <a:ext cx="1368152" cy="348076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>
                <a:solidFill>
                  <a:schemeClr val="dk1"/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</a:t>
            </a:r>
            <a:r>
              <a:rPr lang="ru-RU" sz="1200" b="1" dirty="0" smtClean="0">
                <a:solidFill>
                  <a:schemeClr val="dk1"/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=</a:t>
            </a:r>
            <a:r>
              <a:rPr lang="ru-RU" sz="1400" b="1" dirty="0" smtClean="0">
                <a:solidFill>
                  <a:schemeClr val="dk1"/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39,6</a:t>
            </a:r>
          </a:p>
          <a:p>
            <a:r>
              <a:rPr lang="ru-RU" sz="1400" b="1" dirty="0" smtClean="0">
                <a:solidFill>
                  <a:schemeClr val="dk1"/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(9% доходов)</a:t>
            </a:r>
            <a:endParaRPr lang="ru-RU" sz="1200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444922" y="4599430"/>
            <a:ext cx="1368152" cy="348076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>
                <a:solidFill>
                  <a:schemeClr val="dk1"/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</a:t>
            </a:r>
            <a:r>
              <a:rPr lang="ru-RU" sz="1200" b="1" dirty="0" smtClean="0">
                <a:solidFill>
                  <a:schemeClr val="dk1"/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=</a:t>
            </a:r>
            <a:r>
              <a:rPr lang="ru-RU" sz="1400" b="1" dirty="0" smtClean="0">
                <a:solidFill>
                  <a:schemeClr val="dk1"/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14,3 </a:t>
            </a:r>
          </a:p>
          <a:p>
            <a:r>
              <a:rPr lang="ru-RU" sz="1400" b="1" dirty="0" smtClean="0">
                <a:solidFill>
                  <a:schemeClr val="dk1"/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(4% доходов)</a:t>
            </a:r>
            <a:endParaRPr lang="ru-RU" sz="1200" dirty="0"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7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99592" y="476672"/>
            <a:ext cx="8209482" cy="79208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Расходы*, млн. рублей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z="1400" smtClean="0"/>
              <a:pPr/>
              <a:t>12</a:t>
            </a:fld>
            <a:endParaRPr lang="ru-RU" sz="1400"/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8068687"/>
              </p:ext>
            </p:extLst>
          </p:nvPr>
        </p:nvGraphicFramePr>
        <p:xfrm>
          <a:off x="218122" y="1057619"/>
          <a:ext cx="8707756" cy="5376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Скругленный прямоугольник 14"/>
          <p:cNvSpPr/>
          <p:nvPr/>
        </p:nvSpPr>
        <p:spPr>
          <a:xfrm>
            <a:off x="2689773" y="1907475"/>
            <a:ext cx="1045275" cy="347564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  <a:sym typeface="Symbol"/>
              </a:rPr>
              <a:t>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  <a:sym typeface="Symbol"/>
              </a:rPr>
              <a:t> = 9 855,4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153180" y="1725943"/>
            <a:ext cx="1134916" cy="347564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  <a:sym typeface="Symbol"/>
              </a:rPr>
              <a:t></a:t>
            </a:r>
            <a:r>
              <a:rPr lang="ru-RU" sz="14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  <a:sym typeface="Symbol"/>
              </a:rPr>
              <a:t> = 10 134,7</a:t>
            </a:r>
            <a:endParaRPr lang="ru-RU" sz="1400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627604" y="1197965"/>
            <a:ext cx="1136753" cy="347564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  <a:sym typeface="Symbol"/>
              </a:rPr>
              <a:t>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cs typeface="Times New Roman" pitchFamily="18" charset="0"/>
                <a:sym typeface="Symbol"/>
              </a:rPr>
              <a:t> = 11 829,1</a:t>
            </a:r>
            <a:endParaRPr lang="ru-RU" sz="1400" dirty="0">
              <a:solidFill>
                <a:schemeClr val="tx2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991859" y="1323569"/>
            <a:ext cx="1237741" cy="347564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  <a:sym typeface="Symbol"/>
              </a:rPr>
              <a:t></a:t>
            </a:r>
            <a:r>
              <a:rPr lang="ru-RU" sz="14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  <a:sym typeface="Symbol"/>
              </a:rPr>
              <a:t> = 11 629,8</a:t>
            </a:r>
            <a:endParaRPr lang="ru-RU" sz="1400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6488668"/>
            <a:ext cx="3913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Narrow" pitchFamily="34" charset="0"/>
              </a:rPr>
              <a:t>* Без учета КВ и инвестиций</a:t>
            </a:r>
            <a:endParaRPr lang="ru-RU" sz="1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5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93324" y="387338"/>
            <a:ext cx="8549089" cy="7200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Структура расходов 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(соответственно аналитическим статьям финансового плана), млн. рублей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z="1400" smtClean="0"/>
              <a:pPr/>
              <a:t>13</a:t>
            </a:fld>
            <a:endParaRPr lang="ru-RU" sz="1400"/>
          </a:p>
        </p:txBody>
      </p:sp>
      <p:graphicFrame>
        <p:nvGraphicFramePr>
          <p:cNvPr id="8" name="Диаграмм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931709"/>
              </p:ext>
            </p:extLst>
          </p:nvPr>
        </p:nvGraphicFramePr>
        <p:xfrm>
          <a:off x="-33336" y="1105053"/>
          <a:ext cx="9034930" cy="5348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976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93324" y="441275"/>
            <a:ext cx="8549089" cy="79208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Структура фонда оплаты труда, млн. рублей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z="1400" smtClean="0"/>
              <a:pPr/>
              <a:t>14</a:t>
            </a:fld>
            <a:endParaRPr lang="ru-RU" sz="1400"/>
          </a:p>
        </p:txBody>
      </p:sp>
      <p:sp>
        <p:nvSpPr>
          <p:cNvPr id="8" name="TextBox 7"/>
          <p:cNvSpPr txBox="1"/>
          <p:nvPr/>
        </p:nvSpPr>
        <p:spPr>
          <a:xfrm>
            <a:off x="223294" y="1069543"/>
            <a:ext cx="875033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ФОТ НИУ ВШЭ* </a:t>
            </a:r>
            <a:r>
              <a:rPr lang="ru-RU" sz="2000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= </a:t>
            </a:r>
            <a:r>
              <a:rPr lang="ru-RU" sz="20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6 538,5 млн. рублей </a:t>
            </a:r>
            <a:r>
              <a:rPr lang="ru-RU" dirty="0" smtClean="0">
                <a:latin typeface="Arial Narrow" pitchFamily="34" charset="0"/>
                <a:cs typeface="Times New Roman" pitchFamily="18" charset="0"/>
              </a:rPr>
              <a:t>включая </a:t>
            </a:r>
            <a:r>
              <a:rPr lang="ru-RU" dirty="0">
                <a:latin typeface="Arial Narrow" pitchFamily="34" charset="0"/>
                <a:cs typeface="Times New Roman" pitchFamily="18" charset="0"/>
              </a:rPr>
              <a:t>отчисления в страховые фонды</a:t>
            </a:r>
            <a:endParaRPr lang="ru-RU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 Narrow" pitchFamily="34" charset="0"/>
                <a:cs typeface="Times New Roman" pitchFamily="18" charset="0"/>
              </a:rPr>
              <a:t>56% всех расходов</a:t>
            </a:r>
            <a:endParaRPr lang="ru-RU" b="1" dirty="0" smtClean="0">
              <a:latin typeface="Arial Narrow" pitchFamily="34" charset="0"/>
              <a:cs typeface="Times New Roman" pitchFamily="18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5485827"/>
              </p:ext>
            </p:extLst>
          </p:nvPr>
        </p:nvGraphicFramePr>
        <p:xfrm>
          <a:off x="593324" y="1746651"/>
          <a:ext cx="8193593" cy="4974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Плюс 12"/>
          <p:cNvSpPr/>
          <p:nvPr/>
        </p:nvSpPr>
        <p:spPr>
          <a:xfrm rot="20028577">
            <a:off x="5137256" y="4001233"/>
            <a:ext cx="984726" cy="816536"/>
          </a:xfrm>
          <a:prstGeom prst="mathPlus">
            <a:avLst/>
          </a:prstGeom>
          <a:solidFill>
            <a:schemeClr val="tx2">
              <a:lumMod val="40000"/>
              <a:lumOff val="60000"/>
            </a:schemeClr>
          </a:solidFill>
          <a:ln w="25400" cap="flat" cmpd="sng" algn="ctr">
            <a:solidFill>
              <a:schemeClr val="bg1">
                <a:lumMod val="85000"/>
              </a:schemeClr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4" name="TextBox 7"/>
          <p:cNvSpPr txBox="1"/>
          <p:nvPr/>
        </p:nvSpPr>
        <p:spPr>
          <a:xfrm rot="21303406">
            <a:off x="5552840" y="5226436"/>
            <a:ext cx="2882710" cy="12003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Итого НПР: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  <a:cs typeface="Times New Roman" pitchFamily="18" charset="0"/>
              </a:rPr>
              <a:t>65%</a:t>
            </a:r>
            <a:r>
              <a:rPr lang="ru-RU" sz="2400" dirty="0" smtClean="0">
                <a:latin typeface="Arial Narrow" pitchFamily="34" charset="0"/>
                <a:cs typeface="Times New Roman" pitchFamily="18" charset="0"/>
              </a:rPr>
              <a:t> ФОТ 2013 г.</a:t>
            </a:r>
          </a:p>
          <a:p>
            <a:pPr algn="ctr"/>
            <a:r>
              <a:rPr lang="ru-RU" sz="2400" dirty="0" smtClean="0">
                <a:latin typeface="Arial Narrow" pitchFamily="34" charset="0"/>
                <a:cs typeface="Times New Roman" pitchFamily="18" charset="0"/>
              </a:rPr>
              <a:t>49% численности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9512" y="6356350"/>
            <a:ext cx="2299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 Narrow" pitchFamily="34" charset="0"/>
              </a:rPr>
              <a:t>* - без договоров ГПХ</a:t>
            </a:r>
            <a:endParaRPr lang="ru-RU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34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791072" y="6558700"/>
            <a:ext cx="739230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z="1400" smtClean="0"/>
              <a:pPr/>
              <a:t>15</a:t>
            </a:fld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683985"/>
            <a:ext cx="89629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Среднемесячный заработок работников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ППС,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работающих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в НИУ ВШЭ (Москва)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на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полную преподавательскую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ставку, тыс. руб.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2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0593013"/>
              </p:ext>
            </p:extLst>
          </p:nvPr>
        </p:nvGraphicFramePr>
        <p:xfrm>
          <a:off x="1360416" y="1992763"/>
          <a:ext cx="6541380" cy="2941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ая выноска 4"/>
          <p:cNvSpPr/>
          <p:nvPr/>
        </p:nvSpPr>
        <p:spPr>
          <a:xfrm>
            <a:off x="418011" y="4892675"/>
            <a:ext cx="1548811" cy="1085431"/>
          </a:xfrm>
          <a:prstGeom prst="wedgeRectCallout">
            <a:avLst>
              <a:gd name="adj1" fmla="val 105221"/>
              <a:gd name="adj2" fmla="val -58067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 Narrow" pitchFamily="34" charset="0"/>
              </a:rPr>
              <a:t>Среднемесячный заработок ППС </a:t>
            </a:r>
            <a:r>
              <a:rPr lang="ru-RU" sz="1400" dirty="0">
                <a:solidFill>
                  <a:schemeClr val="tx1"/>
                </a:solidFill>
                <a:latin typeface="Arial Narrow" pitchFamily="34" charset="0"/>
              </a:rPr>
              <a:t>в ВШЭ </a:t>
            </a:r>
            <a:r>
              <a:rPr lang="ru-RU" sz="1100" dirty="0">
                <a:solidFill>
                  <a:schemeClr val="tx1"/>
                </a:solidFill>
                <a:latin typeface="Arial Narrow" pitchFamily="34" charset="0"/>
              </a:rPr>
              <a:t>(</a:t>
            </a:r>
            <a:r>
              <a:rPr lang="ru-RU" sz="1100" dirty="0" err="1">
                <a:solidFill>
                  <a:schemeClr val="tx1"/>
                </a:solidFill>
                <a:latin typeface="Arial Narrow" pitchFamily="34" charset="0"/>
              </a:rPr>
              <a:t>г.Москва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</a:rPr>
              <a:t>) </a:t>
            </a:r>
            <a:r>
              <a:rPr lang="ru-RU" sz="1400" dirty="0" smtClean="0">
                <a:solidFill>
                  <a:schemeClr val="tx1"/>
                </a:solidFill>
                <a:latin typeface="Arial Narrow" pitchFamily="34" charset="0"/>
              </a:rPr>
              <a:t>в 2008 году</a:t>
            </a:r>
            <a:br>
              <a:rPr lang="ru-RU" sz="1400" dirty="0" smtClean="0">
                <a:solidFill>
                  <a:schemeClr val="tx1"/>
                </a:solidFill>
                <a:latin typeface="Arial Narrow" pitchFamily="34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Arial Narrow" pitchFamily="34" charset="0"/>
              </a:rPr>
              <a:t>62,0</a:t>
            </a:r>
            <a:r>
              <a:rPr lang="ru-RU" sz="1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Arial Narrow" pitchFamily="34" charset="0"/>
              </a:rPr>
              <a:t>тыс. руб.</a:t>
            </a: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7282906" y="4892675"/>
            <a:ext cx="1610927" cy="1055935"/>
          </a:xfrm>
          <a:prstGeom prst="wedgeRectCallout">
            <a:avLst>
              <a:gd name="adj1" fmla="val -100259"/>
              <a:gd name="adj2" fmla="val -66653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 Narrow" pitchFamily="34" charset="0"/>
              </a:rPr>
              <a:t>Среднемесячный заработок ППС в ВШЭ 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</a:rPr>
              <a:t>(</a:t>
            </a:r>
            <a:r>
              <a:rPr lang="ru-RU" sz="1100" dirty="0" err="1" smtClean="0">
                <a:solidFill>
                  <a:schemeClr val="tx1"/>
                </a:solidFill>
                <a:latin typeface="Arial Narrow" pitchFamily="34" charset="0"/>
              </a:rPr>
              <a:t>г.Москва</a:t>
            </a:r>
            <a:r>
              <a:rPr lang="ru-RU" sz="1100" dirty="0" smtClean="0">
                <a:solidFill>
                  <a:schemeClr val="tx1"/>
                </a:solidFill>
                <a:latin typeface="Arial Narrow" pitchFamily="34" charset="0"/>
              </a:rPr>
              <a:t>) </a:t>
            </a:r>
            <a:r>
              <a:rPr lang="ru-RU" sz="1400" dirty="0" smtClean="0">
                <a:solidFill>
                  <a:schemeClr val="tx1"/>
                </a:solidFill>
                <a:latin typeface="Arial Narrow" pitchFamily="34" charset="0"/>
              </a:rPr>
              <a:t>в 2013 </a:t>
            </a:r>
            <a:r>
              <a:rPr lang="ru-RU" sz="1400" dirty="0">
                <a:solidFill>
                  <a:schemeClr val="tx1"/>
                </a:solidFill>
                <a:latin typeface="Arial Narrow" pitchFamily="34" charset="0"/>
              </a:rPr>
              <a:t>году </a:t>
            </a:r>
            <a:r>
              <a:rPr lang="ru-RU" sz="1400" dirty="0" smtClean="0">
                <a:solidFill>
                  <a:schemeClr val="tx1"/>
                </a:solidFill>
                <a:latin typeface="Arial Narrow" pitchFamily="34" charset="0"/>
              </a:rPr>
              <a:t>96,8 </a:t>
            </a:r>
            <a:r>
              <a:rPr lang="ru-RU" sz="1400" dirty="0">
                <a:solidFill>
                  <a:schemeClr val="tx1"/>
                </a:solidFill>
                <a:latin typeface="Arial Narrow" pitchFamily="34" charset="0"/>
              </a:rPr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18992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8279"/>
            <a:ext cx="8229600" cy="52289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91072" y="322217"/>
            <a:ext cx="80220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endParaRPr lang="ru-RU" sz="2000" dirty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766355" y="322217"/>
            <a:ext cx="8376058" cy="8574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Динамика среднего заработка ППС 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в 2009-2013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гг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, 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(из числа ППС, работающих на полную ставку в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Москве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) тыс. рублей</a:t>
            </a: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3330458"/>
              </p:ext>
            </p:extLst>
          </p:nvPr>
        </p:nvGraphicFramePr>
        <p:xfrm>
          <a:off x="327772" y="1079291"/>
          <a:ext cx="8668183" cy="5431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058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8495211" cy="86899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91072" y="322217"/>
            <a:ext cx="80220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endParaRPr lang="ru-RU" sz="2000" dirty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330926" y="476672"/>
            <a:ext cx="8750616" cy="8689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Распределение ППС по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уровню среднего заработка, </a:t>
            </a:r>
            <a:endParaRPr lang="ru-RU" sz="2000" b="1" dirty="0" smtClean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(из числа работающих на полную ставку в Москве), </a:t>
            </a: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тыс. рублей в месяц</a:t>
            </a:r>
            <a:endParaRPr lang="ru-RU" sz="2400" b="1" dirty="0"/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7184721"/>
              </p:ext>
            </p:extLst>
          </p:nvPr>
        </p:nvGraphicFramePr>
        <p:xfrm>
          <a:off x="330926" y="1444705"/>
          <a:ext cx="8621485" cy="5216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455255" y="1191701"/>
            <a:ext cx="23294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1" dirty="0" smtClean="0">
                <a:latin typeface="Arial Narrow" panose="020B0606020202030204" pitchFamily="34" charset="0"/>
              </a:rPr>
              <a:t>тыс. рублей в месяц –средний заработок ППС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1" dirty="0" smtClean="0">
                <a:latin typeface="Arial Narrow" panose="020B0606020202030204" pitchFamily="34" charset="0"/>
              </a:rPr>
              <a:t>% - доля в общей численности ППС</a:t>
            </a:r>
            <a:endParaRPr lang="ru-RU" sz="1400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35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791072" y="6558700"/>
            <a:ext cx="739230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z="1400" smtClean="0"/>
              <a:pPr/>
              <a:t>18</a:t>
            </a:fld>
            <a:endParaRPr lang="ru-RU" sz="1400" dirty="0"/>
          </a:p>
        </p:txBody>
      </p:sp>
      <p:graphicFrame>
        <p:nvGraphicFramePr>
          <p:cNvPr id="14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3983672"/>
              </p:ext>
            </p:extLst>
          </p:nvPr>
        </p:nvGraphicFramePr>
        <p:xfrm>
          <a:off x="0" y="1677004"/>
          <a:ext cx="9144002" cy="4705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6320"/>
                <a:gridCol w="343906"/>
                <a:gridCol w="586597"/>
                <a:gridCol w="523828"/>
                <a:gridCol w="660051"/>
                <a:gridCol w="480648"/>
                <a:gridCol w="742748"/>
                <a:gridCol w="485761"/>
                <a:gridCol w="692660"/>
                <a:gridCol w="649873"/>
                <a:gridCol w="690466"/>
                <a:gridCol w="485761"/>
                <a:gridCol w="620696"/>
                <a:gridCol w="586962"/>
                <a:gridCol w="557725"/>
              </a:tblGrid>
              <a:tr h="1560582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b="1" kern="1200" dirty="0" smtClean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Должность </a:t>
                      </a:r>
                      <a:endParaRPr lang="ru-RU" sz="1200" b="1" kern="1200" dirty="0">
                        <a:solidFill>
                          <a:schemeClr val="bg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ru-RU" sz="1100" b="1" kern="1200" dirty="0" smtClean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Год</a:t>
                      </a:r>
                      <a:endParaRPr lang="ru-RU" sz="1100" b="1" kern="1200" dirty="0">
                        <a:solidFill>
                          <a:schemeClr val="bg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Среднемесячный </a:t>
                      </a:r>
                      <a:r>
                        <a:rPr lang="ru-RU" sz="1100" kern="1200" dirty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заработок, тыс. руб.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ru-RU" sz="1100" kern="1200" dirty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Количество работников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ru-RU" sz="1100" kern="1200" dirty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 Гарантированная оплата труда из ЦБ 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Доплаты </a:t>
                      </a:r>
                      <a:r>
                        <a:rPr lang="ru-RU" sz="1100" kern="1200" dirty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из ФФ 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Академические </a:t>
                      </a:r>
                      <a:r>
                        <a:rPr lang="ru-RU" sz="1100" kern="1200" dirty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надбавки 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Выплаты </a:t>
                      </a:r>
                      <a:r>
                        <a:rPr lang="ru-RU" sz="1100" kern="1200" dirty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из научного фонда 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Стартовые </a:t>
                      </a:r>
                      <a:r>
                        <a:rPr lang="ru-RU" sz="1100" kern="1200" dirty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гранты, целевые стипендии 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Надбавки </a:t>
                      </a:r>
                      <a:r>
                        <a:rPr lang="ru-RU" sz="1100" kern="1200" dirty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лучшим преподавателям/надбавки за чтение на английском 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Доплаты </a:t>
                      </a:r>
                      <a:r>
                        <a:rPr lang="ru-RU" sz="1100" kern="1200" dirty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по проектам ЦФИ 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Выплаты </a:t>
                      </a:r>
                      <a:r>
                        <a:rPr lang="ru-RU" sz="1100" kern="1200" dirty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по </a:t>
                      </a:r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Программам</a:t>
                      </a:r>
                      <a:endParaRPr lang="ru-RU" sz="1100" kern="1200" dirty="0">
                        <a:solidFill>
                          <a:schemeClr val="bg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Доплаты </a:t>
                      </a:r>
                      <a:r>
                        <a:rPr lang="ru-RU" sz="1100" kern="1200" dirty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по прикладным </a:t>
                      </a:r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исследовательским</a:t>
                      </a:r>
                    </a:p>
                    <a:p>
                      <a:pPr marL="0" algn="ctr" defTabSz="457200" rtl="0" eaLnBrk="1" fontAlgn="t" latinLnBrk="0" hangingPunct="1"/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проектам </a:t>
                      </a:r>
                      <a:endParaRPr lang="ru-RU" sz="1100" kern="1200" dirty="0">
                        <a:solidFill>
                          <a:schemeClr val="bg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Доплаты </a:t>
                      </a:r>
                      <a:r>
                        <a:rPr lang="ru-RU" sz="1100" kern="1200" dirty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из институтов ДПО 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/>
                      <a:r>
                        <a:rPr lang="ru-RU" sz="1100" kern="1200" dirty="0" smtClean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Прочие доплаты</a:t>
                      </a:r>
                      <a:endParaRPr lang="ru-RU" sz="1100" kern="1200" dirty="0">
                        <a:solidFill>
                          <a:schemeClr val="bg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93066">
                <a:tc rowSpan="2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 Профессор 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2008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114,7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225   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37%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11%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8%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5%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 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 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30%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30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2013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161,3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398   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48%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6%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16%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 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4%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9%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8%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3066">
                <a:tc rowSpan="2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 Доцент 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2008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47,5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296   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40%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20%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6%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 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20%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4%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30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2013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87,2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609   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47%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8%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19%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4%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4%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6%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4%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3066">
                <a:tc rowSpan="2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Преподаватель</a:t>
                      </a:r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, старший преподаватель, ассистент 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2008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27,1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243   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44%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21%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6%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 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4%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6%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10%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30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2013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57,7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453   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51%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7%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6%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7%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7%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8%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93066">
                <a:tc rowSpan="2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ru-RU" sz="1200" b="1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 Итого 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2008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62,0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756   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39%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15%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7%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4%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 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24%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30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2013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96,8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1487   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Arial Narrow"/>
                        <a:ea typeface="+mn-ea"/>
                        <a:cs typeface="Arial Narrow"/>
                      </a:endParaRP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47%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7%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12%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5%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4%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2%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3%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5%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ru-RU" sz="1200" kern="1200" dirty="0">
                          <a:solidFill>
                            <a:schemeClr val="dk1"/>
                          </a:solidFill>
                          <a:latin typeface="Arial Narrow"/>
                          <a:ea typeface="+mn-ea"/>
                          <a:cs typeface="Arial Narrow"/>
                        </a:rPr>
                        <a:t>11%</a:t>
                      </a:r>
                    </a:p>
                  </a:txBody>
                  <a:tcPr marL="6075" marR="6075" marT="60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116767" y="476672"/>
            <a:ext cx="75700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 smtClean="0">
                <a:solidFill>
                  <a:srgbClr val="376092"/>
                </a:solidFill>
                <a:latin typeface="Arial Narrow" pitchFamily="34" charset="0"/>
              </a:rPr>
              <a:t>Структура среднего заработка работников профессорско-преподавательского состава, работающих на полную ставку (г. Москва</a:t>
            </a:r>
            <a:r>
              <a:rPr lang="ru-RU" b="1" dirty="0" smtClean="0">
                <a:solidFill>
                  <a:srgbClr val="376092"/>
                </a:solidFill>
                <a:latin typeface="Arial Narrow" pitchFamily="34" charset="0"/>
              </a:rPr>
              <a:t>)</a:t>
            </a:r>
            <a:endParaRPr lang="ru-RU" b="1" dirty="0">
              <a:solidFill>
                <a:srgbClr val="376092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1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8279"/>
            <a:ext cx="8229600" cy="52289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91072" y="322217"/>
            <a:ext cx="80220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endParaRPr lang="ru-RU" sz="2000" dirty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766355" y="322217"/>
            <a:ext cx="8376058" cy="1143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Факторы, определяющие динамику роста среднего заработка ППС за период с 2009 по 2013 г.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1911" y="1365285"/>
            <a:ext cx="8520283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 Narrow" panose="020B0606020202030204" pitchFamily="34" charset="0"/>
              </a:rPr>
              <a:t>Годовой фонд оплаты </a:t>
            </a:r>
            <a:r>
              <a:rPr lang="ru-RU" sz="2000" dirty="0">
                <a:latin typeface="Arial Narrow" panose="020B0606020202030204" pitchFamily="34" charset="0"/>
              </a:rPr>
              <a:t>труда </a:t>
            </a:r>
            <a:r>
              <a:rPr lang="ru-RU" sz="2000" dirty="0" smtClean="0">
                <a:latin typeface="Arial Narrow" panose="020B0606020202030204" pitchFamily="34" charset="0"/>
              </a:rPr>
              <a:t>ППС вырос на 213,6</a:t>
            </a:r>
            <a:r>
              <a:rPr lang="ru-RU" sz="2000" dirty="0">
                <a:latin typeface="Arial Narrow" panose="020B0606020202030204" pitchFamily="34" charset="0"/>
              </a:rPr>
              <a:t>% </a:t>
            </a:r>
            <a:r>
              <a:rPr lang="ru-RU" sz="2000" dirty="0" smtClean="0">
                <a:latin typeface="Arial Narrow" panose="020B0606020202030204" pitchFamily="34" charset="0"/>
              </a:rPr>
              <a:t/>
            </a:r>
            <a:br>
              <a:rPr lang="ru-RU" sz="2000" dirty="0" smtClean="0">
                <a:latin typeface="Arial Narrow" panose="020B0606020202030204" pitchFamily="34" charset="0"/>
              </a:rPr>
            </a:br>
            <a:r>
              <a:rPr lang="ru-RU" sz="2000" dirty="0" smtClean="0">
                <a:latin typeface="Arial Narrow" panose="020B0606020202030204" pitchFamily="34" charset="0"/>
              </a:rPr>
              <a:t>при </a:t>
            </a:r>
            <a:r>
              <a:rPr lang="ru-RU" sz="2000" dirty="0">
                <a:latin typeface="Arial Narrow" panose="020B0606020202030204" pitchFamily="34" charset="0"/>
              </a:rPr>
              <a:t>сохранении доли ФОТ ППС в расходах </a:t>
            </a:r>
            <a:r>
              <a:rPr lang="ru-RU" sz="2000" dirty="0" smtClean="0">
                <a:latin typeface="Arial Narrow" panose="020B0606020202030204" pitchFamily="34" charset="0"/>
              </a:rPr>
              <a:t>ВШЭ </a:t>
            </a:r>
            <a:br>
              <a:rPr lang="ru-RU" sz="2000" dirty="0" smtClean="0">
                <a:latin typeface="Arial Narrow" panose="020B0606020202030204" pitchFamily="34" charset="0"/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(+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1550 млн.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р.: с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1364 млн.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р. в 2009 г. до 2914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млн.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р. в 2013 г.) </a:t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2000" dirty="0" smtClean="0">
                <a:latin typeface="Arial Narrow" panose="020B0606020202030204" pitchFamily="34" charset="0"/>
              </a:rPr>
              <a:t>Компоненты прироста ФОТ ППС:</a:t>
            </a: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ru-RU" sz="2000" dirty="0" smtClean="0">
                <a:latin typeface="Arial Narrow" panose="020B0606020202030204" pitchFamily="34" charset="0"/>
              </a:rPr>
              <a:t>73% - открытие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ru-RU" sz="2000" dirty="0" smtClean="0">
                <a:latin typeface="Arial Narrow" panose="020B0606020202030204" pitchFamily="34" charset="0"/>
              </a:rPr>
              <a:t>новых направлений подготовки и оплата </a:t>
            </a:r>
            <a:r>
              <a:rPr lang="ru-RU" sz="2000" dirty="0">
                <a:latin typeface="Arial Narrow" panose="020B0606020202030204" pitchFamily="34" charset="0"/>
              </a:rPr>
              <a:t>труда вновь принятых сотрудников</a:t>
            </a:r>
            <a:r>
              <a:rPr lang="ru-RU" sz="1400" dirty="0"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(+887 ставок на конец 2013 г.),</a:t>
            </a:r>
          </a:p>
          <a:p>
            <a:pPr marL="800100" lvl="1" indent="-342900">
              <a:buFontTx/>
              <a:buChar char="-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в том числе 15% - выравнивание оплаты труда ППС МИЭМ (+175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ставок на конец 2013 г.)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>
              <a:spcBef>
                <a:spcPts val="600"/>
              </a:spcBef>
              <a:buFontTx/>
              <a:buChar char="-"/>
            </a:pPr>
            <a:r>
              <a:rPr lang="ru-RU" sz="2000" dirty="0" smtClean="0">
                <a:latin typeface="Arial Narrow" panose="020B0606020202030204" pitchFamily="34" charset="0"/>
              </a:rPr>
              <a:t>27% - номинальное повышение оплаты труда ППС (все инструменты)</a:t>
            </a:r>
          </a:p>
          <a:p>
            <a:pPr marL="800100" lvl="1" indent="-342900">
              <a:buFontTx/>
              <a:buChar char="-"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рост среднего ежемесячного заработка ППС составил +22% (с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80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тыс.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р. до 97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тыс. 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р.)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62880" y="4470020"/>
            <a:ext cx="8123920" cy="19326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288000"/>
            <a:r>
              <a:rPr lang="ru-RU" sz="1400" dirty="0" smtClean="0">
                <a:solidFill>
                  <a:schemeClr val="tx1"/>
                </a:solidFill>
                <a:latin typeface="Arial Narrow" pitchFamily="34" charset="0"/>
              </a:rPr>
              <a:t>В целом за период 2009-2013 гг. рост численности ППС (+159%) опережает рост контингента студентов (+131%). При этом доля ППС, участвующих в системе эффективного контракта по итогам 2013 года превысила 60%.</a:t>
            </a:r>
          </a:p>
          <a:p>
            <a:pPr marL="288000">
              <a:spcBef>
                <a:spcPts val="600"/>
              </a:spcBef>
            </a:pPr>
            <a:r>
              <a:rPr lang="ru-RU" sz="1400" dirty="0" smtClean="0">
                <a:solidFill>
                  <a:schemeClr val="tx1"/>
                </a:solidFill>
                <a:latin typeface="Arial Narrow" pitchFamily="34" charset="0"/>
              </a:rPr>
              <a:t>Дальнейшее повышение среднего заработка ППС возможно за счет:</a:t>
            </a:r>
          </a:p>
          <a:p>
            <a:pPr marL="573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Arial Narrow" pitchFamily="34" charset="0"/>
              </a:rPr>
              <a:t>повышения академической активности ППС,</a:t>
            </a:r>
          </a:p>
          <a:p>
            <a:pPr marL="573750" indent="-285750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Arial Narrow" pitchFamily="34" charset="0"/>
              </a:rPr>
              <a:t>ограничения роста численности ППС при внедрении новой образовательной модели.</a:t>
            </a:r>
          </a:p>
          <a:p>
            <a:pPr marL="288000">
              <a:spcBef>
                <a:spcPts val="600"/>
              </a:spcBef>
            </a:pPr>
            <a:r>
              <a:rPr lang="ru-RU" sz="1400" u="sng" dirty="0" smtClean="0">
                <a:solidFill>
                  <a:schemeClr val="tx1"/>
                </a:solidFill>
                <a:latin typeface="Arial Narrow" pitchFamily="34" charset="0"/>
              </a:rPr>
              <a:t>Ближайшая мера</a:t>
            </a:r>
            <a:r>
              <a:rPr lang="ru-RU" sz="1400" dirty="0" smtClean="0">
                <a:solidFill>
                  <a:schemeClr val="tx1"/>
                </a:solidFill>
                <a:latin typeface="Arial Narrow" pitchFamily="34" charset="0"/>
              </a:rPr>
              <a:t>: с 2014/15 учебного года вводится механизм нормирования соотношения «Студент / Преподаватель» при планировании учебной нагрузки и ресурсного обеспечения образовательных программ</a:t>
            </a:r>
          </a:p>
        </p:txBody>
      </p:sp>
      <p:pic>
        <p:nvPicPr>
          <p:cNvPr id="9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11" y="4495108"/>
            <a:ext cx="304800" cy="304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39707" y="1375715"/>
            <a:ext cx="24577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latin typeface="Arial Narrow" panose="020B0606020202030204" pitchFamily="34" charset="0"/>
              </a:rPr>
              <a:t>Рост среднего </a:t>
            </a:r>
            <a:br>
              <a:rPr lang="ru-RU" sz="2000" dirty="0" smtClean="0">
                <a:latin typeface="Arial Narrow" panose="020B0606020202030204" pitchFamily="34" charset="0"/>
              </a:rPr>
            </a:br>
            <a:r>
              <a:rPr lang="ru-RU" sz="2000" dirty="0" smtClean="0">
                <a:latin typeface="Arial Narrow" panose="020B0606020202030204" pitchFamily="34" charset="0"/>
              </a:rPr>
              <a:t>заработка ППС на 22%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7" name="Двойная стрелка влево/вправо 6"/>
          <p:cNvSpPr/>
          <p:nvPr/>
        </p:nvSpPr>
        <p:spPr>
          <a:xfrm>
            <a:off x="5865343" y="1614615"/>
            <a:ext cx="593124" cy="263611"/>
          </a:xfrm>
          <a:prstGeom prst="leftRightArrow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54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365" y="509541"/>
            <a:ext cx="8802710" cy="86899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Динамика доходов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*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 в 2009-2013 </a:t>
            </a:r>
            <a:r>
              <a:rPr lang="ru-RU" sz="2800" b="1" dirty="0" err="1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гг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,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млн. рублей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/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791072" y="6558700"/>
            <a:ext cx="739230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Диаграмм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2393"/>
              </p:ext>
            </p:extLst>
          </p:nvPr>
        </p:nvGraphicFramePr>
        <p:xfrm>
          <a:off x="179512" y="923453"/>
          <a:ext cx="8667926" cy="5538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7270" y="6523763"/>
            <a:ext cx="28641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</a:t>
            </a:r>
            <a:r>
              <a:rPr lang="ru-RU" sz="1400" dirty="0" smtClean="0"/>
              <a:t>без учета капитальных вложений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87022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8279"/>
            <a:ext cx="8229600" cy="52289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07169" y="293811"/>
            <a:ext cx="80220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endParaRPr lang="ru-RU" sz="2000" dirty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766355" y="322217"/>
            <a:ext cx="8376058" cy="1143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НИУ ВШЭ: остатки на расчетных счетах на 1 января 2014 г., 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млн. рублей</a:t>
            </a:r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2961111"/>
              </p:ext>
            </p:extLst>
          </p:nvPr>
        </p:nvGraphicFramePr>
        <p:xfrm>
          <a:off x="978837" y="1450483"/>
          <a:ext cx="7581269" cy="5010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 Box 43"/>
          <p:cNvSpPr txBox="1">
            <a:spLocks noChangeArrowheads="1"/>
          </p:cNvSpPr>
          <p:nvPr/>
        </p:nvSpPr>
        <p:spPr bwMode="auto">
          <a:xfrm>
            <a:off x="179512" y="1234684"/>
            <a:ext cx="8641655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Σ</a:t>
            </a:r>
            <a:r>
              <a:rPr lang="ru-RU" sz="20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cs typeface="Times New Roman" pitchFamily="18" charset="0"/>
              </a:rPr>
              <a:t>= </a:t>
            </a:r>
            <a:r>
              <a:rPr lang="ru-RU" sz="2000" b="1" dirty="0" smtClean="0">
                <a:solidFill>
                  <a:srgbClr val="FF0000"/>
                </a:solidFill>
                <a:cs typeface="Times New Roman" pitchFamily="18" charset="0"/>
              </a:rPr>
              <a:t>2 630 млн. рублей</a:t>
            </a:r>
            <a:endParaRPr lang="ru-RU" sz="2000" b="1" dirty="0"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100420" y="2830007"/>
            <a:ext cx="914757" cy="347564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dk1"/>
                </a:solidFill>
                <a:latin typeface="Arial Narrow" pitchFamily="34" charset="0"/>
                <a:cs typeface="Times New Roman" pitchFamily="18" charset="0"/>
                <a:sym typeface="Symbol"/>
              </a:rPr>
              <a:t></a:t>
            </a:r>
            <a:r>
              <a:rPr lang="ru-RU" sz="1600" b="1" dirty="0" smtClean="0">
                <a:solidFill>
                  <a:schemeClr val="dk1"/>
                </a:solidFill>
                <a:latin typeface="Arial Narrow" pitchFamily="34" charset="0"/>
                <a:cs typeface="Times New Roman" pitchFamily="18" charset="0"/>
                <a:sym typeface="Symbol"/>
              </a:rPr>
              <a:t>=1 055</a:t>
            </a:r>
            <a:endParaRPr lang="ru-RU" sz="1600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21698" y="1704019"/>
            <a:ext cx="914757" cy="347564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dk1"/>
                </a:solidFill>
                <a:latin typeface="Arial Narrow" pitchFamily="34" charset="0"/>
                <a:cs typeface="Times New Roman" pitchFamily="18" charset="0"/>
                <a:sym typeface="Symbol"/>
              </a:rPr>
              <a:t></a:t>
            </a:r>
            <a:r>
              <a:rPr lang="ru-RU" sz="1600" b="1" dirty="0" smtClean="0">
                <a:solidFill>
                  <a:schemeClr val="dk1"/>
                </a:solidFill>
                <a:latin typeface="Arial Narrow" pitchFamily="34" charset="0"/>
                <a:cs typeface="Times New Roman" pitchFamily="18" charset="0"/>
                <a:sym typeface="Symbol"/>
              </a:rPr>
              <a:t>= 1 483</a:t>
            </a:r>
            <a:endParaRPr lang="ru-RU" sz="1600" dirty="0"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640329" y="5133800"/>
            <a:ext cx="914757" cy="347564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dk1"/>
                </a:solidFill>
                <a:latin typeface="Arial Narrow" pitchFamily="34" charset="0"/>
                <a:cs typeface="Times New Roman" pitchFamily="18" charset="0"/>
                <a:sym typeface="Symbol"/>
              </a:rPr>
              <a:t></a:t>
            </a:r>
            <a:r>
              <a:rPr lang="ru-RU" sz="1600" b="1" dirty="0" smtClean="0">
                <a:solidFill>
                  <a:schemeClr val="dk1"/>
                </a:solidFill>
                <a:latin typeface="Arial Narrow" pitchFamily="34" charset="0"/>
                <a:cs typeface="Times New Roman" pitchFamily="18" charset="0"/>
                <a:sym typeface="Symbol"/>
              </a:rPr>
              <a:t>=92</a:t>
            </a:r>
            <a:endParaRPr lang="ru-RU" sz="1600" dirty="0"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5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474" y="322217"/>
            <a:ext cx="8229600" cy="86899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91071" y="395073"/>
            <a:ext cx="823300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Поступления от приносящей доход деятельности* в 2013 г. 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млн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.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рублей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3473" y="6356350"/>
            <a:ext cx="57579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Arial Narrow" panose="020B0606020202030204" pitchFamily="34" charset="0"/>
              </a:rPr>
              <a:t>*Без учета целевых средств и программ</a:t>
            </a:r>
          </a:p>
          <a:p>
            <a:endParaRPr lang="ru-RU" sz="1200" i="1" dirty="0">
              <a:latin typeface="Arial Narrow" panose="020B0606020202030204" pitchFamily="34" charset="0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054928778"/>
              </p:ext>
            </p:extLst>
          </p:nvPr>
        </p:nvGraphicFramePr>
        <p:xfrm>
          <a:off x="332581" y="1239273"/>
          <a:ext cx="8467726" cy="5419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359237" y="2406693"/>
            <a:ext cx="864176" cy="29353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solidFill>
                  <a:schemeClr val="dk1"/>
                </a:solidFill>
                <a:latin typeface="Arial Narrow" pitchFamily="34" charset="0"/>
                <a:ea typeface="+mn-ea"/>
                <a:cs typeface="+mn-cs"/>
                <a:sym typeface="Symbol"/>
              </a:rPr>
              <a:t>  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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n-ea"/>
                <a:cs typeface="Times New Roman" pitchFamily="18" charset="0"/>
              </a:rPr>
              <a:t>=1 682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493494" y="2413415"/>
            <a:ext cx="864176" cy="29353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solidFill>
                  <a:srgbClr val="FF0000"/>
                </a:solidFill>
                <a:latin typeface="Arial Narrow" pitchFamily="34" charset="0"/>
                <a:ea typeface="+mn-ea"/>
                <a:cs typeface="+mn-cs"/>
                <a:sym typeface="Symbol"/>
              </a:rPr>
              <a:t>   </a:t>
            </a:r>
            <a:r>
              <a:rPr lang="ru-RU" sz="1400" b="1" dirty="0">
                <a:solidFill>
                  <a:srgbClr val="FF0000"/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</a:t>
            </a:r>
            <a:r>
              <a:rPr lang="ru-RU" sz="1400" b="1" dirty="0" smtClean="0">
                <a:solidFill>
                  <a:srgbClr val="FF0000"/>
                </a:solidFill>
                <a:latin typeface="Arial Narrow" pitchFamily="34" charset="0"/>
                <a:ea typeface="+mn-ea"/>
                <a:cs typeface="Times New Roman" pitchFamily="18" charset="0"/>
              </a:rPr>
              <a:t>=1 617</a:t>
            </a:r>
            <a:endParaRPr lang="ru-RU" sz="14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30057" y="1576885"/>
            <a:ext cx="864176" cy="29353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solidFill>
                  <a:schemeClr val="dk1"/>
                </a:solidFill>
                <a:latin typeface="Arial Narrow" pitchFamily="34" charset="0"/>
                <a:ea typeface="+mn-ea"/>
                <a:cs typeface="+mn-cs"/>
                <a:sym typeface="Symbol"/>
              </a:rPr>
              <a:t>  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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n-ea"/>
                <a:cs typeface="Times New Roman" pitchFamily="18" charset="0"/>
              </a:rPr>
              <a:t>=2 222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909370" y="4375228"/>
            <a:ext cx="864176" cy="29353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solidFill>
                  <a:schemeClr val="dk1"/>
                </a:solidFill>
                <a:latin typeface="Arial Narrow" pitchFamily="34" charset="0"/>
                <a:ea typeface="+mn-ea"/>
                <a:cs typeface="+mn-cs"/>
                <a:sym typeface="Symbol"/>
              </a:rPr>
              <a:t>   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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n-ea"/>
                <a:cs typeface="Times New Roman" pitchFamily="18" charset="0"/>
              </a:rPr>
              <a:t>=440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681645" y="1456734"/>
            <a:ext cx="864176" cy="29353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solidFill>
                  <a:srgbClr val="FF0000"/>
                </a:solidFill>
                <a:latin typeface="Arial Narrow" pitchFamily="34" charset="0"/>
                <a:ea typeface="+mn-ea"/>
                <a:cs typeface="+mn-cs"/>
                <a:sym typeface="Symbol"/>
              </a:rPr>
              <a:t>   </a:t>
            </a:r>
            <a:r>
              <a:rPr lang="ru-RU" sz="1400" b="1" dirty="0">
                <a:solidFill>
                  <a:srgbClr val="FF0000"/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</a:t>
            </a:r>
            <a:r>
              <a:rPr lang="ru-RU" sz="1400" b="1" dirty="0" smtClean="0">
                <a:solidFill>
                  <a:srgbClr val="FF0000"/>
                </a:solidFill>
                <a:latin typeface="Arial Narrow" pitchFamily="34" charset="0"/>
                <a:ea typeface="+mn-ea"/>
                <a:cs typeface="Times New Roman" pitchFamily="18" charset="0"/>
              </a:rPr>
              <a:t>=2 369</a:t>
            </a:r>
            <a:endParaRPr lang="ru-RU" sz="14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918217" y="4366990"/>
            <a:ext cx="864176" cy="29353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>
                <a:solidFill>
                  <a:srgbClr val="FF0000"/>
                </a:solidFill>
                <a:latin typeface="Arial Narrow" pitchFamily="34" charset="0"/>
                <a:ea typeface="+mn-ea"/>
                <a:cs typeface="+mn-cs"/>
                <a:sym typeface="Symbol"/>
              </a:rPr>
              <a:t>   </a:t>
            </a:r>
            <a:r>
              <a:rPr lang="ru-RU" sz="1400" b="1" dirty="0">
                <a:solidFill>
                  <a:srgbClr val="FF0000"/>
                </a:solidFill>
                <a:latin typeface="Arial Narrow" pitchFamily="34" charset="0"/>
                <a:ea typeface="+mn-ea"/>
                <a:cs typeface="Times New Roman" pitchFamily="18" charset="0"/>
                <a:sym typeface="Symbol"/>
              </a:rPr>
              <a:t></a:t>
            </a:r>
            <a:r>
              <a:rPr lang="ru-RU" sz="1400" b="1" dirty="0" smtClean="0">
                <a:solidFill>
                  <a:srgbClr val="FF0000"/>
                </a:solidFill>
                <a:latin typeface="Arial Narrow" pitchFamily="34" charset="0"/>
                <a:ea typeface="+mn-ea"/>
                <a:cs typeface="Times New Roman" pitchFamily="18" charset="0"/>
              </a:rPr>
              <a:t>=432</a:t>
            </a:r>
            <a:endParaRPr lang="ru-RU" sz="1400" b="1" dirty="0">
              <a:solidFill>
                <a:srgbClr val="FF0000"/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60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474" y="322217"/>
            <a:ext cx="8229600" cy="86899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91071" y="374249"/>
            <a:ext cx="82330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Динамика поступлений от приносящей доход деятельности*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в 2009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–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2013 гг.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(Москва)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млн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.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рублей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3473" y="6356350"/>
            <a:ext cx="57579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Arial Narrow" panose="020B0606020202030204" pitchFamily="34" charset="0"/>
              </a:rPr>
              <a:t>*Без учета целевых средств и программ</a:t>
            </a:r>
          </a:p>
          <a:p>
            <a:r>
              <a:rPr lang="ru-RU" sz="1200" i="1" dirty="0" smtClean="0">
                <a:latin typeface="Arial Narrow" panose="020B0606020202030204" pitchFamily="34" charset="0"/>
              </a:rPr>
              <a:t>**с учетом поступлений ГАСИС в первой половине 2012 г (до присоединения)</a:t>
            </a:r>
          </a:p>
          <a:p>
            <a:endParaRPr lang="ru-RU" sz="1200" i="1" dirty="0">
              <a:latin typeface="Arial Narrow" panose="020B0606020202030204" pitchFamily="34" charset="0"/>
            </a:endParaRPr>
          </a:p>
        </p:txBody>
      </p:sp>
      <p:graphicFrame>
        <p:nvGraphicFramePr>
          <p:cNvPr id="9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3430601"/>
              </p:ext>
            </p:extLst>
          </p:nvPr>
        </p:nvGraphicFramePr>
        <p:xfrm>
          <a:off x="144161" y="1280833"/>
          <a:ext cx="8844566" cy="5103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Овал 10"/>
          <p:cNvSpPr/>
          <p:nvPr/>
        </p:nvSpPr>
        <p:spPr>
          <a:xfrm>
            <a:off x="6341458" y="3484838"/>
            <a:ext cx="104312" cy="45719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60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671896" y="3244334"/>
            <a:ext cx="38002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dirty="0" smtClean="0">
                <a:solidFill>
                  <a:srgbClr val="FFFFFF"/>
                </a:solidFill>
                <a:cs typeface="Arial" pitchFamily="34" charset="0"/>
              </a:rPr>
              <a:t>Цель Программы развития НИУ ВШЭ</a:t>
            </a:r>
            <a:endParaRPr lang="ru-RU" altLang="ru-RU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z="1400" smtClean="0"/>
              <a:pPr/>
              <a:t>5</a:t>
            </a:fld>
            <a:endParaRPr lang="ru-RU" sz="1400"/>
          </a:p>
        </p:txBody>
      </p:sp>
      <p:graphicFrame>
        <p:nvGraphicFramePr>
          <p:cNvPr id="15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5843794"/>
              </p:ext>
            </p:extLst>
          </p:nvPr>
        </p:nvGraphicFramePr>
        <p:xfrm>
          <a:off x="0" y="1125970"/>
          <a:ext cx="8967730" cy="5284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899592" y="378331"/>
            <a:ext cx="7632848" cy="79208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Динамика доходов от программ ВО и численности платных студентов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(Москва)</a:t>
            </a:r>
          </a:p>
        </p:txBody>
      </p:sp>
    </p:spTree>
    <p:extLst>
      <p:ext uri="{BB962C8B-B14F-4D97-AF65-F5344CB8AC3E}">
        <p14:creationId xmlns:p14="http://schemas.microsoft.com/office/powerpoint/2010/main" val="387726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99592" y="394807"/>
            <a:ext cx="7632848" cy="79208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Динамика скидок, предоставляемых студентам бакалавриата (Москва)</a:t>
            </a:r>
            <a:endParaRPr lang="ru-RU" sz="11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71896" y="3244334"/>
            <a:ext cx="38002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dirty="0" smtClean="0">
                <a:solidFill>
                  <a:srgbClr val="FFFFFF"/>
                </a:solidFill>
                <a:cs typeface="Arial" pitchFamily="34" charset="0"/>
              </a:rPr>
              <a:t>Цель Программы развития НИУ ВШЭ</a:t>
            </a:r>
            <a:endParaRPr lang="ru-RU" altLang="ru-RU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z="1400" smtClean="0"/>
              <a:pPr/>
              <a:t>6</a:t>
            </a:fld>
            <a:endParaRPr lang="ru-RU" sz="1400"/>
          </a:p>
        </p:txBody>
      </p:sp>
      <p:graphicFrame>
        <p:nvGraphicFramePr>
          <p:cNvPr id="8" name="Диаграмм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038548"/>
              </p:ext>
            </p:extLst>
          </p:nvPr>
        </p:nvGraphicFramePr>
        <p:xfrm>
          <a:off x="-9525" y="1077913"/>
          <a:ext cx="9144000" cy="56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5133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ru-RU" dirty="0" smtClean="0"/>
              <a:t>		</a:t>
            </a:r>
            <a:endParaRPr lang="ru-RU" sz="4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899592" y="476672"/>
            <a:ext cx="7632848" cy="542659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Динамика доходов НИР, млн. рублей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92659" y="1268760"/>
            <a:ext cx="831641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671896" y="3244334"/>
            <a:ext cx="38002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dirty="0" smtClean="0">
                <a:solidFill>
                  <a:srgbClr val="FFFFFF"/>
                </a:solidFill>
                <a:cs typeface="Arial" pitchFamily="34" charset="0"/>
              </a:rPr>
              <a:t>Цель Программы развития НИУ ВШЭ</a:t>
            </a:r>
            <a:endParaRPr lang="ru-RU" altLang="ru-RU" dirty="0">
              <a:solidFill>
                <a:srgbClr val="FFFFFF"/>
              </a:solidFill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91072" y="6558700"/>
            <a:ext cx="739230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z="1400" smtClean="0"/>
              <a:pPr/>
              <a:t>7</a:t>
            </a:fld>
            <a:endParaRPr lang="ru-RU" sz="1400"/>
          </a:p>
        </p:txBody>
      </p:sp>
      <p:pic>
        <p:nvPicPr>
          <p:cNvPr id="24" name="Рисунок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72" y="6040308"/>
            <a:ext cx="316042" cy="316042"/>
          </a:xfrm>
          <a:prstGeom prst="rect">
            <a:avLst/>
          </a:prstGeom>
        </p:spPr>
      </p:pic>
      <p:sp>
        <p:nvSpPr>
          <p:cNvPr id="18" name="Пятиугольник 17"/>
          <p:cNvSpPr/>
          <p:nvPr/>
        </p:nvSpPr>
        <p:spPr>
          <a:xfrm>
            <a:off x="1107114" y="5945058"/>
            <a:ext cx="7312986" cy="523220"/>
          </a:xfrm>
          <a:prstGeom prst="homePlate">
            <a:avLst>
              <a:gd name="adj" fmla="val 0"/>
            </a:avLst>
          </a:prstGeom>
          <a:solidFill>
            <a:schemeClr val="accent3">
              <a:lumMod val="40000"/>
              <a:lumOff val="60000"/>
              <a:alpha val="3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altLang="ru-RU" sz="1400" dirty="0">
                <a:latin typeface="Arial Narrow" panose="020B0606020202030204" pitchFamily="34" charset="0"/>
              </a:rPr>
              <a:t>По объемам </a:t>
            </a:r>
            <a:r>
              <a:rPr lang="ru-RU" altLang="ru-RU" sz="1400" dirty="0" smtClean="0">
                <a:latin typeface="Arial Narrow" panose="020B0606020202030204" pitchFamily="34" charset="0"/>
              </a:rPr>
              <a:t>НИР </a:t>
            </a:r>
            <a:r>
              <a:rPr lang="ru-RU" altLang="ru-RU" sz="1400" b="1" dirty="0">
                <a:latin typeface="Arial Narrow" panose="020B0606020202030204" pitchFamily="34" charset="0"/>
              </a:rPr>
              <a:t>ВШЭ</a:t>
            </a:r>
            <a:r>
              <a:rPr lang="ru-RU" altLang="ru-RU" sz="1400" dirty="0">
                <a:latin typeface="Arial Narrow" panose="020B0606020202030204" pitchFamily="34" charset="0"/>
              </a:rPr>
              <a:t> занимает </a:t>
            </a:r>
            <a:r>
              <a:rPr lang="ru-RU" altLang="ru-RU" sz="1400" b="1" dirty="0">
                <a:latin typeface="Arial Narrow" panose="020B0606020202030204" pitchFamily="34" charset="0"/>
              </a:rPr>
              <a:t>третье</a:t>
            </a:r>
            <a:r>
              <a:rPr lang="ru-RU" altLang="ru-RU" sz="1400" dirty="0">
                <a:latin typeface="Arial Narrow" panose="020B0606020202030204" pitchFamily="34" charset="0"/>
              </a:rPr>
              <a:t> место среди российских вузов </a:t>
            </a:r>
            <a:r>
              <a:rPr lang="ru-RU" altLang="ru-RU" sz="1400" dirty="0" smtClean="0">
                <a:latin typeface="Arial Narrow" panose="020B0606020202030204" pitchFamily="34" charset="0"/>
              </a:rPr>
              <a:t>после</a:t>
            </a:r>
            <a:r>
              <a:rPr lang="en-US" altLang="ru-RU" sz="1400" dirty="0" smtClean="0">
                <a:latin typeface="Arial Narrow" panose="020B0606020202030204" pitchFamily="34" charset="0"/>
              </a:rPr>
              <a:t> </a:t>
            </a:r>
          </a:p>
          <a:p>
            <a:r>
              <a:rPr lang="ru-RU" altLang="ru-RU" sz="1400" dirty="0" smtClean="0">
                <a:latin typeface="Arial Narrow" panose="020B0606020202030204" pitchFamily="34" charset="0"/>
              </a:rPr>
              <a:t>МГУ </a:t>
            </a:r>
            <a:r>
              <a:rPr lang="ru-RU" altLang="ru-RU" sz="1400" dirty="0">
                <a:latin typeface="Arial Narrow" panose="020B0606020202030204" pitchFamily="34" charset="0"/>
              </a:rPr>
              <a:t>им. </a:t>
            </a:r>
            <a:r>
              <a:rPr lang="ru-RU" altLang="ru-RU" sz="1400" dirty="0" err="1">
                <a:latin typeface="Arial Narrow" panose="020B0606020202030204" pitchFamily="34" charset="0"/>
              </a:rPr>
              <a:t>М.В.Ломоносова</a:t>
            </a:r>
            <a:r>
              <a:rPr lang="ru-RU" altLang="ru-RU" sz="1400" dirty="0">
                <a:latin typeface="Arial Narrow" panose="020B0606020202030204" pitchFamily="34" charset="0"/>
              </a:rPr>
              <a:t> и МГТУ им. </a:t>
            </a:r>
            <a:r>
              <a:rPr lang="ru-RU" altLang="ru-RU" sz="1400" dirty="0" err="1">
                <a:latin typeface="Arial Narrow" panose="020B0606020202030204" pitchFamily="34" charset="0"/>
              </a:rPr>
              <a:t>Н.Э.Баумана</a:t>
            </a:r>
            <a:r>
              <a:rPr lang="ru-RU" altLang="ru-RU" sz="1400" dirty="0">
                <a:latin typeface="Arial Narrow" panose="020B0606020202030204" pitchFamily="34" charset="0"/>
              </a:rPr>
              <a:t> </a:t>
            </a:r>
            <a:endParaRPr lang="ru-RU" sz="1400" dirty="0">
              <a:solidFill>
                <a:srgbClr val="000000"/>
              </a:solidFill>
              <a:latin typeface="Arial Narrow"/>
              <a:cs typeface="Arial Narrow"/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708267715"/>
              </p:ext>
            </p:extLst>
          </p:nvPr>
        </p:nvGraphicFramePr>
        <p:xfrm>
          <a:off x="333872" y="880139"/>
          <a:ext cx="8667721" cy="5160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376937" y="3561381"/>
            <a:ext cx="969024" cy="2647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  <a:sym typeface="Symbol"/>
              </a:rPr>
              <a:t></a:t>
            </a:r>
            <a:r>
              <a:rPr lang="ru-RU" sz="14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  <a:sym typeface="Symbol"/>
              </a:rPr>
              <a:t>=1 122,0</a:t>
            </a:r>
            <a:endParaRPr lang="ru-RU" sz="14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767651" y="3244334"/>
            <a:ext cx="942415" cy="2647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  <a:sym typeface="Symbol"/>
              </a:rPr>
              <a:t></a:t>
            </a:r>
            <a:r>
              <a:rPr lang="ru-RU" sz="14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  <a:sym typeface="Symbol"/>
              </a:rPr>
              <a:t>=1 330,0</a:t>
            </a:r>
            <a:endParaRPr lang="ru-RU" sz="14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259174" y="2740670"/>
            <a:ext cx="994878" cy="2647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  <a:sym typeface="Symbol"/>
              </a:rPr>
              <a:t></a:t>
            </a:r>
            <a:r>
              <a:rPr lang="ru-RU" sz="14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  <a:sym typeface="Symbol"/>
              </a:rPr>
              <a:t>=2 145,6</a:t>
            </a:r>
            <a:endParaRPr lang="ru-RU" sz="14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859472" y="2415946"/>
            <a:ext cx="983538" cy="2647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  <a:sym typeface="Symbol"/>
              </a:rPr>
              <a:t></a:t>
            </a:r>
            <a:r>
              <a:rPr lang="ru-RU" sz="14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  <a:sym typeface="Symbol"/>
              </a:rPr>
              <a:t>=2 395,1</a:t>
            </a:r>
            <a:endParaRPr lang="ru-RU" sz="14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030387" y="2151183"/>
            <a:ext cx="1007901" cy="2647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  <a:sym typeface="Symbol"/>
              </a:rPr>
              <a:t></a:t>
            </a:r>
            <a:r>
              <a:rPr lang="ru-RU" sz="1400" b="1" dirty="0" smtClean="0">
                <a:solidFill>
                  <a:srgbClr val="4F81BD">
                    <a:lumMod val="75000"/>
                  </a:srgbClr>
                </a:solidFill>
                <a:latin typeface="Arial Narrow" pitchFamily="34" charset="0"/>
                <a:cs typeface="Times New Roman" pitchFamily="18" charset="0"/>
                <a:sym typeface="Symbol"/>
              </a:rPr>
              <a:t>=2 481,0</a:t>
            </a:r>
            <a:endParaRPr lang="ru-RU" sz="14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7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17839" y="476672"/>
            <a:ext cx="8340810" cy="79208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Финансирование научной деятельности, млн. рублей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71896" y="3244334"/>
            <a:ext cx="38002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dirty="0" smtClean="0">
                <a:solidFill>
                  <a:srgbClr val="FFFFFF"/>
                </a:solidFill>
                <a:cs typeface="Arial" pitchFamily="34" charset="0"/>
              </a:rPr>
              <a:t>Цель Программы развития НИУ ВШЭ</a:t>
            </a:r>
            <a:endParaRPr lang="ru-RU" altLang="ru-RU" dirty="0">
              <a:solidFill>
                <a:srgbClr val="FFFFFF"/>
              </a:solidFill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791072" y="6558700"/>
            <a:ext cx="7392306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z="1400" smtClean="0"/>
              <a:pPr/>
              <a:t>8</a:t>
            </a:fld>
            <a:endParaRPr lang="ru-RU" sz="1400" dirty="0"/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367811560"/>
              </p:ext>
            </p:extLst>
          </p:nvPr>
        </p:nvGraphicFramePr>
        <p:xfrm>
          <a:off x="0" y="1852687"/>
          <a:ext cx="4648200" cy="4405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50825" y="1287050"/>
            <a:ext cx="3745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cs typeface="Times New Roman" pitchFamily="18" charset="0"/>
              </a:rPr>
              <a:t>∑</a:t>
            </a:r>
            <a:r>
              <a:rPr lang="ru-RU" sz="2400" b="1" baseline="-250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cs typeface="Times New Roman" pitchFamily="18" charset="0"/>
              </a:rPr>
              <a:t>= 2</a:t>
            </a:r>
            <a:r>
              <a:rPr lang="en-US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cs typeface="Times New Roman" pitchFamily="18" charset="0"/>
              </a:rPr>
              <a:t>481 млн. рублей  </a:t>
            </a:r>
            <a:endParaRPr lang="ru-RU" b="1" dirty="0" smtClean="0"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 smtClean="0">
                <a:cs typeface="Times New Roman" pitchFamily="18" charset="0"/>
              </a:rPr>
              <a:t>21% всех доходов</a:t>
            </a:r>
          </a:p>
        </p:txBody>
      </p:sp>
      <p:graphicFrame>
        <p:nvGraphicFramePr>
          <p:cNvPr id="25" name="Диаграмма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7240624"/>
              </p:ext>
            </p:extLst>
          </p:nvPr>
        </p:nvGraphicFramePr>
        <p:xfrm>
          <a:off x="4979623" y="1287051"/>
          <a:ext cx="3894464" cy="3604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Плюс 25"/>
          <p:cNvSpPr/>
          <p:nvPr/>
        </p:nvSpPr>
        <p:spPr>
          <a:xfrm>
            <a:off x="4431223" y="2982453"/>
            <a:ext cx="790378" cy="842392"/>
          </a:xfrm>
          <a:prstGeom prst="mathPlus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4300284" y="869974"/>
            <a:ext cx="475024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FF0000"/>
                </a:solidFill>
                <a:cs typeface="Times New Roman" pitchFamily="18" charset="0"/>
              </a:rPr>
              <a:t>∑</a:t>
            </a:r>
            <a:r>
              <a:rPr lang="ru-RU" b="1" dirty="0" smtClean="0">
                <a:solidFill>
                  <a:srgbClr val="FF0000"/>
                </a:solidFill>
                <a:cs typeface="Times New Roman" pitchFamily="18" charset="0"/>
              </a:rPr>
              <a:t>= 412 млн. рублей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cs typeface="Times New Roman" pitchFamily="18" charset="0"/>
              </a:rPr>
              <a:t>собственных средств НИУ ВШЭ на науку </a:t>
            </a:r>
            <a:r>
              <a:rPr lang="ru-RU" sz="1600" b="1" dirty="0" smtClean="0">
                <a:cs typeface="Times New Roman" pitchFamily="18" charset="0"/>
              </a:rPr>
              <a:t>(в 1,6 раза больше, чем в 2012 г.)</a:t>
            </a:r>
          </a:p>
        </p:txBody>
      </p:sp>
      <p:sp>
        <p:nvSpPr>
          <p:cNvPr id="28" name="Правая фигурная скобка 27"/>
          <p:cNvSpPr/>
          <p:nvPr/>
        </p:nvSpPr>
        <p:spPr>
          <a:xfrm rot="5400000">
            <a:off x="5641744" y="3121948"/>
            <a:ext cx="809282" cy="4643995"/>
          </a:xfrm>
          <a:prstGeom prst="rightBrace">
            <a:avLst>
              <a:gd name="adj1" fmla="val 60149"/>
              <a:gd name="adj2" fmla="val 48626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4453256" y="5848587"/>
            <a:ext cx="5656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cs typeface="Times New Roman" pitchFamily="18" charset="0"/>
              </a:rPr>
              <a:t>ВСЕГО ∑= 2 893 млн. рублей </a:t>
            </a:r>
          </a:p>
        </p:txBody>
      </p:sp>
    </p:spTree>
    <p:extLst>
      <p:ext uri="{BB962C8B-B14F-4D97-AF65-F5344CB8AC3E}">
        <p14:creationId xmlns:p14="http://schemas.microsoft.com/office/powerpoint/2010/main" val="427672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3474" y="322217"/>
            <a:ext cx="8229600" cy="86899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890C-3CA8-E646-8317-CEAF8052BD9E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-9525" y="-26988"/>
            <a:ext cx="9151938" cy="503660"/>
          </a:xfrm>
          <a:prstGeom prst="rect">
            <a:avLst/>
          </a:prstGeom>
          <a:gradFill rotWithShape="0">
            <a:gsLst>
              <a:gs pos="0">
                <a:srgbClr val="376092"/>
              </a:gs>
              <a:gs pos="100000">
                <a:srgbClr val="47C99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556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611560" cy="611560"/>
          </a:xfrm>
          <a:prstGeom prst="rect">
            <a:avLst/>
          </a:prstGeom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389284" y="422412"/>
            <a:ext cx="8753129" cy="4747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Исполнение плана доходов в филиалах НИУ ВШЭ,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млн. рублей</a:t>
            </a: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451511"/>
              </p:ext>
            </p:extLst>
          </p:nvPr>
        </p:nvGraphicFramePr>
        <p:xfrm>
          <a:off x="112427" y="1101777"/>
          <a:ext cx="8964118" cy="5448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65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5654</TotalTime>
  <Words>1482</Words>
  <Application>Microsoft Office PowerPoint</Application>
  <PresentationFormat>Экран (4:3)</PresentationFormat>
  <Paragraphs>533</Paragraphs>
  <Slides>20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Arial Cyr</vt:lpstr>
      <vt:lpstr>Arial Narrow</vt:lpstr>
      <vt:lpstr>Calibri</vt:lpstr>
      <vt:lpstr>Symbol</vt:lpstr>
      <vt:lpstr>Times New Roman</vt:lpstr>
      <vt:lpstr>Тема Office</vt:lpstr>
      <vt:lpstr>Сводные данные*  об исполнении финансового плана НИУ ВШЭ в 2013 г., млн. рублей</vt:lpstr>
      <vt:lpstr>Динамика доходов* в 2009-2013 гг, млн. рублей </vt:lpstr>
      <vt:lpstr>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 </vt:lpstr>
      <vt:lpstr>Презентация PowerPoint</vt:lpstr>
      <vt:lpstr> </vt:lpstr>
      <vt:lpstr> </vt:lpstr>
    </vt:vector>
  </TitlesOfParts>
  <Company>hse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Юдина Елена Михайловна</cp:lastModifiedBy>
  <cp:revision>552</cp:revision>
  <dcterms:created xsi:type="dcterms:W3CDTF">2014-03-14T16:55:26Z</dcterms:created>
  <dcterms:modified xsi:type="dcterms:W3CDTF">2014-04-28T12:02:24Z</dcterms:modified>
</cp:coreProperties>
</file>