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96" r:id="rId3"/>
    <p:sldId id="297" r:id="rId4"/>
    <p:sldId id="298" r:id="rId5"/>
    <p:sldId id="299" r:id="rId6"/>
    <p:sldId id="302" r:id="rId7"/>
    <p:sldId id="276" r:id="rId8"/>
    <p:sldId id="284" r:id="rId9"/>
    <p:sldId id="30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4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3C7DF-F2ED-2444-B90F-622F3AA57554}" type="datetimeFigureOut">
              <a:rPr lang="en-US" smtClean="0"/>
              <a:t>13-04-02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289AA-96A8-614C-8CCC-7AA1A2C59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89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Pictures needed</a:t>
            </a:r>
            <a:r>
              <a:rPr lang="en-US" baseline="0" dirty="0" smtClean="0"/>
              <a:t>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289AA-96A8-614C-8CCC-7AA1A2C595F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99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0BE6-7E20-1C43-BDB4-5B358A10E61F}" type="datetimeFigureOut">
              <a:rPr lang="en-US" smtClean="0"/>
              <a:t>13-04-02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0EE6-648F-1749-8520-9BFF293B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5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0BE6-7E20-1C43-BDB4-5B358A10E61F}" type="datetimeFigureOut">
              <a:rPr lang="en-US" smtClean="0"/>
              <a:t>13-04-02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0EE6-648F-1749-8520-9BFF293B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2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0BE6-7E20-1C43-BDB4-5B358A10E61F}" type="datetimeFigureOut">
              <a:rPr lang="en-US" smtClean="0"/>
              <a:t>13-04-02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0EE6-648F-1749-8520-9BFF293B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4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0BE6-7E20-1C43-BDB4-5B358A10E61F}" type="datetimeFigureOut">
              <a:rPr lang="en-US" smtClean="0"/>
              <a:t>13-04-02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0EE6-648F-1749-8520-9BFF293B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7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0BE6-7E20-1C43-BDB4-5B358A10E61F}" type="datetimeFigureOut">
              <a:rPr lang="en-US" smtClean="0"/>
              <a:t>13-04-02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0EE6-648F-1749-8520-9BFF293B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1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0BE6-7E20-1C43-BDB4-5B358A10E61F}" type="datetimeFigureOut">
              <a:rPr lang="en-US" smtClean="0"/>
              <a:t>13-04-02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0EE6-648F-1749-8520-9BFF293B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0BE6-7E20-1C43-BDB4-5B358A10E61F}" type="datetimeFigureOut">
              <a:rPr lang="en-US" smtClean="0"/>
              <a:t>13-04-02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0EE6-648F-1749-8520-9BFF293B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62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0BE6-7E20-1C43-BDB4-5B358A10E61F}" type="datetimeFigureOut">
              <a:rPr lang="en-US" smtClean="0"/>
              <a:t>13-04-02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0EE6-648F-1749-8520-9BFF293B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33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0BE6-7E20-1C43-BDB4-5B358A10E61F}" type="datetimeFigureOut">
              <a:rPr lang="en-US" smtClean="0"/>
              <a:t>13-04-02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0EE6-648F-1749-8520-9BFF293B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0BE6-7E20-1C43-BDB4-5B358A10E61F}" type="datetimeFigureOut">
              <a:rPr lang="en-US" smtClean="0"/>
              <a:t>13-04-02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0EE6-648F-1749-8520-9BFF293B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48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0BE6-7E20-1C43-BDB4-5B358A10E61F}" type="datetimeFigureOut">
              <a:rPr lang="en-US" smtClean="0"/>
              <a:t>13-04-02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0EE6-648F-1749-8520-9BFF293B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20BE6-7E20-1C43-BDB4-5B358A10E61F}" type="datetimeFigureOut">
              <a:rPr lang="en-US" smtClean="0"/>
              <a:t>13-04-02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20EE6-648F-1749-8520-9BFF293B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6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499" y="2130425"/>
            <a:ext cx="8817429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Centres</a:t>
            </a:r>
            <a:r>
              <a:rPr lang="en-US" dirty="0" smtClean="0"/>
              <a:t> of Excellence</a:t>
            </a:r>
            <a:br>
              <a:rPr lang="en-US" dirty="0" smtClean="0"/>
            </a:br>
            <a:r>
              <a:rPr lang="en-US" dirty="0" smtClean="0"/>
              <a:t>Research Strategy and Portfolio Planning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J.D. Linton, Editor-in-Chief of </a:t>
            </a:r>
            <a:r>
              <a:rPr lang="en-US" dirty="0" err="1" smtClean="0"/>
              <a:t>Technovation</a:t>
            </a:r>
            <a:r>
              <a:rPr lang="en-US" dirty="0"/>
              <a:t> </a:t>
            </a:r>
            <a:r>
              <a:rPr lang="en-US" dirty="0" smtClean="0"/>
              <a:t>and Power Corporation Professor for the Management of Technological Enterprises</a:t>
            </a:r>
          </a:p>
          <a:p>
            <a:r>
              <a:rPr lang="en-US" dirty="0" smtClean="0"/>
              <a:t>University of Ottawa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38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Centres</a:t>
            </a:r>
            <a:r>
              <a:rPr lang="en-US" dirty="0" smtClean="0"/>
              <a:t> of Excellence – Traditional Approach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Physically co-locate people and infrastructure</a:t>
            </a:r>
          </a:p>
          <a:p>
            <a:endParaRPr lang="en-US" dirty="0" smtClean="0"/>
          </a:p>
          <a:p>
            <a:r>
              <a:rPr lang="en-US" dirty="0" smtClean="0"/>
              <a:t>Specific areas of science/technology</a:t>
            </a:r>
          </a:p>
          <a:p>
            <a:endParaRPr lang="en-US" dirty="0" smtClean="0"/>
          </a:p>
          <a:p>
            <a:r>
              <a:rPr lang="en-US" dirty="0" smtClean="0"/>
              <a:t>Specific infrastructure</a:t>
            </a:r>
          </a:p>
          <a:p>
            <a:endParaRPr lang="en-US" dirty="0" smtClean="0"/>
          </a:p>
          <a:p>
            <a:r>
              <a:rPr lang="en-US" dirty="0" smtClean="0"/>
              <a:t>Mission oriented: different skills same mission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56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Integrating Nature of Information and Communication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Removes many barriers associated to distance</a:t>
            </a:r>
          </a:p>
          <a:p>
            <a:endParaRPr lang="en-US" dirty="0" smtClean="0"/>
          </a:p>
          <a:p>
            <a:r>
              <a:rPr lang="en-US" dirty="0" smtClean="0"/>
              <a:t>Note: does not eliminate the value of proximity</a:t>
            </a:r>
          </a:p>
          <a:p>
            <a:endParaRPr lang="en-US" dirty="0" smtClean="0"/>
          </a:p>
          <a:p>
            <a:r>
              <a:rPr lang="en-US" dirty="0" smtClean="0"/>
              <a:t>Allows dispersal of personnel</a:t>
            </a:r>
          </a:p>
          <a:p>
            <a:endParaRPr lang="en-US" dirty="0" smtClean="0"/>
          </a:p>
          <a:p>
            <a:r>
              <a:rPr lang="en-US" dirty="0" smtClean="0"/>
              <a:t>Allows leverage of existing resources – regardless of location</a:t>
            </a:r>
          </a:p>
        </p:txBody>
      </p:sp>
    </p:spTree>
    <p:extLst>
      <p:ext uri="{BB962C8B-B14F-4D97-AF65-F5344CB8AC3E}">
        <p14:creationId xmlns:p14="http://schemas.microsoft.com/office/powerpoint/2010/main" val="422370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Networks of Excellence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But what should one network?</a:t>
            </a:r>
          </a:p>
          <a:p>
            <a:endParaRPr lang="en-US" sz="3600" dirty="0"/>
          </a:p>
          <a:p>
            <a:r>
              <a:rPr lang="en-US" sz="3600" dirty="0" smtClean="0"/>
              <a:t>What should one create?</a:t>
            </a:r>
          </a:p>
          <a:p>
            <a:endParaRPr lang="en-US" sz="3600" dirty="0"/>
          </a:p>
          <a:p>
            <a:r>
              <a:rPr lang="en-US" sz="3600" dirty="0" smtClean="0"/>
              <a:t>What should one maintain?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5971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Portfolio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do we currently have and where is it?</a:t>
            </a:r>
          </a:p>
          <a:p>
            <a:r>
              <a:rPr lang="en-US" dirty="0" smtClean="0"/>
              <a:t>Avoid over replication/duplication</a:t>
            </a:r>
          </a:p>
          <a:p>
            <a:endParaRPr lang="en-US" dirty="0" smtClean="0"/>
          </a:p>
          <a:p>
            <a:r>
              <a:rPr lang="en-US" dirty="0" smtClean="0"/>
              <a:t>Where are the gaps that should be filled?</a:t>
            </a:r>
          </a:p>
          <a:p>
            <a:endParaRPr lang="en-US" dirty="0" smtClean="0"/>
          </a:p>
          <a:p>
            <a:r>
              <a:rPr lang="en-US" dirty="0" smtClean="0"/>
              <a:t>Where are the synergies?</a:t>
            </a:r>
          </a:p>
          <a:p>
            <a:r>
              <a:rPr lang="en-US" dirty="0" smtClean="0"/>
              <a:t>How do the skills relate to each other?</a:t>
            </a:r>
          </a:p>
          <a:p>
            <a:r>
              <a:rPr lang="en-US" dirty="0" smtClean="0"/>
              <a:t>Are there core competencies?</a:t>
            </a:r>
          </a:p>
          <a:p>
            <a:r>
              <a:rPr lang="en-US" dirty="0" smtClean="0"/>
              <a:t>Are we maintaining old competencies?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38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Considering </a:t>
            </a:r>
            <a:r>
              <a:rPr lang="en-US" dirty="0" smtClean="0"/>
              <a:t>Inter</a:t>
            </a:r>
            <a:r>
              <a:rPr lang="en-US" dirty="0" smtClean="0"/>
              <a:t>-Relations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Independent</a:t>
            </a:r>
          </a:p>
          <a:p>
            <a:r>
              <a:rPr lang="en-US" dirty="0" smtClean="0"/>
              <a:t>Replacement</a:t>
            </a:r>
          </a:p>
          <a:p>
            <a:r>
              <a:rPr lang="en-US" dirty="0" smtClean="0"/>
              <a:t>Interdependent</a:t>
            </a:r>
          </a:p>
          <a:p>
            <a:r>
              <a:rPr lang="en-US" dirty="0" smtClean="0"/>
              <a:t>Synergistic</a:t>
            </a:r>
          </a:p>
          <a:p>
            <a:r>
              <a:rPr lang="en-US" dirty="0" smtClean="0"/>
              <a:t>Correlation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749" y="1310512"/>
            <a:ext cx="2233438" cy="15030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9306" y="6471275"/>
            <a:ext cx="83874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http://www.h2euro.org/</a:t>
            </a:r>
            <a:r>
              <a:rPr lang="en-US" dirty="0" err="1"/>
              <a:t>wp</a:t>
            </a:r>
            <a:r>
              <a:rPr lang="en-US" dirty="0"/>
              <a:t>-content/uploads/2010/11/</a:t>
            </a:r>
            <a:r>
              <a:rPr lang="en-US" dirty="0" err="1"/>
              <a:t>independent.jpg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11598" y="5927306"/>
            <a:ext cx="8360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www.masterinternationalcommunication.eu</a:t>
            </a:r>
            <a:r>
              <a:rPr lang="en-US" dirty="0"/>
              <a:t>/</a:t>
            </a:r>
            <a:r>
              <a:rPr lang="en-US" dirty="0" err="1"/>
              <a:t>wp</a:t>
            </a:r>
            <a:r>
              <a:rPr lang="en-US" dirty="0"/>
              <a:t>-content/uploads/2012/05/synergy-7661.jpg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4746" y="1316935"/>
            <a:ext cx="1751387" cy="149665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15477" y="5638005"/>
            <a:ext cx="88982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www.referenceforbusiness.com</a:t>
            </a:r>
            <a:r>
              <a:rPr lang="en-US" dirty="0"/>
              <a:t>/photos/channels-of-distribution-166.jpg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2213" y="3062605"/>
            <a:ext cx="2813776" cy="21103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9877" y="3219667"/>
            <a:ext cx="2531881" cy="195769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07390" y="5127365"/>
            <a:ext cx="88173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http://3.bp.blogspot.com/-fXEKwjcLuS0/TjbaBG88giI/</a:t>
            </a:r>
            <a:r>
              <a:rPr lang="en-US" dirty="0" err="1"/>
              <a:t>AAAAAAAAAgE</a:t>
            </a:r>
            <a:r>
              <a:rPr lang="en-US" dirty="0"/>
              <a:t>/CR2HiCUpe0Q/s1600/</a:t>
            </a:r>
            <a:r>
              <a:rPr lang="en-US" dirty="0" err="1"/>
              <a:t>robert</a:t>
            </a:r>
            <a:r>
              <a:rPr lang="en-US" dirty="0"/>
              <a:t>-palmer-</a:t>
            </a:r>
            <a:r>
              <a:rPr lang="en-US" dirty="0" err="1"/>
              <a:t>girls.jpg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98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What We Have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What we have versus What we should have</a:t>
            </a:r>
          </a:p>
          <a:p>
            <a:pPr marL="457200" lvl="1" indent="0">
              <a:buNone/>
            </a:pPr>
            <a:r>
              <a:rPr lang="en-US" dirty="0" smtClean="0"/>
              <a:t>	 - Identifying the gaps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Where is co-location valuable?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Where is separation valuable?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16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Which Linkages to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is redundancy valuable?</a:t>
            </a:r>
          </a:p>
          <a:p>
            <a:endParaRPr lang="en-US" dirty="0"/>
          </a:p>
          <a:p>
            <a:r>
              <a:rPr lang="en-US" dirty="0"/>
              <a:t>Where is coordination valuable?</a:t>
            </a:r>
          </a:p>
          <a:p>
            <a:endParaRPr lang="en-US" dirty="0"/>
          </a:p>
          <a:p>
            <a:r>
              <a:rPr lang="en-US" dirty="0"/>
              <a:t>What is related and what is independent?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491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ICT Changes the nature of </a:t>
            </a:r>
            <a:r>
              <a:rPr lang="en-US" dirty="0" err="1" smtClean="0"/>
              <a:t>Centres</a:t>
            </a:r>
            <a:r>
              <a:rPr lang="en-US" dirty="0" smtClean="0"/>
              <a:t> of Excellence</a:t>
            </a:r>
          </a:p>
          <a:p>
            <a:r>
              <a:rPr lang="en-US" dirty="0" smtClean="0"/>
              <a:t>Now it is easier to be more strategic</a:t>
            </a:r>
          </a:p>
          <a:p>
            <a:r>
              <a:rPr lang="en-US" dirty="0" smtClean="0"/>
              <a:t>Not advocating central planning</a:t>
            </a:r>
          </a:p>
          <a:p>
            <a:r>
              <a:rPr lang="en-US" dirty="0" smtClean="0"/>
              <a:t>Advocating avoidance of herd </a:t>
            </a:r>
            <a:r>
              <a:rPr lang="en-US" dirty="0" err="1" smtClean="0"/>
              <a:t>behaviour</a:t>
            </a:r>
            <a:r>
              <a:rPr lang="en-US" dirty="0" smtClean="0"/>
              <a:t> or pursuing fads and fashion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249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319</Words>
  <Application>Microsoft Macintosh PowerPoint</Application>
  <PresentationFormat>On-screen Show (4:3)</PresentationFormat>
  <Paragraphs>67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Centres of Excellence Research Strategy and Portfolio Planning</vt:lpstr>
      <vt:lpstr>Centres of Excellence – Traditional Approach</vt:lpstr>
      <vt:lpstr>Integrating Nature of Information and Communication Technologies</vt:lpstr>
      <vt:lpstr>Networks of Excellence</vt:lpstr>
      <vt:lpstr>Portfolio Approach</vt:lpstr>
      <vt:lpstr>Considering Inter-Relations</vt:lpstr>
      <vt:lpstr>Understanding What We Have</vt:lpstr>
      <vt:lpstr>Understanding Which Linkages to Change</vt:lpstr>
      <vt:lpstr>In Conclusion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R&amp;D Project Selection: Getting Past Today’s Practices</dc:title>
  <dc:creator>Jonathan  Linton</dc:creator>
  <cp:lastModifiedBy>Jonathan  Linton</cp:lastModifiedBy>
  <cp:revision>76</cp:revision>
  <dcterms:created xsi:type="dcterms:W3CDTF">2012-05-20T05:29:18Z</dcterms:created>
  <dcterms:modified xsi:type="dcterms:W3CDTF">2013-04-02T09:00:07Z</dcterms:modified>
</cp:coreProperties>
</file>