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450" r:id="rId3"/>
    <p:sldId id="451" r:id="rId4"/>
    <p:sldId id="443" r:id="rId5"/>
    <p:sldId id="452" r:id="rId6"/>
    <p:sldId id="453" r:id="rId7"/>
    <p:sldId id="460" r:id="rId8"/>
    <p:sldId id="461" r:id="rId9"/>
    <p:sldId id="462" r:id="rId10"/>
    <p:sldId id="454" r:id="rId11"/>
    <p:sldId id="455" r:id="rId12"/>
    <p:sldId id="457" r:id="rId13"/>
    <p:sldId id="458" r:id="rId14"/>
    <p:sldId id="459" r:id="rId15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8" autoAdjust="0"/>
    <p:restoredTop sz="97009" autoAdjust="0"/>
  </p:normalViewPr>
  <p:slideViewPr>
    <p:cSldViewPr>
      <p:cViewPr>
        <p:scale>
          <a:sx n="75" d="100"/>
          <a:sy n="75" d="100"/>
        </p:scale>
        <p:origin x="-462" y="-4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4007D0-EECF-40B4-B713-F069A102720F}" type="datetimeFigureOut">
              <a:rPr lang="ru-RU"/>
              <a:pPr>
                <a:defRPr/>
              </a:pPr>
              <a:t>07.06.2012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7B1FCE2-38AF-432F-BCE2-BD5DE0B8CF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7A3C9F-5410-4B5A-87D2-D44395707FD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170B64-89EB-4D72-B173-22AF9CE4AF8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9A0A-16FE-493E-AC97-6FB3C14B2D9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478EC8-7A6D-49BB-AD3D-8E226E30573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FD94C8-4208-4A64-A912-E2A2D2A1971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A2CF23-D380-4845-BC12-179C5902372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350D95-BFAB-4064-BF98-C2C59E156B1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E63012-C7BC-477B-9605-CCCB6274D02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ACFC0E-4994-464E-AF08-FEA3D6B89F5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502209-9D5E-4A68-A010-3B68D0F5681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2000B-4CDE-498F-835C-446EF02AF4A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9B13AE-8A5E-4709-A48B-7436A807F38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D8A83-390E-4580-8FF9-A14542351B0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2FDFB3-7CBE-425E-99A4-0773FCF24D7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84C98-A4EE-4CF3-9FD6-1845AE85D764}" type="datetimeFigureOut">
              <a:rPr lang="ru-RU"/>
              <a:pPr>
                <a:defRPr/>
              </a:pPr>
              <a:t>07.06.2012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9C6F8-5F06-413C-9946-CB1F6A278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C9845-57C4-4CBF-BF3D-AA97A755963B}" type="datetimeFigureOut">
              <a:rPr lang="ru-RU"/>
              <a:pPr>
                <a:defRPr/>
              </a:pPr>
              <a:t>07.06.2012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ED481-1849-4E22-84C1-C8289EFA74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D08AF-E0FF-4266-969C-1DE0535CF846}" type="datetimeFigureOut">
              <a:rPr lang="ru-RU"/>
              <a:pPr>
                <a:defRPr/>
              </a:pPr>
              <a:t>07.06.2012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3286B-BE85-46B8-910F-3DE62DC3D0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30250-1ACA-4EDA-9093-21168B2C77A7}" type="datetimeFigureOut">
              <a:rPr lang="ru-RU"/>
              <a:pPr>
                <a:defRPr/>
              </a:pPr>
              <a:t>07.06.2012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D8FAE-6455-4A45-A092-73C0027D1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5F4AC-1C2A-4EBF-A76F-F72F63304503}" type="datetimeFigureOut">
              <a:rPr lang="ru-RU"/>
              <a:pPr>
                <a:defRPr/>
              </a:pPr>
              <a:t>07.06.2012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C9D30-9954-48F0-91F0-AEF24A8A34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89351-1A11-4C14-A1A3-E19355D1EE03}" type="datetimeFigureOut">
              <a:rPr lang="ru-RU"/>
              <a:pPr>
                <a:defRPr/>
              </a:pPr>
              <a:t>07.06.2012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10AE1-C80E-4BCE-B58F-C590FF614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2B3B-AF1B-4F38-9F72-6A85E4E8EFF1}" type="datetimeFigureOut">
              <a:rPr lang="ru-RU"/>
              <a:pPr>
                <a:defRPr/>
              </a:pPr>
              <a:t>07.06.2012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2EDB8-7170-49BD-A6E8-F5DAD5B16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3AD63-71C1-4071-AC64-DAE3B9F1E97D}" type="datetimeFigureOut">
              <a:rPr lang="ru-RU"/>
              <a:pPr>
                <a:defRPr/>
              </a:pPr>
              <a:t>07.06.2012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2CA7E-77E1-4320-AEE8-31860E876B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39D1E-BC7E-4D93-BF72-FC1BC71D75A8}" type="datetimeFigureOut">
              <a:rPr lang="ru-RU"/>
              <a:pPr>
                <a:defRPr/>
              </a:pPr>
              <a:t>07.06.2012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23CA9-7833-4382-9BDB-48A0811CE1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D298B-C629-4B33-9C68-1DC06C836B8D}" type="datetimeFigureOut">
              <a:rPr lang="ru-RU"/>
              <a:pPr>
                <a:defRPr/>
              </a:pPr>
              <a:t>07.06.2012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1AE5-F62F-4AED-9F28-E7ED9F7291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63A6A-B01F-4BBE-A558-88A1CBFBFE0A}" type="datetimeFigureOut">
              <a:rPr lang="ru-RU"/>
              <a:pPr>
                <a:defRPr/>
              </a:pPr>
              <a:t>07.06.2012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85DC3-91F7-4B08-B6C2-5C58699B98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75457E-A0A9-4088-A487-DC81ED8D7853}" type="datetimeFigureOut">
              <a:rPr lang="ru-RU"/>
              <a:pPr>
                <a:defRPr/>
              </a:pPr>
              <a:t>07.06.2012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1B6336-EAC9-4070-A557-EEFABBE1C5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orldbank.org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yandex.ru/yandsearch?text=%D0%BA%D1%83%D0%B7%D1%8C%D0%BC%D0%B8%D0%BD%D0%BE%D0%B2%20%D1%8F%D1%80%D0%BE%D1%81%D0%BB%D0%B0%D0%B2%20%D0%B8%D0%B2%D0%B0%D0%BD%D0%BE%D0%B2%D0%B8%D1%87&amp;img_url=content.izvestia.ru/182763.jpg&amp;pos=15&amp;rpt=simage" TargetMode="External"/><Relationship Id="rId5" Type="http://schemas.openxmlformats.org/officeDocument/2006/relationships/image" Target="../media/image8.png"/><Relationship Id="rId4" Type="http://schemas.openxmlformats.org/officeDocument/2006/relationships/hyperlink" Target="http://www.flb.ru/images/logos/pers_filippov_3503-small.gi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8.jpeg"/><Relationship Id="rId3" Type="http://schemas.openxmlformats.org/officeDocument/2006/relationships/image" Target="../media/image2.png"/><Relationship Id="rId7" Type="http://schemas.openxmlformats.org/officeDocument/2006/relationships/image" Target="../media/image13.jpeg"/><Relationship Id="rId12" Type="http://schemas.openxmlformats.org/officeDocument/2006/relationships/image" Target="../media/image17.jpeg"/><Relationship Id="rId17" Type="http://schemas.openxmlformats.org/officeDocument/2006/relationships/image" Target="../media/image20.jpeg"/><Relationship Id="rId2" Type="http://schemas.openxmlformats.org/officeDocument/2006/relationships/notesSlide" Target="../notesSlides/notesSlide4.xml"/><Relationship Id="rId16" Type="http://schemas.openxmlformats.org/officeDocument/2006/relationships/hyperlink" Target="http://images.yandex.ru/yandsearch?text=%D0%A8%D0%BC%D0%B5%D0%BB%D1%91%D0%B2%20%D0%90%D0%BB%D0%B5%D0%BA%D1%81%D0%B0%D0%BD%D0%B4%D1%80%20%D0%93%D0%B5%D0%BE%D1%80%D0%B3%D0%B8%D0%B5%D0%B2%D0%B8%D1%87,%20%D0%9C%D0%93%D0%A3&amp;noreask=1&amp;img_url=www.proforientator.ru/templates/proforientator/images/ctr/Shmelev.jpg&amp;pos=0&amp;rpt=simage&amp;lr=213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11" Type="http://schemas.openxmlformats.org/officeDocument/2006/relationships/image" Target="../media/image16.png"/><Relationship Id="rId5" Type="http://schemas.openxmlformats.org/officeDocument/2006/relationships/image" Target="../media/image11.jpeg"/><Relationship Id="rId15" Type="http://schemas.openxmlformats.org/officeDocument/2006/relationships/image" Target="../media/image19.jpe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hyperlink" Target="http://www.abbyy.ru/" TargetMode="External"/><Relationship Id="rId14" Type="http://schemas.openxmlformats.org/officeDocument/2006/relationships/hyperlink" Target="http://images.yandex.ru/yandsearch?text=%D1%88%D0%B0%D1%83%D0%BB%D0%B8%D0%BD%20%D0%B2%D0%B0%D0%BB%D0%B5%D0%BD%D1%82%D0%B8%D0%BD&amp;noreask=1&amp;img_url=img.beta.rian.ru/images/35892/99/358929971.jpg&amp;pos=0&amp;rpt=simage&amp;lr=21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hyperlink" Target="https://mail.google.com/mail/u/0/?ui=2&amp;ik=493e44d22a&amp;view=att&amp;th=137a6d9120ab279f&amp;attid=0.1&amp;disp=inline&amp;realattid=1403554638406352896-1&amp;safe=1&amp;zw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Office_Excel_97-20031.xls"/><Relationship Id="rId5" Type="http://schemas.openxmlformats.org/officeDocument/2006/relationships/hyperlink" Target="https://mail.google.com/mail/u/0/?ui=2&amp;ik=493e44d22a&amp;view=att&amp;th=137a6d9120ab279f&amp;attid=0.1&amp;disp=inline&amp;realattid=1403554638406352896-1&amp;safe=1&amp;zw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E:\rtc_prezent_png\rtc_shapk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0" y="1563688"/>
            <a:ext cx="8999538" cy="2303462"/>
          </a:xfrm>
        </p:spPr>
        <p:txBody>
          <a:bodyPr/>
          <a:lstStyle/>
          <a:p>
            <a:pPr eaLnBrk="1" hangingPunct="1"/>
            <a:r>
              <a:rPr lang="ru-RU" sz="4000" dirty="0" smtClean="0">
                <a:solidFill>
                  <a:schemeClr val="bg1"/>
                </a:solidFill>
              </a:rPr>
              <a:t>Эксперимент по введению ЕГЭ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как проект</a:t>
            </a:r>
            <a:br>
              <a:rPr lang="ru-RU" sz="4000" dirty="0" smtClean="0">
                <a:solidFill>
                  <a:schemeClr val="bg1"/>
                </a:solidFill>
              </a:rPr>
            </a:br>
            <a:endParaRPr lang="ru-RU" sz="4000" i="1" dirty="0" smtClean="0">
              <a:solidFill>
                <a:srgbClr val="FFFF00"/>
              </a:solidFill>
            </a:endParaRPr>
          </a:p>
        </p:txBody>
      </p:sp>
      <p:sp>
        <p:nvSpPr>
          <p:cNvPr id="2052" name="Прямоугольник 8"/>
          <p:cNvSpPr>
            <a:spLocks noChangeArrowheads="1"/>
          </p:cNvSpPr>
          <p:nvPr/>
        </p:nvSpPr>
        <p:spPr bwMode="auto">
          <a:xfrm>
            <a:off x="2843213" y="3867150"/>
            <a:ext cx="60340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r">
              <a:lnSpc>
                <a:spcPct val="90000"/>
              </a:lnSpc>
            </a:pPr>
            <a:r>
              <a:rPr lang="ru-RU" sz="2000" b="1" dirty="0">
                <a:solidFill>
                  <a:schemeClr val="bg1"/>
                </a:solidFill>
              </a:rPr>
              <a:t>В.А. </a:t>
            </a:r>
            <a:r>
              <a:rPr lang="ru-RU" sz="2000" b="1" dirty="0" err="1">
                <a:solidFill>
                  <a:schemeClr val="bg1"/>
                </a:solidFill>
              </a:rPr>
              <a:t>Болотов</a:t>
            </a:r>
            <a:endParaRPr lang="ru-RU" sz="2000" b="1" dirty="0">
              <a:solidFill>
                <a:schemeClr val="bg1"/>
              </a:solidFill>
            </a:endParaRPr>
          </a:p>
          <a:p>
            <a:pPr marL="457200" indent="-457200" algn="r">
              <a:lnSpc>
                <a:spcPct val="90000"/>
              </a:lnSpc>
            </a:pPr>
            <a:r>
              <a:rPr lang="ru-RU" sz="2000" dirty="0">
                <a:solidFill>
                  <a:schemeClr val="bg1"/>
                </a:solidFill>
              </a:rPr>
              <a:t>вице-президент РАО, академик РАО, д.п.н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  <a:p>
            <a:pPr marL="457200" indent="-457200" algn="r">
              <a:lnSpc>
                <a:spcPct val="90000"/>
              </a:lnSpc>
            </a:pPr>
            <a:r>
              <a:rPr lang="ru-RU" sz="2000" dirty="0" smtClean="0">
                <a:solidFill>
                  <a:schemeClr val="bg1"/>
                </a:solidFill>
              </a:rPr>
              <a:t>Юбиляр, однако!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2053" name="Picture 10" descr="img691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195263"/>
            <a:ext cx="50482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Прямоугольник 33"/>
          <p:cNvSpPr>
            <a:spLocks noChangeArrowheads="1"/>
          </p:cNvSpPr>
          <p:nvPr/>
        </p:nvSpPr>
        <p:spPr bwMode="auto">
          <a:xfrm>
            <a:off x="827088" y="123825"/>
            <a:ext cx="7380287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bg1"/>
                </a:solidFill>
                <a:latin typeface="+mn-lt"/>
              </a:rPr>
              <a:t>Семинар Высшей школы экономики</a:t>
            </a:r>
            <a:endParaRPr lang="ru-RU" sz="2000" dirty="0">
              <a:latin typeface="+mn-lt"/>
            </a:endParaRPr>
          </a:p>
          <a:p>
            <a:pPr algn="ctr">
              <a:defRPr/>
            </a:pPr>
            <a:r>
              <a:rPr lang="ru-RU" sz="2000" dirty="0">
                <a:latin typeface="+mn-lt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+mn-lt"/>
              </a:rPr>
              <a:t>«Уроки ЕГЭ как уроки системного проекта»</a:t>
            </a:r>
            <a:endParaRPr lang="ru-RU" sz="2000" i="1" dirty="0">
              <a:solidFill>
                <a:schemeClr val="bg1"/>
              </a:solidFill>
              <a:latin typeface="+mn-lt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ru-RU" sz="1400" i="1" dirty="0">
                <a:solidFill>
                  <a:schemeClr val="bg1"/>
                </a:solidFill>
                <a:latin typeface="+mn-lt"/>
              </a:rPr>
              <a:t>7 июня2012 года, г. Москва</a:t>
            </a:r>
          </a:p>
        </p:txBody>
      </p:sp>
      <p:pic>
        <p:nvPicPr>
          <p:cNvPr id="2055" name="Picture 19" descr="Национальный исследовательский университет «Высшая школа экономики»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72450" y="266700"/>
            <a:ext cx="576263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РАЗВОРАЧИВАНИЕ ЭКСПЕРИМЕНТА</a:t>
            </a:r>
            <a:endParaRPr lang="ru-RU" sz="3200" dirty="0" smtClean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1268" name="Подзаголовок 2"/>
          <p:cNvSpPr txBox="1">
            <a:spLocks/>
          </p:cNvSpPr>
          <p:nvPr/>
        </p:nvSpPr>
        <p:spPr bwMode="auto">
          <a:xfrm>
            <a:off x="57150" y="1092200"/>
            <a:ext cx="908685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u-RU" sz="2400" i="1" dirty="0">
                <a:solidFill>
                  <a:srgbClr val="FF0000"/>
                </a:solidFill>
                <a:latin typeface="+mn-lt"/>
              </a:rPr>
              <a:t>Главный принцип </a:t>
            </a:r>
            <a:r>
              <a:rPr lang="ru-RU" sz="2400" i="1" dirty="0">
                <a:latin typeface="+mn-lt"/>
              </a:rPr>
              <a:t>- </a:t>
            </a:r>
            <a:r>
              <a:rPr lang="ru-RU" sz="2400" dirty="0">
                <a:latin typeface="+mn-lt"/>
              </a:rPr>
              <a:t>не ухудшить существовавшее положение выпускников и абитуриентов!</a:t>
            </a:r>
          </a:p>
          <a:p>
            <a:pPr algn="just"/>
            <a:r>
              <a:rPr lang="ru-RU" sz="2400" b="1" i="1" dirty="0">
                <a:latin typeface="+mn-lt"/>
              </a:rPr>
              <a:t>Главные правила</a:t>
            </a:r>
            <a:endParaRPr lang="ru-RU" sz="2400" b="1" dirty="0">
              <a:latin typeface="+mn-lt"/>
            </a:endParaRPr>
          </a:p>
          <a:p>
            <a:pPr algn="just">
              <a:buFont typeface="Arial" charset="0"/>
              <a:buChar char="•"/>
            </a:pPr>
            <a:r>
              <a:rPr lang="ru-RU" sz="2400" dirty="0">
                <a:latin typeface="+mn-lt"/>
              </a:rPr>
              <a:t> Формирование рабочих групп из разномыслящих.</a:t>
            </a:r>
          </a:p>
          <a:p>
            <a:pPr algn="just">
              <a:buFont typeface="Arial" charset="0"/>
              <a:buChar char="•"/>
            </a:pPr>
            <a:r>
              <a:rPr lang="ru-RU" sz="2400" dirty="0">
                <a:latin typeface="+mn-lt"/>
              </a:rPr>
              <a:t> Каждый цикл – разбор полётов по гамбургскому счёту и планирование следующего года со всеми участниками.</a:t>
            </a:r>
          </a:p>
          <a:p>
            <a:pPr algn="just">
              <a:buFont typeface="Arial" charset="0"/>
              <a:buChar char="•"/>
            </a:pPr>
            <a:r>
              <a:rPr lang="ru-RU" sz="2400" dirty="0">
                <a:latin typeface="+mn-lt"/>
              </a:rPr>
              <a:t> Все изменения на следующий год закреплять до декабря текущего года.</a:t>
            </a:r>
          </a:p>
          <a:p>
            <a:pPr algn="just">
              <a:buFont typeface="Arial" charset="0"/>
              <a:buChar char="•"/>
            </a:pPr>
            <a:r>
              <a:rPr lang="ru-RU" sz="2400" dirty="0">
                <a:latin typeface="+mn-lt"/>
              </a:rPr>
              <a:t> Постоянная подготовка и переподготовка кадров.</a:t>
            </a:r>
          </a:p>
          <a:p>
            <a:pPr algn="just">
              <a:buFont typeface="Arial" charset="0"/>
              <a:buChar char="•"/>
            </a:pPr>
            <a:r>
              <a:rPr lang="ru-RU" sz="2400" dirty="0">
                <a:latin typeface="+mn-lt"/>
              </a:rPr>
              <a:t> 100 вопросов и 100 ответов для «чайников».</a:t>
            </a:r>
          </a:p>
          <a:p>
            <a:pPr algn="just">
              <a:buFont typeface="Arial" charset="0"/>
              <a:buChar char="•"/>
            </a:pPr>
            <a:r>
              <a:rPr lang="ru-RU" sz="2400" dirty="0">
                <a:latin typeface="+mn-lt"/>
              </a:rPr>
              <a:t> Крупные сбои – оперативные пресс-конференции.</a:t>
            </a:r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</a:rPr>
              <a:t>РАЗВОРАЧИВАНИЕ ЭКСПЕРИМЕНТА</a:t>
            </a:r>
            <a:endParaRPr lang="ru-RU" sz="3600" dirty="0" smtClean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2292" name="Подзаголовок 2"/>
          <p:cNvSpPr txBox="1">
            <a:spLocks/>
          </p:cNvSpPr>
          <p:nvPr/>
        </p:nvSpPr>
        <p:spPr bwMode="auto">
          <a:xfrm>
            <a:off x="57150" y="1117600"/>
            <a:ext cx="90868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2800" b="1" i="1" dirty="0"/>
              <a:t>Главные упущения и недостатки</a:t>
            </a:r>
          </a:p>
          <a:p>
            <a:pPr algn="just">
              <a:buFont typeface="Arial" charset="0"/>
              <a:buChar char="•"/>
            </a:pPr>
            <a:r>
              <a:rPr lang="ru-RU" sz="2800" i="1" dirty="0"/>
              <a:t> </a:t>
            </a:r>
            <a:r>
              <a:rPr lang="ru-RU" sz="2800" dirty="0"/>
              <a:t>Не занимались формированием «партии ЕГЭ».</a:t>
            </a:r>
          </a:p>
          <a:p>
            <a:pPr algn="just">
              <a:buFont typeface="Arial" charset="0"/>
              <a:buChar char="•"/>
            </a:pPr>
            <a:r>
              <a:rPr lang="ru-RU" sz="2800" dirty="0"/>
              <a:t> Не работали с позитивными откликами (голос сторонников тонул в шуме оппонентов).</a:t>
            </a:r>
          </a:p>
          <a:p>
            <a:pPr algn="just">
              <a:buFont typeface="Arial" charset="0"/>
              <a:buChar char="•"/>
            </a:pPr>
            <a:r>
              <a:rPr lang="ru-RU" sz="2800" dirty="0" smtClean="0"/>
              <a:t> Не </a:t>
            </a:r>
            <a:r>
              <a:rPr lang="ru-RU" sz="2800" dirty="0"/>
              <a:t>успели сработать на опережение и предотвратить некорректное использование результатов.</a:t>
            </a:r>
          </a:p>
          <a:p>
            <a:pPr algn="just"/>
            <a:endParaRPr lang="ru-RU" sz="2800" dirty="0"/>
          </a:p>
          <a:p>
            <a:pPr algn="just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РАЗВОРАЧИВАНИЕ ЭКСПЕРИМЕНТА</a:t>
            </a:r>
            <a:endParaRPr lang="ru-RU" sz="3200" dirty="0" smtClean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3316" name="Подзаголовок 2"/>
          <p:cNvSpPr txBox="1">
            <a:spLocks/>
          </p:cNvSpPr>
          <p:nvPr/>
        </p:nvSpPr>
        <p:spPr bwMode="auto">
          <a:xfrm>
            <a:off x="57150" y="1066800"/>
            <a:ext cx="90868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2800" b="1" i="1" dirty="0"/>
              <a:t>Публичная открытость</a:t>
            </a:r>
          </a:p>
          <a:p>
            <a:pPr algn="just"/>
            <a:r>
              <a:rPr lang="ru-RU" sz="2800" dirty="0"/>
              <a:t>Пресс-конференции, публикации в СМИ, работа с регионами.</a:t>
            </a:r>
          </a:p>
          <a:p>
            <a:pPr algn="just"/>
            <a:endParaRPr lang="ru-RU" sz="2800" dirty="0"/>
          </a:p>
          <a:p>
            <a:pPr algn="just"/>
            <a:endParaRPr lang="ru-RU" sz="2800" dirty="0"/>
          </a:p>
        </p:txBody>
      </p:sp>
      <p:pic>
        <p:nvPicPr>
          <p:cNvPr id="13317" name="Picture 2" descr="Картинка 15 из 1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2932113"/>
            <a:ext cx="2471737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2913063"/>
            <a:ext cx="5111750" cy="220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6888" y="2478088"/>
            <a:ext cx="2211387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</a:rPr>
              <a:t>СЕГОДНЯШНИЙ ДЕНЬ ЕГЭ</a:t>
            </a:r>
            <a:endParaRPr lang="ru-RU" sz="3600" dirty="0" smtClean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4340" name="Подзаголовок 2"/>
          <p:cNvSpPr txBox="1">
            <a:spLocks/>
          </p:cNvSpPr>
          <p:nvPr/>
        </p:nvSpPr>
        <p:spPr bwMode="auto">
          <a:xfrm>
            <a:off x="57150" y="1117600"/>
            <a:ext cx="90868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2800" dirty="0"/>
              <a:t>ЕГЭ перегружен</a:t>
            </a:r>
          </a:p>
          <a:p>
            <a:pPr algn="just"/>
            <a:r>
              <a:rPr lang="ru-RU" sz="2800" dirty="0"/>
              <a:t>Много случаев неправомерного использования </a:t>
            </a:r>
            <a:r>
              <a:rPr lang="ru-RU" sz="2800" dirty="0" smtClean="0"/>
              <a:t>результатов:</a:t>
            </a:r>
            <a:endParaRPr lang="ru-RU" sz="2800" dirty="0"/>
          </a:p>
          <a:p>
            <a:pPr algn="just">
              <a:buFont typeface="Arial" charset="0"/>
              <a:buChar char="•"/>
            </a:pPr>
            <a:r>
              <a:rPr lang="ru-RU" sz="2800" dirty="0"/>
              <a:t> Рейтинги школ и муниципалитетов</a:t>
            </a:r>
          </a:p>
          <a:p>
            <a:pPr algn="just">
              <a:buFont typeface="Arial" charset="0"/>
              <a:buChar char="•"/>
            </a:pPr>
            <a:r>
              <a:rPr lang="ru-RU" sz="2800" dirty="0"/>
              <a:t> Аттестация педагогов</a:t>
            </a:r>
          </a:p>
          <a:p>
            <a:pPr algn="just">
              <a:buFont typeface="Arial" charset="0"/>
              <a:buChar char="•"/>
            </a:pPr>
            <a:r>
              <a:rPr lang="ru-RU" sz="2800" dirty="0"/>
              <a:t> Оценка деятельности губернаторов</a:t>
            </a:r>
          </a:p>
          <a:p>
            <a:pPr algn="ctr"/>
            <a:r>
              <a:rPr lang="ru-RU" sz="2800" i="1" dirty="0">
                <a:solidFill>
                  <a:srgbClr val="FF0000"/>
                </a:solidFill>
              </a:rPr>
              <a:t>«Наказание невиновных и награждение непричастных»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ЕГЭ – Мониторинги???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</a:rPr>
              <a:t>ЗАВТРАШНИЙ ДЕНЬ ЕГЭ</a:t>
            </a:r>
            <a:endParaRPr lang="ru-RU" sz="3600" dirty="0" smtClean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5364" name="Подзаголовок 2"/>
          <p:cNvSpPr txBox="1">
            <a:spLocks/>
          </p:cNvSpPr>
          <p:nvPr/>
        </p:nvSpPr>
        <p:spPr bwMode="auto">
          <a:xfrm>
            <a:off x="57150" y="1000114"/>
            <a:ext cx="90868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endParaRPr lang="ru-RU" sz="2600" dirty="0" smtClean="0"/>
          </a:p>
          <a:p>
            <a:pPr algn="just">
              <a:buFont typeface="Arial" charset="0"/>
              <a:buChar char="•"/>
            </a:pPr>
            <a:r>
              <a:rPr lang="ru-RU" sz="2600" dirty="0" smtClean="0">
                <a:latin typeface="+mn-lt"/>
              </a:rPr>
              <a:t> Совершенствование содержания КИМ (ориентация на компетентности)</a:t>
            </a:r>
          </a:p>
          <a:p>
            <a:pPr algn="just">
              <a:buFont typeface="Arial" charset="0"/>
              <a:buChar char="•"/>
            </a:pPr>
            <a:r>
              <a:rPr lang="ru-RU" sz="2600" dirty="0" smtClean="0">
                <a:latin typeface="+mn-lt"/>
              </a:rPr>
              <a:t> </a:t>
            </a:r>
            <a:r>
              <a:rPr lang="ru-RU" sz="2600" dirty="0">
                <a:latin typeface="+mn-lt"/>
              </a:rPr>
              <a:t>Введение базового и профильного уровней ЕГЭ по обязательным предметам (математика и русский)</a:t>
            </a:r>
          </a:p>
          <a:p>
            <a:pPr algn="just">
              <a:buFont typeface="Arial" charset="0"/>
              <a:buChar char="•"/>
            </a:pPr>
            <a:r>
              <a:rPr lang="ru-RU" sz="2600" dirty="0" smtClean="0">
                <a:latin typeface="+mn-lt"/>
              </a:rPr>
              <a:t> Повышение </a:t>
            </a:r>
            <a:r>
              <a:rPr lang="ru-RU" sz="2600" dirty="0">
                <a:latin typeface="+mn-lt"/>
              </a:rPr>
              <a:t>информационной безопасности процедуры экзамена</a:t>
            </a:r>
          </a:p>
          <a:p>
            <a:pPr algn="just">
              <a:buFont typeface="Arial" charset="0"/>
              <a:buChar char="•"/>
            </a:pPr>
            <a:r>
              <a:rPr lang="ru-RU" sz="2600" dirty="0" smtClean="0">
                <a:latin typeface="+mn-lt"/>
              </a:rPr>
              <a:t> Определение </a:t>
            </a:r>
            <a:r>
              <a:rPr lang="ru-RU" sz="2600" dirty="0">
                <a:latin typeface="+mn-lt"/>
              </a:rPr>
              <a:t>роли и места ЕГЭ в оценке работы учителей и эффективности деятельности образовательных учреждений.</a:t>
            </a:r>
          </a:p>
          <a:p>
            <a:pPr algn="just">
              <a:buFont typeface="Arial" charset="0"/>
              <a:buChar char="•"/>
            </a:pPr>
            <a:r>
              <a:rPr lang="ru-RU" sz="2600" dirty="0">
                <a:latin typeface="+mn-lt"/>
              </a:rPr>
              <a:t> </a:t>
            </a:r>
            <a:r>
              <a:rPr lang="ru-RU" sz="2600" b="1" dirty="0">
                <a:solidFill>
                  <a:srgbClr val="FF0000"/>
                </a:solidFill>
                <a:latin typeface="+mn-lt"/>
              </a:rPr>
              <a:t>Мониторинги!</a:t>
            </a:r>
            <a:endParaRPr lang="ru-RU" sz="2600" dirty="0">
              <a:solidFill>
                <a:srgbClr val="FF0000"/>
              </a:solidFill>
              <a:latin typeface="+mn-lt"/>
            </a:endParaRPr>
          </a:p>
          <a:p>
            <a:pPr algn="just"/>
            <a:endParaRPr lang="ru-RU" sz="2600" b="1" dirty="0"/>
          </a:p>
          <a:p>
            <a:pPr algn="just"/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40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КАК ВСЁ НАЧИНАЛОСЬ</a:t>
            </a:r>
          </a:p>
        </p:txBody>
      </p:sp>
      <p:sp>
        <p:nvSpPr>
          <p:cNvPr id="3076" name="Подзаголовок 2"/>
          <p:cNvSpPr txBox="1">
            <a:spLocks/>
          </p:cNvSpPr>
          <p:nvPr/>
        </p:nvSpPr>
        <p:spPr bwMode="auto">
          <a:xfrm>
            <a:off x="107950" y="1143000"/>
            <a:ext cx="8891588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2800" i="1"/>
              <a:t>«У богатых свои причуды и … проблемы»</a:t>
            </a:r>
            <a:endParaRPr lang="ru-RU" sz="2800"/>
          </a:p>
          <a:p>
            <a:pPr algn="just"/>
            <a:endParaRPr lang="ru-RU"/>
          </a:p>
          <a:p>
            <a:pPr algn="just"/>
            <a:r>
              <a:rPr lang="ru-RU" sz="2800"/>
              <a:t>1992 г. Миссия Всемирного банка в России (Стив Хайнеман). Рекомендация по введению независимого стандартизированного экзамена.</a:t>
            </a:r>
          </a:p>
          <a:p>
            <a:pPr algn="just"/>
            <a:endParaRPr lang="ru-RU" sz="1600"/>
          </a:p>
          <a:p>
            <a:pPr algn="just"/>
            <a:r>
              <a:rPr lang="ru-RU" sz="2800"/>
              <a:t>Работа с Нидерландами (бюро </a:t>
            </a:r>
            <a:r>
              <a:rPr lang="en-US" sz="2800"/>
              <a:t>Cross</a:t>
            </a:r>
            <a:r>
              <a:rPr lang="ru-RU" sz="2800"/>
              <a:t>)</a:t>
            </a:r>
            <a:r>
              <a:rPr lang="en-US" sz="2800"/>
              <a:t> </a:t>
            </a:r>
            <a:r>
              <a:rPr lang="ru-RU" sz="2800"/>
              <a:t>и Великобританией (Британский Совет).</a:t>
            </a:r>
          </a:p>
          <a:p>
            <a:pPr algn="just"/>
            <a:r>
              <a:rPr lang="ru-RU" sz="2800" i="1"/>
              <a:t>                                   </a:t>
            </a:r>
          </a:p>
          <a:p>
            <a:pPr algn="just"/>
            <a:endParaRPr lang="ru-RU" sz="2800"/>
          </a:p>
        </p:txBody>
      </p:sp>
      <p:pic>
        <p:nvPicPr>
          <p:cNvPr id="3077" name="Picture 2" descr="http://www.cross-agency.nl/images/top_menu_2_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4663" y="4516438"/>
            <a:ext cx="9620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" descr="British Council logo - hom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554538"/>
            <a:ext cx="1296988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2" descr="http://www.rtc-edu.ru/sites/default/files/pict/wb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8038" y="4481513"/>
            <a:ext cx="5032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40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«НУЛЕВЫЕ»</a:t>
            </a:r>
          </a:p>
        </p:txBody>
      </p:sp>
      <p:sp>
        <p:nvSpPr>
          <p:cNvPr id="4100" name="Подзаголовок 2"/>
          <p:cNvSpPr txBox="1">
            <a:spLocks/>
          </p:cNvSpPr>
          <p:nvPr/>
        </p:nvSpPr>
        <p:spPr bwMode="auto">
          <a:xfrm>
            <a:off x="107950" y="1143000"/>
            <a:ext cx="90360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2000" dirty="0"/>
              <a:t>2000 г</a:t>
            </a:r>
            <a:r>
              <a:rPr lang="ru-RU" sz="2000" i="1" dirty="0"/>
              <a:t>. </a:t>
            </a:r>
            <a:r>
              <a:rPr lang="ru-RU" sz="2000" i="1" dirty="0">
                <a:solidFill>
                  <a:srgbClr val="FF0000"/>
                </a:solidFill>
              </a:rPr>
              <a:t>Федеральная программа развития образования</a:t>
            </a:r>
            <a:endParaRPr lang="ru-RU" sz="2000" b="1" i="1" dirty="0"/>
          </a:p>
          <a:p>
            <a:r>
              <a:rPr lang="ru-RU" sz="2000" dirty="0"/>
              <a:t>ФЕДЕРАЛЬНЫЙ ЗАКОН от 10 апреля 2000 г. N 51-ФЗ</a:t>
            </a:r>
          </a:p>
          <a:p>
            <a:r>
              <a:rPr lang="ru-RU" sz="2000" dirty="0"/>
              <a:t>Об утверждении федеральной программы развития образования</a:t>
            </a:r>
          </a:p>
          <a:p>
            <a:pPr algn="just"/>
            <a:endParaRPr lang="ru-RU" sz="2000" b="1" i="1" dirty="0"/>
          </a:p>
          <a:p>
            <a:pPr algn="just"/>
            <a:r>
              <a:rPr lang="ru-RU" sz="2000" dirty="0"/>
              <a:t>2001 г. </a:t>
            </a:r>
            <a:r>
              <a:rPr lang="ru-RU" sz="2000" dirty="0">
                <a:solidFill>
                  <a:srgbClr val="FF0000"/>
                </a:solidFill>
              </a:rPr>
              <a:t>Концепция модернизации образования</a:t>
            </a:r>
            <a:endParaRPr lang="ru-RU" sz="2000" dirty="0"/>
          </a:p>
          <a:p>
            <a:pPr algn="just"/>
            <a:r>
              <a:rPr lang="ru-RU" sz="2000" dirty="0"/>
              <a:t>РАСПОРЯЖЕНИЕ Правительства РФ от 29 декабря 2001 г. N 1756-р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/>
              <a:t>Что имели?</a:t>
            </a:r>
            <a:endParaRPr lang="ru-RU" sz="2000" dirty="0"/>
          </a:p>
          <a:p>
            <a:pPr algn="just"/>
            <a:r>
              <a:rPr lang="ru-RU" sz="2000" dirty="0"/>
              <a:t>Итоговая аттестация - золотые медалисты </a:t>
            </a:r>
          </a:p>
          <a:p>
            <a:pPr algn="just"/>
            <a:r>
              <a:rPr lang="ru-RU" sz="2000" dirty="0"/>
              <a:t>Вступительные экзамены в Вузы – «</a:t>
            </a:r>
            <a:r>
              <a:rPr lang="ru-RU" sz="2000" i="1" dirty="0"/>
              <a:t>свой абитуриент своими руками</a:t>
            </a:r>
            <a:r>
              <a:rPr lang="ru-RU" sz="2000" dirty="0"/>
              <a:t>» </a:t>
            </a:r>
          </a:p>
          <a:p>
            <a:pPr algn="ctr"/>
            <a:endParaRPr lang="ru-RU" sz="2000" dirty="0" smtClean="0">
              <a:solidFill>
                <a:srgbClr val="FF0000"/>
              </a:solidFill>
            </a:endParaRPr>
          </a:p>
          <a:p>
            <a:pPr algn="just"/>
            <a:r>
              <a:rPr lang="ru-RU" sz="2000" dirty="0" smtClean="0"/>
              <a:t>Опыт </a:t>
            </a:r>
            <a:r>
              <a:rPr lang="ru-RU" sz="2000" dirty="0"/>
              <a:t>проведения Всероссийского централизованного тестирования (ЦТ</a:t>
            </a:r>
            <a:r>
              <a:rPr lang="ru-RU" sz="2000" dirty="0" smtClean="0"/>
              <a:t>) </a:t>
            </a:r>
            <a:endParaRPr lang="ru-RU" sz="2000" dirty="0"/>
          </a:p>
          <a:p>
            <a:pPr algn="just"/>
            <a:endParaRPr lang="ru-RU" sz="2400" dirty="0"/>
          </a:p>
          <a:p>
            <a:pPr algn="just"/>
            <a:r>
              <a:rPr lang="ru-RU" sz="2800" i="1" dirty="0"/>
              <a:t>                                   </a:t>
            </a:r>
          </a:p>
          <a:p>
            <a:pPr algn="just"/>
            <a:endParaRPr lang="ru-RU" sz="2800" dirty="0"/>
          </a:p>
        </p:txBody>
      </p:sp>
      <p:pic>
        <p:nvPicPr>
          <p:cNvPr id="4101" name="Picture 4" descr="Картинка 17 из 2494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51800" y="1276350"/>
            <a:ext cx="8810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http://im3-tub-ru.yandex.net/i?id=99654588-23-72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32763" y="2211388"/>
            <a:ext cx="7699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924050"/>
            <a:ext cx="110331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rgbClr val="F2F2F2"/>
                </a:solidFill>
              </a:rPr>
              <a:t>ПОДГОТОВКА К ЕГЭ</a:t>
            </a:r>
            <a:r>
              <a:rPr lang="ru-RU" sz="3600" dirty="0" smtClean="0">
                <a:solidFill>
                  <a:srgbClr val="F2F2F2"/>
                </a:solidFill>
                <a:latin typeface="Arial" charset="0"/>
              </a:rPr>
              <a:t> – осень 2000 г.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106363" y="1143000"/>
            <a:ext cx="9037637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Tx/>
              <a:buAutoNum type="arabicParenR"/>
              <a:defRPr/>
            </a:pPr>
            <a:r>
              <a:rPr lang="ru-RU" sz="2800" dirty="0"/>
              <a:t>Формирование команды разработчиков.</a:t>
            </a:r>
          </a:p>
          <a:p>
            <a:pPr marL="342900" indent="-342900" algn="just" eaLnBrk="0" hangingPunct="0">
              <a:spcBef>
                <a:spcPct val="20000"/>
              </a:spcBef>
              <a:buFontTx/>
              <a:buAutoNum type="arabicParenR"/>
              <a:defRPr/>
            </a:pPr>
            <a:endParaRPr lang="en-US" sz="2800" dirty="0"/>
          </a:p>
          <a:p>
            <a:pPr marL="342900" indent="-342900" algn="just" eaLnBrk="0" hangingPunct="0">
              <a:spcBef>
                <a:spcPct val="20000"/>
              </a:spcBef>
              <a:buFontTx/>
              <a:buAutoNum type="arabicParenR"/>
              <a:defRPr/>
            </a:pPr>
            <a:endParaRPr lang="en-US" sz="2800" dirty="0"/>
          </a:p>
          <a:p>
            <a:pPr marL="342900" indent="-342900" algn="just" eaLnBrk="0" hangingPunct="0">
              <a:spcBef>
                <a:spcPct val="20000"/>
              </a:spcBef>
              <a:buFontTx/>
              <a:buAutoNum type="arabicParenR"/>
              <a:defRPr/>
            </a:pPr>
            <a:endParaRPr lang="en-US" sz="2800" dirty="0"/>
          </a:p>
          <a:p>
            <a:pPr marL="342900" indent="-342900" algn="just" eaLnBrk="0" hangingPunct="0">
              <a:spcBef>
                <a:spcPct val="20000"/>
              </a:spcBef>
              <a:buFontTx/>
              <a:buAutoNum type="arabicParenR"/>
              <a:defRPr/>
            </a:pPr>
            <a:endParaRPr lang="ru-RU" dirty="0"/>
          </a:p>
          <a:p>
            <a:pPr marL="342900" indent="-342900" algn="just" eaLnBrk="0" hangingPunct="0">
              <a:spcBef>
                <a:spcPct val="20000"/>
              </a:spcBef>
              <a:buFontTx/>
              <a:buAutoNum type="arabicParenR"/>
              <a:defRPr/>
            </a:pPr>
            <a:r>
              <a:rPr lang="ru-RU" sz="2800" dirty="0"/>
              <a:t>Формат экзамена. Части А, В и С</a:t>
            </a:r>
            <a:r>
              <a:rPr lang="ru-RU" sz="2800" dirty="0" smtClean="0"/>
              <a:t>.</a:t>
            </a:r>
            <a:endParaRPr lang="ru-RU" sz="2800" dirty="0"/>
          </a:p>
          <a:p>
            <a:pPr marL="342900" indent="-342900" algn="just" eaLnBrk="0" hangingPunct="0">
              <a:spcBef>
                <a:spcPct val="20000"/>
              </a:spcBef>
              <a:buFontTx/>
              <a:buAutoNum type="arabicParenR"/>
              <a:defRPr/>
            </a:pPr>
            <a:r>
              <a:rPr lang="ru-RU" sz="2800" dirty="0"/>
              <a:t>Технология (Центр тестирования Минобразования, компании </a:t>
            </a:r>
            <a:r>
              <a:rPr lang="en-US" sz="2800" dirty="0" smtClean="0"/>
              <a:t>ABBYY</a:t>
            </a:r>
            <a:r>
              <a:rPr lang="ru-RU" sz="2800" dirty="0"/>
              <a:t>, КРОК)</a:t>
            </a:r>
            <a:endParaRPr lang="ru-RU" sz="2800" b="1" dirty="0"/>
          </a:p>
          <a:p>
            <a:pPr algn="just">
              <a:defRPr/>
            </a:pPr>
            <a:endParaRPr lang="ru-RU" sz="2400" dirty="0"/>
          </a:p>
          <a:p>
            <a:pPr algn="just">
              <a:defRPr/>
            </a:pPr>
            <a:endParaRPr lang="ru-RU" sz="2400" dirty="0"/>
          </a:p>
        </p:txBody>
      </p:sp>
      <p:pic>
        <p:nvPicPr>
          <p:cNvPr id="5127" name="Picture 12" descr="http://ecsocman.hse.ru/data/2010/08/25/1231063600/small_image.kulinsmal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2071684"/>
            <a:ext cx="8302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4" descr="http://im6-tub-ru.yandex.net/i?id=40907121-21-7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15272" y="1785932"/>
            <a:ext cx="733425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8" descr="http://im3-tub-ru.yandex.net/i?id=203180855-16-7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2132" y="1857370"/>
            <a:ext cx="7921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2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81600" y="4600575"/>
            <a:ext cx="398463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22" descr="ABBYY.com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56288" y="4652963"/>
            <a:ext cx="10191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2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115175" y="4495800"/>
            <a:ext cx="1704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25" descr="http://im2-tub-ru.yandex.net/i?id=229906418-43-72&amp;n=1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071670" y="1785932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AutoShape 17" descr="data:image/jpeg;base64,/9j/4AAQSkZJRgABAQAAAQABAAD/2wCEAAkGBhIGBRMSExQVFBUUFRkWFxgVGR0bFBkWFxccGRccHBUbHCceFxojHBwUIC8hIygpLC8sFx49NTAqNSgsLCkBCQoKDQsNGQ4OGSwlHiQ1NDU0NSwxNTQ0KTU2NTU0NS0vNTQ0NDQ0NDItLCwvLDQ0Lyw0LCwvLDQsLCwsLDUxLP/AABEIAFsAPQMBIgACEQEDEQH/xAAbAAACAwEBAQAAAAAAAAAAAAAEBgMFBwIAAf/EADUQAAECBQEFBQYGAwAAAAAAAAECAwAEBREhMQYSQVFxEyJhgZEUIzKh8PEVQlJisdE0osH/xAAaAQACAwEBAAAAAAAAAAAAAAABAwIEBQAG/8QAIREAAwACAQUAAwAAAAAAAAAAAAECAxESBCEiMUETUWH/2gAMAwEAAhEDEQA/AMlSiwj27FomikiOxQyYf+Sf2Q4MqQmOtyLgULdFzYDxghmhJcSRZRPDGIPOTuLF0pjkiGCYooY1BFucc/gwjucncWL5QDESmheGk0YML0Bj03R0pIwNIO0DTLdtnETolyeEMkvSUhEAu1Jpt3dQkrtgnRPrFVY2/Q7miqplPNdqoQn4U5Kj4amHimbKbo372Sm9hx5DPWKzZaRTT5R11WAtVh4J5fyPKGmmV5qcV2Sb7ybXHT5/KJJaJizUdkPblLSVC5yMcoUpaTLEyppXxIOekaM/W2lTwANuFyRYnl4wkVWVVL7SOOjG8BY66gE49PWJKHT0CnpbBZmX3nsCIJ5q6x0iYzC0LvvZ6CIHXFOK+IekN/DW2J5odaq57JQHVckH54hUoMqqceAHDU8IZtrMbKOW1O6P9oXaVLralwAoIvnJsYE1xlskodjzRphLKy0bKCcHpw8tYtkPMy79+6jBO8oa4trGdvVsUyssFGUYaV+4q1N/A7vrD3LK9uYSoklBNtw2sTx4Xxk68IX3Xsfx17IyzLOSQUUp7veA1F+YhHr1QTPTRKbWTjHO5+vKHOfWhFHcedJLbYJAuBkHAxbF4y2msGZBOQBrknOp16w/DLdbJTheZ8Jfc7dXeBVqzBkyyGU6nhwxnFoBfb3HbHURYbKd46xtqhvrU+tc6W790WsOF7A+sV7qQ8jvC9vrWB5sqE+pQuQVHU65xY8D4RI2926Ra+cW435dYhKSWj0uKVONIHXSV1ScZbbBN16ZsneULE/p+G+mkaqWiwsJAwm+6AeAQRfTUkiB6HRU0KmJWu3bLSAfAcEj64dInrKyxKEgHCcka+P10hGalVbRi3XK2/6Ju29S9rmm5NOUNDtXQPzKSLpHjFHKXYlEgfEvvHqfsfSAWptRm3Hrbyl3t4J+0ESV0WKzdSrnzNh6ARZx+Ea+s1enmcU9/ZKpsPOgDIGSf4iOalA+5nFsRIt4hPdwOf8AQgCaN1/ET5/VoAMkSsXkvfce07Ky7if8nXwEG0DZOUpVV7Yv75GiTbdCufX/ALGVo26fA0TE6NvnkD4UwHWN/TEfUdRS02a3tfJpqckC3Mhrs+8NDcjI487RFS9om9raYpsBQWlNlAJ/OU63OLXvbMZe7ty7UJYtkAXi92B2h/B6vuk+7f7p/a4NFdCMHyhNKGvAEuvpxtLsu5QENoVZQVgrSLJHFQPI6WPGKlx8CZCuA7vmr6MbRPSqKrIFCxcEfbzjJ67sy7TpjuArZQ4d5XLAwQOWl9IlOTfZl/DkTXF+2wV5wEQBNODfGo8oNUux+0Vc+/uujWJs0eorUCylwW0iQELEAtnETNnvRV5M8/pBgBai2knw62RzFvOKpWURNT1e9gQ9PZP13Rqexe2/tVEKHT71lJvzWkaHxOgMT7RbQ+w0dLCT7xwbzh/TvZI6kxnNP93WbjBBuOtoIm31PvlSiSTknxh6lFnppVXt/D6t7s1eHO5PyinqD3avCCnnCEaxVKUSswaZZ6l8p0f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6" name="AutoShape 19" descr="data:image/jpeg;base64,/9j/4AAQSkZJRgABAQAAAQABAAD/2wCEAAkGBhIGBRMSExQVFBUUFRkWFxgVGR0bFBkWFxccGRccHBUbHCceFxojHBwUIC8hIygpLC8sFx49NTAqNSgsLCkBCQoKDQsNGQ4OGSwlHiQ1NDU0NSwxNTQ0KTU2NTU0NS0vNTQ0NDQ0NDItLCwvLDQ0Lyw0LCwvLDQsLCwsLDUxLP/AABEIAFsAPQMBIgACEQEDEQH/xAAbAAACAwEBAQAAAAAAAAAAAAAEBgMFBwIAAf/EADUQAAECBQEFBQYGAwAAAAAAAAECAwAEBREhMQYSQVFxEyJhgZEUIzKh8PEVQlJisdE0osH/xAAaAQACAwEBAAAAAAAAAAAAAAABAwIEBQAG/8QAIREAAwACAQUAAwAAAAAAAAAAAAECAxESBCEiMUETUWH/2gAMAwEAAhEDEQA/AMlSiwj27FomikiOxQyYf+Sf2Q4MqQmOtyLgULdFzYDxghmhJcSRZRPDGIPOTuLF0pjkiGCYooY1BFucc/gwjucncWL5QDESmheGk0YML0Bj03R0pIwNIO0DTLdtnETolyeEMkvSUhEAu1Jpt3dQkrtgnRPrFVY2/Q7miqplPNdqoQn4U5Kj4amHimbKbo372Sm9hx5DPWKzZaRTT5R11WAtVh4J5fyPKGmmV5qcV2Sb7ybXHT5/KJJaJizUdkPblLSVC5yMcoUpaTLEyppXxIOekaM/W2lTwANuFyRYnl4wkVWVVL7SOOjG8BY66gE49PWJKHT0CnpbBZmX3nsCIJ5q6x0iYzC0LvvZ6CIHXFOK+IekN/DW2J5odaq57JQHVckH54hUoMqqceAHDU8IZtrMbKOW1O6P9oXaVLralwAoIvnJsYE1xlskodjzRphLKy0bKCcHpw8tYtkPMy79+6jBO8oa4trGdvVsUyssFGUYaV+4q1N/A7vrD3LK9uYSoklBNtw2sTx4Xxk68IX3Xsfx17IyzLOSQUUp7veA1F+YhHr1QTPTRKbWTjHO5+vKHOfWhFHcedJLbYJAuBkHAxbF4y2msGZBOQBrknOp16w/DLdbJTheZ8Jfc7dXeBVqzBkyyGU6nhwxnFoBfb3HbHURYbKd46xtqhvrU+tc6W790WsOF7A+sV7qQ8jvC9vrWB5sqE+pQuQVHU65xY8D4RI2926Ra+cW435dYhKSWj0uKVONIHXSV1ScZbbBN16ZsneULE/p+G+mkaqWiwsJAwm+6AeAQRfTUkiB6HRU0KmJWu3bLSAfAcEj64dInrKyxKEgHCcka+P10hGalVbRi3XK2/6Ju29S9rmm5NOUNDtXQPzKSLpHjFHKXYlEgfEvvHqfsfSAWptRm3Hrbyl3t4J+0ESV0WKzdSrnzNh6ARZx+Ea+s1enmcU9/ZKpsPOgDIGSf4iOalA+5nFsRIt4hPdwOf8AQgCaN1/ET5/VoAMkSsXkvfce07Ky7if8nXwEG0DZOUpVV7Yv75GiTbdCufX/ALGVo26fA0TE6NvnkD4UwHWN/TEfUdRS02a3tfJpqckC3Mhrs+8NDcjI487RFS9om9raYpsBQWlNlAJ/OU63OLXvbMZe7ty7UJYtkAXi92B2h/B6vuk+7f7p/a4NFdCMHyhNKGvAEuvpxtLsu5QENoVZQVgrSLJHFQPI6WPGKlx8CZCuA7vmr6MbRPSqKrIFCxcEfbzjJ67sy7TpjuArZQ4d5XLAwQOWl9IlOTfZl/DkTXF+2wV5wEQBNODfGo8oNUux+0Vc+/uujWJs0eorUCylwW0iQELEAtnETNnvRV5M8/pBgBai2knw62RzFvOKpWURNT1e9gQ9PZP13Rqexe2/tVEKHT71lJvzWkaHxOgMT7RbQ+w0dLCT7xwbzh/TvZI6kxnNP93WbjBBuOtoIm31PvlSiSTknxh6lFnppVXt/D6t7s1eHO5PyinqD3avCCnnCEaxVKUSswaZZ6l8p0f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7" name="AutoShape 21" descr="data:image/jpeg;base64,/9j/4AAQSkZJRgABAQAAAQABAAD/2wCEAAkGBhIGBRMSExQVFBUUFRkWFxgVGR0bFBkWFxccGRccHBUbHCceFxojHBwUIC8hIygpLC8sFx49NTAqNSgsLCkBCQoKDQsNGQ4OGSwlHiQ1NDU0NSwxNTQ0KTU2NTU0NS0vNTQ0NDQ0NDItLCwvLDQ0Lyw0LCwvLDQsLCwsLDUxLP/AABEIAFsAPQMBIgACEQEDEQH/xAAbAAACAwEBAQAAAAAAAAAAAAAEBgMFBwIAAf/EADUQAAECBQEFBQYGAwAAAAAAAAECAwAEBREhMQYSQVFxEyJhgZEUIzKh8PEVQlJisdE0osH/xAAaAQACAwEBAAAAAAAAAAAAAAABAwIEBQAG/8QAIREAAwACAQUAAwAAAAAAAAAAAAECAxESBCEiMUETUWH/2gAMAwEAAhEDEQA/AMlSiwj27FomikiOxQyYf+Sf2Q4MqQmOtyLgULdFzYDxghmhJcSRZRPDGIPOTuLF0pjkiGCYooY1BFucc/gwjucncWL5QDESmheGk0YML0Bj03R0pIwNIO0DTLdtnETolyeEMkvSUhEAu1Jpt3dQkrtgnRPrFVY2/Q7miqplPNdqoQn4U5Kj4amHimbKbo372Sm9hx5DPWKzZaRTT5R11WAtVh4J5fyPKGmmV5qcV2Sb7ybXHT5/KJJaJizUdkPblLSVC5yMcoUpaTLEyppXxIOekaM/W2lTwANuFyRYnl4wkVWVVL7SOOjG8BY66gE49PWJKHT0CnpbBZmX3nsCIJ5q6x0iYzC0LvvZ6CIHXFOK+IekN/DW2J5odaq57JQHVckH54hUoMqqceAHDU8IZtrMbKOW1O6P9oXaVLralwAoIvnJsYE1xlskodjzRphLKy0bKCcHpw8tYtkPMy79+6jBO8oa4trGdvVsUyssFGUYaV+4q1N/A7vrD3LK9uYSoklBNtw2sTx4Xxk68IX3Xsfx17IyzLOSQUUp7veA1F+YhHr1QTPTRKbWTjHO5+vKHOfWhFHcedJLbYJAuBkHAxbF4y2msGZBOQBrknOp16w/DLdbJTheZ8Jfc7dXeBVqzBkyyGU6nhwxnFoBfb3HbHURYbKd46xtqhvrU+tc6W790WsOF7A+sV7qQ8jvC9vrWB5sqE+pQuQVHU65xY8D4RI2926Ra+cW435dYhKSWj0uKVONIHXSV1ScZbbBN16ZsneULE/p+G+mkaqWiwsJAwm+6AeAQRfTUkiB6HRU0KmJWu3bLSAfAcEj64dInrKyxKEgHCcka+P10hGalVbRi3XK2/6Ju29S9rmm5NOUNDtXQPzKSLpHjFHKXYlEgfEvvHqfsfSAWptRm3Hrbyl3t4J+0ESV0WKzdSrnzNh6ARZx+Ea+s1enmcU9/ZKpsPOgDIGSf4iOalA+5nFsRIt4hPdwOf8AQgCaN1/ET5/VoAMkSsXkvfce07Ky7if8nXwEG0DZOUpVV7Yv75GiTbdCufX/ALGVo26fA0TE6NvnkD4UwHWN/TEfUdRS02a3tfJpqckC3Mhrs+8NDcjI487RFS9om9raYpsBQWlNlAJ/OU63OLXvbMZe7ty7UJYtkAXi92B2h/B6vuk+7f7p/a4NFdCMHyhNKGvAEuvpxtLsu5QENoVZQVgrSLJHFQPI6WPGKlx8CZCuA7vmr6MbRPSqKrIFCxcEfbzjJ67sy7TpjuArZQ4d5XLAwQOWl9IlOTfZl/DkTXF+2wV5wEQBNODfGo8oNUux+0Vc+/uujWJs0eorUCylwW0iQELEAtnETNnvRV5M8/pBgBai2knw62RzFvOKpWURNT1e9gQ9PZP13Rqexe2/tVEKHT71lJvzWkaHxOgMT7RbQ+w0dLCT7xwbzh/TvZI6kxnNP93WbjBBuOtoIm31PvlSiSTknxh6lFnppVXt/D6t7s1eHO5PyinqD3avCCnnCEaxVKUSswaZZ6l8p0f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5138" name="Picture 23" descr="https://lh6.ggpht.com/lHT2DmofZd-G1BlFYY_K-mxqxjdlZt-nEU8ztIkoDrc7QIOTNb9MxLZrXx3mhse8xJLcpgM=s8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357554" y="2143122"/>
            <a:ext cx="6762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6" descr="http://im2-tub-ru.yandex.net/i?id=155045358-44-72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142976" y="2571750"/>
            <a:ext cx="1171575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2" name="Picture 22" descr="http://im7-tub-ru.yandex.net/i?id=154627101-45-72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715140" y="2285998"/>
            <a:ext cx="838200" cy="112395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rgbClr val="F2F2F2"/>
                </a:solidFill>
              </a:rPr>
              <a:t>ПОДГОТОВКА К ЕГЭ</a:t>
            </a:r>
            <a:r>
              <a:rPr lang="ru-RU" sz="3600" dirty="0" smtClean="0">
                <a:solidFill>
                  <a:srgbClr val="F2F2F2"/>
                </a:solidFill>
                <a:latin typeface="Arial" charset="0"/>
              </a:rPr>
              <a:t> – зима 2000-2001гг.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34925" y="1058863"/>
            <a:ext cx="9037638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algn="just" eaLnBrk="0" hangingPunct="0">
              <a:spcBef>
                <a:spcPct val="20000"/>
              </a:spcBef>
              <a:buFontTx/>
              <a:buAutoNum type="arabicParenR" startAt="4"/>
            </a:pPr>
            <a:r>
              <a:rPr lang="ru-RU" sz="2400" dirty="0">
                <a:latin typeface="+mn-lt"/>
              </a:rPr>
              <a:t>Коллегия </a:t>
            </a:r>
            <a:r>
              <a:rPr lang="ru-RU" sz="2400" dirty="0" smtClean="0">
                <a:latin typeface="+mn-lt"/>
              </a:rPr>
              <a:t>Минобразования России </a:t>
            </a:r>
            <a:r>
              <a:rPr lang="ru-RU" sz="2400" dirty="0">
                <a:latin typeface="+mn-lt"/>
              </a:rPr>
              <a:t>(декабрь 2001г.)</a:t>
            </a:r>
          </a:p>
          <a:p>
            <a:pPr marL="514350" indent="-514350" algn="just" eaLnBrk="0" hangingPunct="0">
              <a:spcBef>
                <a:spcPct val="20000"/>
              </a:spcBef>
              <a:buFontTx/>
              <a:buAutoNum type="arabicParenR" startAt="4"/>
            </a:pPr>
            <a:r>
              <a:rPr lang="ru-RU" sz="2400" dirty="0">
                <a:latin typeface="+mn-lt"/>
              </a:rPr>
              <a:t>Подготовка </a:t>
            </a:r>
            <a:r>
              <a:rPr lang="ru-RU" sz="2400" dirty="0" err="1">
                <a:latin typeface="+mn-lt"/>
              </a:rPr>
              <a:t>КИМов</a:t>
            </a:r>
            <a:r>
              <a:rPr lang="ru-RU" sz="2400" dirty="0">
                <a:latin typeface="+mn-lt"/>
              </a:rPr>
              <a:t> (РАО и Вузы)</a:t>
            </a:r>
            <a:r>
              <a:rPr lang="ru-RU" sz="2400" b="1" dirty="0">
                <a:latin typeface="+mn-lt"/>
              </a:rPr>
              <a:t>.</a:t>
            </a:r>
          </a:p>
          <a:p>
            <a:pPr marL="514350" indent="-514350" algn="just" eaLnBrk="0" hangingPunct="0">
              <a:buFontTx/>
              <a:buAutoNum type="arabicParenR" startAt="4"/>
            </a:pPr>
            <a:r>
              <a:rPr lang="ru-RU" sz="2400" dirty="0">
                <a:latin typeface="+mn-lt"/>
              </a:rPr>
              <a:t>Поиск добровольцев – регионы (Чувашия, Марий Эл, Саха-Якутия, Самарская область) и вузы.</a:t>
            </a:r>
          </a:p>
          <a:p>
            <a:pPr marL="514350" indent="-514350" algn="just" eaLnBrk="0" hangingPunct="0">
              <a:buFontTx/>
              <a:buAutoNum type="arabicParenR" startAt="4"/>
            </a:pPr>
            <a:r>
              <a:rPr lang="ru-RU" sz="2400" dirty="0"/>
              <a:t>Постановление Правительства  РФ от 16.02.2001г. №119 </a:t>
            </a:r>
            <a:r>
              <a:rPr lang="ru-RU" sz="2400" i="1" dirty="0"/>
              <a:t>«Об организации эксперимента по введению единого государственного экзамена».</a:t>
            </a:r>
          </a:p>
          <a:p>
            <a:pPr marL="514350" indent="-514350" algn="just"/>
            <a:endParaRPr lang="ru-RU" sz="2400" dirty="0"/>
          </a:p>
          <a:p>
            <a:pPr marL="514350" indent="-514350" algn="just"/>
            <a:endParaRPr lang="ru-RU" sz="2400" dirty="0"/>
          </a:p>
        </p:txBody>
      </p:sp>
      <p:pic>
        <p:nvPicPr>
          <p:cNvPr id="614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51388" y="3413125"/>
            <a:ext cx="4392612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rgbClr val="F2F2F2"/>
                </a:solidFill>
                <a:latin typeface="+mn-lt"/>
              </a:rPr>
              <a:t>СТАРТ ЕГЭ: февраль - май 2001г.</a:t>
            </a:r>
          </a:p>
        </p:txBody>
      </p:sp>
      <p:sp>
        <p:nvSpPr>
          <p:cNvPr id="7172" name="Подзаголовок 2"/>
          <p:cNvSpPr txBox="1">
            <a:spLocks/>
          </p:cNvSpPr>
          <p:nvPr/>
        </p:nvSpPr>
        <p:spPr bwMode="auto">
          <a:xfrm>
            <a:off x="107950" y="1143000"/>
            <a:ext cx="8785225" cy="380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2800" i="1" dirty="0">
                <a:latin typeface="+mj-lt"/>
              </a:rPr>
              <a:t>Отработка технологии ежегодной подготовки к проведению ЕГЭ. Принцип обратного счёта.</a:t>
            </a:r>
          </a:p>
          <a:p>
            <a:pPr algn="just"/>
            <a:r>
              <a:rPr lang="ru-RU" sz="2800" dirty="0">
                <a:latin typeface="+mn-lt"/>
              </a:rPr>
              <a:t>а</a:t>
            </a:r>
            <a:r>
              <a:rPr lang="ru-RU" sz="2800" dirty="0" smtClean="0">
                <a:latin typeface="+mn-lt"/>
              </a:rPr>
              <a:t>) согласование </a:t>
            </a:r>
            <a:r>
              <a:rPr lang="ru-RU" sz="2800" dirty="0">
                <a:latin typeface="+mn-lt"/>
              </a:rPr>
              <a:t>работы технологов и разработчиков </a:t>
            </a:r>
            <a:r>
              <a:rPr lang="ru-RU" sz="2800" dirty="0" err="1">
                <a:latin typeface="+mn-lt"/>
              </a:rPr>
              <a:t>КИМов</a:t>
            </a:r>
            <a:r>
              <a:rPr lang="ru-RU" sz="2800" dirty="0">
                <a:latin typeface="+mn-lt"/>
              </a:rPr>
              <a:t>, б</a:t>
            </a:r>
            <a:r>
              <a:rPr lang="ru-RU" sz="2800" dirty="0" smtClean="0">
                <a:latin typeface="+mn-lt"/>
              </a:rPr>
              <a:t>) тренировки </a:t>
            </a:r>
            <a:r>
              <a:rPr lang="ru-RU" sz="2800" dirty="0">
                <a:latin typeface="+mn-lt"/>
              </a:rPr>
              <a:t>региональных команд, </a:t>
            </a:r>
            <a:r>
              <a:rPr lang="ru-RU" sz="2800" dirty="0" smtClean="0">
                <a:latin typeface="+mn-lt"/>
              </a:rPr>
              <a:t>в)оснащение </a:t>
            </a:r>
            <a:r>
              <a:rPr lang="ru-RU" sz="2800" dirty="0">
                <a:latin typeface="+mn-lt"/>
              </a:rPr>
              <a:t>РЦОИ и ППЭ в </a:t>
            </a:r>
            <a:r>
              <a:rPr lang="ru-RU" sz="2800" dirty="0" err="1">
                <a:latin typeface="+mn-lt"/>
              </a:rPr>
              <a:t>пилотных</a:t>
            </a:r>
            <a:r>
              <a:rPr lang="ru-RU" sz="2800" dirty="0">
                <a:latin typeface="+mn-lt"/>
              </a:rPr>
              <a:t> регионах, </a:t>
            </a:r>
            <a:r>
              <a:rPr lang="ru-RU" sz="2800" dirty="0" smtClean="0">
                <a:latin typeface="+mn-lt"/>
              </a:rPr>
              <a:t>г)нормативное </a:t>
            </a:r>
            <a:r>
              <a:rPr lang="ru-RU" sz="2800" dirty="0">
                <a:latin typeface="+mn-lt"/>
              </a:rPr>
              <a:t>обеспечение: регламенты проведения ЕГЭ, правила проведения выпускных экзаменов, приёма в вузы по итогам ЕГЭ, апелляции …</a:t>
            </a:r>
          </a:p>
          <a:p>
            <a:r>
              <a:rPr lang="ru-RU" sz="2800" i="1" dirty="0"/>
              <a:t> </a:t>
            </a:r>
            <a:endParaRPr lang="ru-RU" dirty="0">
              <a:latin typeface="Arial" charset="0"/>
            </a:endParaRPr>
          </a:p>
          <a:p>
            <a:pPr algn="just"/>
            <a:endParaRPr lang="ru-RU" sz="2800" i="1" dirty="0"/>
          </a:p>
          <a:p>
            <a:pPr algn="just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РАЗВОРАЧИВАНИЕ ЭКСПЕРИМЕНТА</a:t>
            </a:r>
          </a:p>
        </p:txBody>
      </p:sp>
      <p:sp>
        <p:nvSpPr>
          <p:cNvPr id="8196" name="AutoShape 8" descr="IMAG0005.jpg">
            <a:hlinkClick r:id="rId4" tooltip="Для загрузки файлов нажмите на ссылку или перетащите ее в нужную папку на компьютере"/>
          </p:cNvPr>
          <p:cNvSpPr>
            <a:spLocks noChangeAspect="1" noChangeArrowheads="1"/>
          </p:cNvSpPr>
          <p:nvPr/>
        </p:nvSpPr>
        <p:spPr bwMode="auto">
          <a:xfrm>
            <a:off x="12382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7" name="AutoShape 10" descr="IMAG0005.jpg">
            <a:hlinkClick r:id="rId4" tooltip="Для загрузки файлов нажмите на ссылку или перетащите ее в нужную папку на компьютере"/>
          </p:cNvPr>
          <p:cNvSpPr>
            <a:spLocks noChangeAspect="1" noChangeArrowheads="1"/>
          </p:cNvSpPr>
          <p:nvPr/>
        </p:nvSpPr>
        <p:spPr bwMode="auto">
          <a:xfrm>
            <a:off x="12382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8" name="Подзаголовок 2"/>
          <p:cNvSpPr txBox="1">
            <a:spLocks/>
          </p:cNvSpPr>
          <p:nvPr/>
        </p:nvSpPr>
        <p:spPr bwMode="auto">
          <a:xfrm>
            <a:off x="57150" y="1117600"/>
            <a:ext cx="9086850" cy="375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Aft>
                <a:spcPts val="600"/>
              </a:spcAft>
            </a:pPr>
            <a:r>
              <a:rPr lang="ru-RU" sz="2800" b="1" i="1" dirty="0" smtClean="0"/>
              <a:t>Цели </a:t>
            </a:r>
            <a:r>
              <a:rPr lang="ru-RU" sz="2800" b="1" i="1" dirty="0"/>
              <a:t>эксперимента</a:t>
            </a:r>
            <a:r>
              <a:rPr lang="ru-RU" sz="2800" b="1" i="1" dirty="0" smtClean="0">
                <a:latin typeface="Arial" charset="0"/>
              </a:rPr>
              <a:t>:</a:t>
            </a:r>
          </a:p>
          <a:p>
            <a:pPr marL="342900" indent="-342900" algn="just">
              <a:spcAft>
                <a:spcPts val="600"/>
              </a:spcAft>
            </a:pPr>
            <a:endParaRPr lang="ru-RU" sz="1200" i="1" dirty="0">
              <a:latin typeface="Arial" charset="0"/>
            </a:endParaRPr>
          </a:p>
          <a:p>
            <a:pPr marL="342900" indent="-342900" algn="just">
              <a:spcAft>
                <a:spcPts val="1200"/>
              </a:spcAft>
              <a:buFontTx/>
              <a:buAutoNum type="arabicParenR"/>
            </a:pPr>
            <a:r>
              <a:rPr lang="ru-RU" sz="2800" dirty="0">
                <a:latin typeface="+mn-lt"/>
              </a:rPr>
              <a:t>отработка технологии и процедуры проведения ЕГЭ; </a:t>
            </a:r>
            <a:endParaRPr lang="ru-RU" sz="2800" dirty="0" smtClean="0">
              <a:latin typeface="+mn-lt"/>
            </a:endParaRPr>
          </a:p>
          <a:p>
            <a:pPr marL="342900" indent="-342900" algn="just">
              <a:spcAft>
                <a:spcPts val="600"/>
              </a:spcAft>
            </a:pPr>
            <a:r>
              <a:rPr lang="ru-RU" sz="2800" dirty="0" smtClean="0">
                <a:latin typeface="+mn-lt"/>
              </a:rPr>
              <a:t>2</a:t>
            </a:r>
            <a:r>
              <a:rPr lang="ru-RU" sz="2800" dirty="0">
                <a:latin typeface="+mn-lt"/>
              </a:rPr>
              <a:t>) отработка технологии создания </a:t>
            </a:r>
            <a:r>
              <a:rPr lang="ru-RU" sz="2800" dirty="0" err="1" smtClean="0">
                <a:latin typeface="+mn-lt"/>
              </a:rPr>
              <a:t>КИМов</a:t>
            </a:r>
            <a:r>
              <a:rPr lang="ru-RU" sz="2800" dirty="0" smtClean="0">
                <a:latin typeface="+mn-lt"/>
              </a:rPr>
              <a:t> </a:t>
            </a:r>
          </a:p>
          <a:p>
            <a:pPr marL="342900" indent="-342900" algn="just">
              <a:spcAft>
                <a:spcPts val="1200"/>
              </a:spcAft>
            </a:pPr>
            <a:r>
              <a:rPr lang="ru-RU" sz="2800" dirty="0" smtClean="0">
                <a:latin typeface="+mn-lt"/>
              </a:rPr>
              <a:t>по </a:t>
            </a:r>
            <a:r>
              <a:rPr lang="ru-RU" sz="2800" dirty="0">
                <a:latin typeface="+mn-lt"/>
              </a:rPr>
              <a:t>всем канонам </a:t>
            </a:r>
            <a:r>
              <a:rPr lang="ru-RU" sz="2800" dirty="0" err="1">
                <a:latin typeface="+mn-lt"/>
              </a:rPr>
              <a:t>тестологии</a:t>
            </a:r>
            <a:r>
              <a:rPr lang="ru-RU" sz="2800" dirty="0" smtClean="0">
                <a:latin typeface="+mn-lt"/>
              </a:rPr>
              <a:t>;</a:t>
            </a:r>
            <a:endParaRPr lang="ru-RU" sz="2800" dirty="0">
              <a:latin typeface="+mn-lt"/>
            </a:endParaRPr>
          </a:p>
          <a:p>
            <a:pPr marL="342900" indent="-342900" algn="just">
              <a:spcAft>
                <a:spcPts val="600"/>
              </a:spcAft>
            </a:pPr>
            <a:r>
              <a:rPr lang="ru-RU" sz="2800" dirty="0" smtClean="0">
                <a:latin typeface="+mn-lt"/>
              </a:rPr>
              <a:t>3</a:t>
            </a:r>
            <a:r>
              <a:rPr lang="ru-RU" sz="2800" dirty="0">
                <a:latin typeface="+mn-lt"/>
              </a:rPr>
              <a:t>) обучение региональных команд.</a:t>
            </a:r>
          </a:p>
          <a:p>
            <a:pPr marL="342900" indent="-342900" algn="just">
              <a:buFont typeface="Arial" charset="0"/>
              <a:buChar char="•"/>
            </a:pP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2486037"/>
            <a:ext cx="15843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rgbClr val="F2F2F2"/>
                </a:solidFill>
                <a:latin typeface="+mn-lt"/>
              </a:rPr>
              <a:t>ИНДИКАТОРЫ ЭКСПЕРИМЕНТА</a:t>
            </a:r>
          </a:p>
        </p:txBody>
      </p:sp>
      <p:sp>
        <p:nvSpPr>
          <p:cNvPr id="7172" name="Подзаголовок 2"/>
          <p:cNvSpPr txBox="1">
            <a:spLocks/>
          </p:cNvSpPr>
          <p:nvPr/>
        </p:nvSpPr>
        <p:spPr bwMode="auto">
          <a:xfrm>
            <a:off x="144463" y="1143000"/>
            <a:ext cx="8785225" cy="380523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ru-RU" sz="2800" i="1" dirty="0" smtClean="0"/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endParaRPr lang="ru-RU" sz="2800" i="1" dirty="0" smtClean="0"/>
          </a:p>
          <a:p>
            <a:pPr algn="just" eaLnBrk="1" hangingPunct="1">
              <a:defRPr/>
            </a:pPr>
            <a:endParaRPr lang="ru-RU" sz="2800" dirty="0" smtClean="0"/>
          </a:p>
          <a:p>
            <a:pPr algn="just" eaLnBrk="1" hangingPunct="1">
              <a:defRPr/>
            </a:pPr>
            <a:r>
              <a:rPr lang="ru-RU" sz="2800" i="1" dirty="0" smtClean="0"/>
              <a:t> </a:t>
            </a:r>
          </a:p>
          <a:p>
            <a:pPr algn="just" eaLnBrk="1" hangingPunct="1">
              <a:defRPr/>
            </a:pPr>
            <a:endParaRPr lang="ru-RU" sz="2800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47688" y="1276350"/>
          <a:ext cx="8353427" cy="3608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74"/>
                <a:gridCol w="847368"/>
                <a:gridCol w="927771"/>
                <a:gridCol w="927771"/>
                <a:gridCol w="927771"/>
                <a:gridCol w="928643"/>
                <a:gridCol w="928643"/>
                <a:gridCol w="928643"/>
                <a:gridCol w="928643"/>
              </a:tblGrid>
              <a:tr h="504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2001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2002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</a:tr>
              <a:tr h="7523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Кол-во субъектов РФ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16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47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64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78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79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83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84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</a:tr>
              <a:tr h="831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Кол-во предметов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12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13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</a:tr>
              <a:tr h="864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Кол-во ВУЗов (и филиалов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16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123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464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946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1543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1650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1800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Все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</a:tr>
              <a:tr h="656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Кол-во </a:t>
                      </a:r>
                      <a:r>
                        <a:rPr lang="ru-RU" sz="1400" dirty="0" err="1" smtClean="0">
                          <a:effectLst/>
                        </a:rPr>
                        <a:t>ССузов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-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79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928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1525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1765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18892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Все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18" marR="46118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E:\rtc_prezent_png\rtc_shapk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РАЗВОРАЧИВАНИЕ ЭКСПЕРИМЕНТА</a:t>
            </a:r>
          </a:p>
        </p:txBody>
      </p:sp>
      <p:sp>
        <p:nvSpPr>
          <p:cNvPr id="10244" name="Подзаголовок 2"/>
          <p:cNvSpPr txBox="1">
            <a:spLocks/>
          </p:cNvSpPr>
          <p:nvPr/>
        </p:nvSpPr>
        <p:spPr bwMode="auto">
          <a:xfrm>
            <a:off x="107950" y="1143000"/>
            <a:ext cx="8891588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</a:pPr>
            <a:endParaRPr lang="ru-RU" sz="2800">
              <a:solidFill>
                <a:srgbClr val="FF0000"/>
              </a:solidFill>
            </a:endParaRPr>
          </a:p>
          <a:p>
            <a:pPr algn="just">
              <a:lnSpc>
                <a:spcPct val="90000"/>
              </a:lnSpc>
            </a:pPr>
            <a:endParaRPr lang="ru-RU" sz="2800">
              <a:solidFill>
                <a:srgbClr val="FF0000"/>
              </a:solidFill>
            </a:endParaRPr>
          </a:p>
          <a:p>
            <a:pPr algn="just"/>
            <a:endParaRPr lang="ru-RU" sz="2800"/>
          </a:p>
          <a:p>
            <a:pPr algn="just"/>
            <a:endParaRPr lang="ru-RU" sz="2800"/>
          </a:p>
        </p:txBody>
      </p:sp>
      <p:sp>
        <p:nvSpPr>
          <p:cNvPr id="10245" name="AutoShape 8" descr="IMAG0005.jpg">
            <a:hlinkClick r:id="rId5" tooltip="Для загрузки файлов нажмите на ссылку или перетащите ее в нужную папку на компьютере"/>
          </p:cNvPr>
          <p:cNvSpPr>
            <a:spLocks noChangeAspect="1" noChangeArrowheads="1"/>
          </p:cNvSpPr>
          <p:nvPr/>
        </p:nvSpPr>
        <p:spPr bwMode="auto">
          <a:xfrm>
            <a:off x="12382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6" name="AutoShape 10" descr="IMAG0005.jpg">
            <a:hlinkClick r:id="rId5" tooltip="Для загрузки файлов нажмите на ссылку или перетащите ее в нужную папку на компьютере"/>
          </p:cNvPr>
          <p:cNvSpPr>
            <a:spLocks noChangeAspect="1" noChangeArrowheads="1"/>
          </p:cNvSpPr>
          <p:nvPr/>
        </p:nvSpPr>
        <p:spPr bwMode="auto">
          <a:xfrm>
            <a:off x="12382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0247" name="Диаграмма 8"/>
          <p:cNvGraphicFramePr>
            <a:graphicFrameLocks/>
          </p:cNvGraphicFramePr>
          <p:nvPr/>
        </p:nvGraphicFramePr>
        <p:xfrm>
          <a:off x="107950" y="1276350"/>
          <a:ext cx="8724900" cy="3822700"/>
        </p:xfrm>
        <a:graphic>
          <a:graphicData uri="http://schemas.openxmlformats.org/presentationml/2006/ole">
            <p:oleObj spid="_x0000_s10247" name="Диаграмма" r:id="rId6" imgW="8496389" imgH="372427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4784</TotalTime>
  <Words>572</Words>
  <Application>Microsoft Office PowerPoint</Application>
  <PresentationFormat>Экран (16:9)</PresentationFormat>
  <Paragraphs>153</Paragraphs>
  <Slides>14</Slides>
  <Notes>14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Диаграмма</vt:lpstr>
      <vt:lpstr>Эксперимент по введению ЕГЭ как проект </vt:lpstr>
      <vt:lpstr>КАК ВСЁ НАЧИНАЛОСЬ</vt:lpstr>
      <vt:lpstr>«НУЛЕВЫЕ»</vt:lpstr>
      <vt:lpstr>ПОДГОТОВКА К ЕГЭ – осень 2000 г.</vt:lpstr>
      <vt:lpstr>ПОДГОТОВКА К ЕГЭ – зима 2000-2001гг.</vt:lpstr>
      <vt:lpstr>СТАРТ ЕГЭ: февраль - май 2001г.</vt:lpstr>
      <vt:lpstr>РАЗВОРАЧИВАНИЕ ЭКСПЕРИМЕНТА</vt:lpstr>
      <vt:lpstr>ИНДИКАТОРЫ ЭКСПЕРИМЕНТА</vt:lpstr>
      <vt:lpstr>РАЗВОРАЧИВАНИЕ ЭКСПЕРИМЕНТА</vt:lpstr>
      <vt:lpstr>РАЗВОРАЧИВАНИЕ ЭКСПЕРИМЕНТА</vt:lpstr>
      <vt:lpstr>РАЗВОРАЧИВАНИЕ ЭКСПЕРИМЕНТА</vt:lpstr>
      <vt:lpstr>РАЗВОРАЧИВАНИЕ ЭКСПЕРИМЕНТА</vt:lpstr>
      <vt:lpstr>СЕГОДНЯШНИЙ ДЕНЬ ЕГЭ</vt:lpstr>
      <vt:lpstr>ЗАВТРАШНИЙ ДЕНЬ ЕГЭ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</dc:creator>
  <cp:lastModifiedBy>USER</cp:lastModifiedBy>
  <cp:revision>189</cp:revision>
  <dcterms:created xsi:type="dcterms:W3CDTF">2011-08-25T06:09:31Z</dcterms:created>
  <dcterms:modified xsi:type="dcterms:W3CDTF">2012-06-07T15:21:31Z</dcterms:modified>
</cp:coreProperties>
</file>