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84" r:id="rId6"/>
    <p:sldId id="286" r:id="rId7"/>
    <p:sldId id="287" r:id="rId8"/>
    <p:sldId id="283" r:id="rId9"/>
    <p:sldId id="266" r:id="rId10"/>
    <p:sldId id="267" r:id="rId11"/>
    <p:sldId id="270" r:id="rId12"/>
    <p:sldId id="271" r:id="rId13"/>
    <p:sldId id="272" r:id="rId14"/>
    <p:sldId id="273" r:id="rId15"/>
    <p:sldId id="276" r:id="rId16"/>
    <p:sldId id="277" r:id="rId17"/>
    <p:sldId id="279" r:id="rId18"/>
    <p:sldId id="280" r:id="rId19"/>
    <p:sldId id="281" r:id="rId20"/>
    <p:sldId id="282" r:id="rId21"/>
    <p:sldId id="288" r:id="rId22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967087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Эффекты сообучения в «жестких» образовательных программах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56720"/>
            <a:ext cx="6400800" cy="1752600"/>
          </a:xfrm>
        </p:spPr>
        <p:txBody>
          <a:bodyPr/>
          <a:lstStyle/>
          <a:p>
            <a:r>
              <a:rPr lang="ru-RU" sz="2400" b="1" dirty="0" smtClean="0"/>
              <a:t>Г.В. Андрущак, О.В. Польдин, М.М. Юдкевич</a:t>
            </a:r>
          </a:p>
          <a:p>
            <a:endParaRPr lang="ru-RU" dirty="0" smtClean="0"/>
          </a:p>
          <a:p>
            <a:r>
              <a:rPr lang="ru-RU" sz="2400" b="1" dirty="0" smtClean="0"/>
              <a:t>5 апреля 2012 года</a:t>
            </a:r>
            <a:endParaRPr lang="ru-RU" sz="2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4417" y="550863"/>
            <a:ext cx="1617663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dirty="0" smtClean="0"/>
              <a:t>Методология оценивания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>
              <a:buNone/>
            </a:pPr>
            <a:r>
              <a:rPr lang="ru-RU" dirty="0" smtClean="0"/>
              <a:t>Студенты делились на подгруппы по способностям</a:t>
            </a:r>
          </a:p>
          <a:p>
            <a:r>
              <a:rPr lang="ru-RU" dirty="0" smtClean="0"/>
              <a:t>1) </a:t>
            </a:r>
            <a:r>
              <a:rPr lang="x-none" smtClean="0"/>
              <a:t>построены регрессии </a:t>
            </a:r>
            <a:r>
              <a:rPr lang="ru-RU" dirty="0" smtClean="0"/>
              <a:t>для </a:t>
            </a:r>
            <a:r>
              <a:rPr lang="x-none" smtClean="0"/>
              <a:t>суммарных баллов студентов после 1 и 2 курсов</a:t>
            </a:r>
            <a:endParaRPr lang="ru-RU" dirty="0" smtClean="0"/>
          </a:p>
          <a:p>
            <a:r>
              <a:rPr lang="ru-RU" dirty="0" smtClean="0"/>
              <a:t>2) </a:t>
            </a:r>
            <a:r>
              <a:rPr lang="x-none" smtClean="0"/>
              <a:t>построены прогнозные суммарные баллы для 1 и 2 курсов</a:t>
            </a:r>
            <a:endParaRPr lang="ru-RU" dirty="0" smtClean="0"/>
          </a:p>
          <a:p>
            <a:r>
              <a:rPr lang="ru-RU" dirty="0" smtClean="0"/>
              <a:t>3) Треть с самыми высокими предсказанными суммарными баллами –верхний сегмент распределения, </a:t>
            </a:r>
            <a:br>
              <a:rPr lang="ru-RU" dirty="0" smtClean="0"/>
            </a:br>
            <a:r>
              <a:rPr lang="ru-RU" dirty="0" smtClean="0"/>
              <a:t>треть с самыми низкими баллами –нижний сегмент, </a:t>
            </a:r>
            <a:br>
              <a:rPr lang="ru-RU" dirty="0" smtClean="0"/>
            </a:br>
            <a:r>
              <a:rPr lang="ru-RU" dirty="0" smtClean="0"/>
              <a:t>оставшаяся  треть –средний сегмент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91521"/>
            <a:ext cx="8568952" cy="604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64886"/>
            <a:ext cx="8568952" cy="5719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10565"/>
            <a:ext cx="8208912" cy="549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33441"/>
            <a:ext cx="8136904" cy="59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579762" cy="561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870" y="764704"/>
            <a:ext cx="8340610" cy="547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3" y="414338"/>
            <a:ext cx="9058275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052736"/>
            <a:ext cx="7997265" cy="505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8001676" cy="526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dirty="0" smtClean="0"/>
              <a:t>Эффект среды (</a:t>
            </a:r>
            <a:r>
              <a:rPr lang="en-US" sz="2800" b="1" dirty="0" smtClean="0"/>
              <a:t>peer group effect)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Эффект среды </a:t>
            </a:r>
            <a:r>
              <a:rPr lang="ru-RU" dirty="0" smtClean="0"/>
              <a:t>– факт зависимости индивидуальных результатов агента от характеристик и действий референтной для него группы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Доклад </a:t>
            </a:r>
            <a:r>
              <a:rPr lang="ru-RU" dirty="0" err="1" smtClean="0"/>
              <a:t>Коулмана</a:t>
            </a:r>
            <a:r>
              <a:rPr lang="ru-RU" dirty="0" smtClean="0"/>
              <a:t> «Равенство образовательных возможностей»  (1966) - старт активного интереса к  эффектам среды в образовании (</a:t>
            </a:r>
            <a:r>
              <a:rPr lang="ru-RU" b="1" dirty="0" smtClean="0"/>
              <a:t>эффектам сообучения</a:t>
            </a:r>
            <a:r>
              <a:rPr lang="ru-RU" dirty="0" smtClean="0"/>
              <a:t>):</a:t>
            </a:r>
          </a:p>
          <a:p>
            <a:pPr>
              <a:buNone/>
            </a:pPr>
            <a:r>
              <a:rPr lang="ru-RU" i="1" dirty="0" smtClean="0"/>
              <a:t>	Воздействие на академическую успеваемость учащегося характеристик, поведения, успеваемости других учащихся</a:t>
            </a:r>
            <a:endParaRPr lang="ru-RU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486460" cy="5004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b="1" dirty="0" smtClean="0"/>
              <a:t>Итоги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76264"/>
            <a:ext cx="8229600" cy="3124944"/>
          </a:xfrm>
        </p:spPr>
        <p:txBody>
          <a:bodyPr/>
          <a:lstStyle/>
          <a:p>
            <a:r>
              <a:rPr lang="ru-RU" sz="2400" dirty="0" smtClean="0"/>
              <a:t>Проведена оценка эффектов сообучения для административно формируемых студенческих учебных групп;</a:t>
            </a:r>
          </a:p>
          <a:p>
            <a:r>
              <a:rPr lang="ru-RU" sz="2400" dirty="0" smtClean="0"/>
              <a:t>Установлено наличие ненулевых эффектов сообучения;</a:t>
            </a:r>
          </a:p>
          <a:p>
            <a:r>
              <a:rPr lang="ru-RU" sz="2400" dirty="0" smtClean="0"/>
              <a:t>Показано, что эти эффекты носят </a:t>
            </a:r>
            <a:r>
              <a:rPr lang="ru-RU" sz="2400" smtClean="0"/>
              <a:t>нелинейный характер.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b="1" dirty="0" smtClean="0"/>
              <a:t>Разнообразие каналов проявления эффектов сообучения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60240"/>
            <a:ext cx="8229600" cy="32689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200" dirty="0" smtClean="0"/>
              <a:t>Приобретения дополнительных знаний в процессе общения с другими студентами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smtClean="0"/>
              <a:t>Совместная работа с более подготовленными однокурсниками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smtClean="0"/>
              <a:t>Зависимость уровня подачи материала от характеристик группы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smtClean="0"/>
              <a:t>Неравномерное распределение усилий преподавателя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smtClean="0"/>
              <a:t>Положительное и отрицательное влияние конкурентной среды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smtClean="0"/>
              <a:t>Вредные привычки и позитивные увлечения круга общения</a:t>
            </a:r>
            <a:endParaRPr lang="ru-RU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dirty="0" smtClean="0"/>
              <a:t>Подходы к эмпирической оценке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Факт того, что индивиды, принадлежащие к одной группе, склонны вести себя одинаково, обычно объясняется тремя эффектами:</a:t>
            </a:r>
          </a:p>
          <a:p>
            <a:pPr>
              <a:buFont typeface="Wingdings" pitchFamily="2" charset="2"/>
              <a:buChar char="q"/>
            </a:pP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Эндогенные эффекты</a:t>
            </a:r>
            <a:r>
              <a:rPr lang="ru-RU" dirty="0" smtClean="0"/>
              <a:t>: индивид склонен вести себя в соответствии с превалирующим в группе поведением.</a:t>
            </a:r>
          </a:p>
          <a:p>
            <a:pPr>
              <a:buFont typeface="Wingdings" pitchFamily="2" charset="2"/>
              <a:buChar char="q"/>
            </a:pP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Экзогенные, или контекстуальные, эффекты</a:t>
            </a:r>
            <a:r>
              <a:rPr lang="ru-RU" dirty="0" smtClean="0"/>
              <a:t>:  на поведение индивида влияют экзогенные характеристики группы</a:t>
            </a:r>
          </a:p>
          <a:p>
            <a:pPr>
              <a:buFont typeface="Wingdings" pitchFamily="2" charset="2"/>
              <a:buChar char="q"/>
            </a:pP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Коррелированные эффекты</a:t>
            </a:r>
            <a:r>
              <a:rPr lang="ru-RU" dirty="0" smtClean="0"/>
              <a:t>: похожее поведение в группе обусловлено близкими индивидуальными характеристиками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dirty="0" smtClean="0"/>
              <a:t>Эмпирические оценки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60240"/>
            <a:ext cx="8229600" cy="312494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чем основные сложности?</a:t>
            </a:r>
          </a:p>
          <a:p>
            <a:pPr lvl="1"/>
            <a:r>
              <a:rPr lang="ru-RU" sz="2000" dirty="0" smtClean="0"/>
              <a:t>Наличие скрытых ненаблюдаемых характеристик</a:t>
            </a:r>
          </a:p>
          <a:p>
            <a:pPr lvl="1"/>
            <a:r>
              <a:rPr lang="ru-RU" sz="2000" dirty="0" smtClean="0"/>
              <a:t>Эндогенность выбора учащегося («куда все, туда и я», «рыба ищет где глубже, а студент?...»</a:t>
            </a:r>
          </a:p>
          <a:p>
            <a:endParaRPr lang="ru-RU" sz="2400" dirty="0" smtClean="0"/>
          </a:p>
          <a:p>
            <a:r>
              <a:rPr lang="ru-RU" sz="2400" dirty="0" smtClean="0"/>
              <a:t>Каким образом они преодолеваются?</a:t>
            </a:r>
          </a:p>
          <a:p>
            <a:pPr lvl="1"/>
            <a:r>
              <a:rPr lang="ru-RU" sz="2000" dirty="0" smtClean="0"/>
              <a:t>Смотрим на соседей по общежитию</a:t>
            </a:r>
          </a:p>
          <a:p>
            <a:pPr lvl="1"/>
            <a:r>
              <a:rPr lang="ru-RU" sz="2000" dirty="0" smtClean="0"/>
              <a:t>Смотрим на «жесткие» образовательные программы</a:t>
            </a:r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2008"/>
            <a:ext cx="8229600" cy="764704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Скажи мне, кто твой сосед…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836712"/>
            <a:ext cx="8892480" cy="5976664"/>
          </a:xfrm>
        </p:spPr>
        <p:txBody>
          <a:bodyPr>
            <a:noAutofit/>
          </a:bodyPr>
          <a:lstStyle/>
          <a:p>
            <a:pPr lvl="0"/>
            <a:r>
              <a:rPr lang="en-US" sz="2000" b="1" dirty="0" err="1" smtClean="0"/>
              <a:t>Sacerdote</a:t>
            </a:r>
            <a:r>
              <a:rPr lang="ru-RU" sz="2000" b="1" dirty="0" smtClean="0"/>
              <a:t> (2001)</a:t>
            </a:r>
            <a:r>
              <a:rPr lang="ru-RU" sz="2000" dirty="0" smtClean="0"/>
              <a:t>, </a:t>
            </a:r>
            <a:r>
              <a:rPr lang="en-US" sz="2000" dirty="0" err="1" smtClean="0"/>
              <a:t>Dartmuth</a:t>
            </a:r>
            <a:r>
              <a:rPr lang="en-US" sz="2000" dirty="0" smtClean="0"/>
              <a:t> College</a:t>
            </a:r>
            <a:endParaRPr lang="ru-RU" sz="2000" dirty="0" smtClean="0"/>
          </a:p>
          <a:p>
            <a:pPr lvl="1"/>
            <a:r>
              <a:rPr lang="ru-RU" sz="2000" dirty="0" smtClean="0"/>
              <a:t>присутствие соседа из топ 25% (при поступлении) улучшает успеваемость, из худших 25% – не влияет</a:t>
            </a:r>
          </a:p>
          <a:p>
            <a:pPr lvl="1"/>
            <a:r>
              <a:rPr lang="ru-RU" sz="2000" dirty="0" smtClean="0"/>
              <a:t>нелинейность: это влияние выражено, если сам студент из топ 25% или из худших 25%</a:t>
            </a:r>
          </a:p>
          <a:p>
            <a:endParaRPr lang="ru-RU" sz="2000" dirty="0" smtClean="0"/>
          </a:p>
          <a:p>
            <a:r>
              <a:rPr lang="en-US" sz="2000" b="1" dirty="0" smtClean="0"/>
              <a:t>Zimmerman</a:t>
            </a:r>
            <a:r>
              <a:rPr lang="ru-RU" sz="2000" b="1" dirty="0" smtClean="0"/>
              <a:t> (2003)</a:t>
            </a:r>
            <a:r>
              <a:rPr lang="en-US" sz="2000" dirty="0" smtClean="0"/>
              <a:t>, Williams College</a:t>
            </a:r>
            <a:endParaRPr lang="ru-RU" sz="2000" dirty="0" smtClean="0"/>
          </a:p>
          <a:p>
            <a:pPr lvl="1"/>
            <a:r>
              <a:rPr lang="ru-RU" sz="2000" dirty="0" smtClean="0"/>
              <a:t>Студенты с вступительными баллами из середины распределения успевают хуже, если их сосед из 15% худших </a:t>
            </a:r>
          </a:p>
          <a:p>
            <a:pPr lvl="1"/>
            <a:r>
              <a:rPr lang="en-US" sz="2000" dirty="0" smtClean="0"/>
              <a:t>SAT verbal </a:t>
            </a:r>
            <a:r>
              <a:rPr lang="ru-RU" sz="2000" dirty="0" smtClean="0"/>
              <a:t>влияет, </a:t>
            </a:r>
            <a:r>
              <a:rPr lang="en-US" sz="2000" dirty="0" smtClean="0"/>
              <a:t>SAT math – </a:t>
            </a:r>
            <a:r>
              <a:rPr lang="ru-RU" sz="2000" dirty="0" smtClean="0"/>
              <a:t>нет</a:t>
            </a:r>
          </a:p>
          <a:p>
            <a:endParaRPr lang="ru-RU" sz="2000" dirty="0" smtClean="0"/>
          </a:p>
          <a:p>
            <a:r>
              <a:rPr lang="en-US" sz="2000" b="1" dirty="0" err="1" smtClean="0"/>
              <a:t>Stinebrickner</a:t>
            </a:r>
            <a:r>
              <a:rPr lang="en-US" sz="2000" b="1" dirty="0" smtClean="0"/>
              <a:t> and </a:t>
            </a:r>
            <a:r>
              <a:rPr lang="en-US" sz="2000" b="1" dirty="0" err="1" smtClean="0"/>
              <a:t>Stinebrickner</a:t>
            </a:r>
            <a:r>
              <a:rPr lang="en-US" sz="2000" b="1" dirty="0" smtClean="0"/>
              <a:t> (2006)</a:t>
            </a:r>
            <a:r>
              <a:rPr lang="en-US" sz="2000" dirty="0" smtClean="0"/>
              <a:t>, Berea College</a:t>
            </a:r>
            <a:endParaRPr lang="ru-RU" sz="2000" dirty="0" smtClean="0"/>
          </a:p>
          <a:p>
            <a:pPr lvl="1"/>
            <a:r>
              <a:rPr lang="ru-RU" sz="2000" dirty="0" smtClean="0"/>
              <a:t>Гипотеза: канал влияния ЭС – отношение к учебе, измеряется средним баллом в школе</a:t>
            </a:r>
          </a:p>
          <a:p>
            <a:pPr lvl="1"/>
            <a:r>
              <a:rPr lang="ru-RU" sz="2000" dirty="0" smtClean="0"/>
              <a:t>Результат: эффект есть для женщин – лучше иметь соседку с высоким средним баллом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На учебе, как в армии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352928" cy="482453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Lyle</a:t>
            </a:r>
            <a:r>
              <a:rPr lang="ru-RU" b="1" dirty="0" smtClean="0"/>
              <a:t> (2007, 2009)</a:t>
            </a:r>
            <a:r>
              <a:rPr lang="ru-RU" dirty="0" smtClean="0"/>
              <a:t>, </a:t>
            </a:r>
            <a:r>
              <a:rPr lang="x-none" smtClean="0"/>
              <a:t>Военная академия США</a:t>
            </a:r>
            <a:endParaRPr lang="ru-RU" sz="1800" dirty="0" smtClean="0"/>
          </a:p>
          <a:p>
            <a:pPr lvl="1">
              <a:buNone/>
            </a:pPr>
            <a:r>
              <a:rPr lang="ru-RU" dirty="0" smtClean="0"/>
              <a:t>Случайное распределение на группы</a:t>
            </a:r>
            <a:endParaRPr lang="ru-RU" sz="1600" dirty="0" smtClean="0"/>
          </a:p>
          <a:p>
            <a:pPr lvl="1">
              <a:buNone/>
            </a:pPr>
            <a:r>
              <a:rPr lang="ru-RU" dirty="0" smtClean="0"/>
              <a:t>П</a:t>
            </a:r>
            <a:r>
              <a:rPr lang="x-none" smtClean="0"/>
              <a:t>оложительн</a:t>
            </a:r>
            <a:r>
              <a:rPr lang="ru-RU" dirty="0" err="1" smtClean="0"/>
              <a:t>ое</a:t>
            </a:r>
            <a:r>
              <a:rPr lang="ru-RU" dirty="0" smtClean="0"/>
              <a:t> </a:t>
            </a:r>
            <a:r>
              <a:rPr lang="x-none" smtClean="0"/>
              <a:t>значим</a:t>
            </a:r>
            <a:r>
              <a:rPr lang="ru-RU" dirty="0" err="1" smtClean="0"/>
              <a:t>ое</a:t>
            </a:r>
            <a:r>
              <a:rPr lang="ru-RU" dirty="0" smtClean="0"/>
              <a:t> влияние среднего балла товарищей по группе на средний балл курсанта, но линейные модели не показывают значимые ЭС</a:t>
            </a:r>
            <a:endParaRPr lang="ru-RU" sz="1600" dirty="0" smtClean="0"/>
          </a:p>
          <a:p>
            <a:pPr lvl="1">
              <a:buNone/>
            </a:pPr>
            <a:r>
              <a:rPr lang="ru-RU" dirty="0" smtClean="0"/>
              <a:t>Нелинейные модели: увеличение доли в группе самых способных товарищей (по </a:t>
            </a:r>
            <a:r>
              <a:rPr lang="en-US" dirty="0" smtClean="0"/>
              <a:t>SAT math</a:t>
            </a:r>
            <a:r>
              <a:rPr lang="ru-RU" dirty="0" smtClean="0"/>
              <a:t>) значимо положительно влияет на успеваемость </a:t>
            </a:r>
            <a:endParaRPr lang="ru-RU" sz="16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b="1" dirty="0" err="1" smtClean="0"/>
              <a:t>Carrell</a:t>
            </a:r>
            <a:r>
              <a:rPr lang="en-US" b="1" dirty="0" smtClean="0"/>
              <a:t>, Fullerton, West (2009), </a:t>
            </a:r>
            <a:r>
              <a:rPr lang="en-US" b="1" dirty="0" err="1" smtClean="0"/>
              <a:t>Carrell</a:t>
            </a:r>
            <a:r>
              <a:rPr lang="en-US" b="1" dirty="0" smtClean="0"/>
              <a:t>, </a:t>
            </a:r>
            <a:r>
              <a:rPr lang="en-US" b="1" dirty="0" err="1" smtClean="0"/>
              <a:t>Sacerdote</a:t>
            </a:r>
            <a:r>
              <a:rPr lang="en-US" b="1" dirty="0" smtClean="0"/>
              <a:t>, West (2011)</a:t>
            </a:r>
            <a:r>
              <a:rPr lang="en-US" dirty="0" smtClean="0"/>
              <a:t>, </a:t>
            </a:r>
            <a:r>
              <a:rPr lang="x-none" smtClean="0"/>
              <a:t>Академия ВВС США</a:t>
            </a:r>
            <a:endParaRPr lang="ru-RU" sz="1800" dirty="0" smtClean="0"/>
          </a:p>
          <a:p>
            <a:pPr lvl="1">
              <a:buNone/>
            </a:pPr>
            <a:r>
              <a:rPr lang="ru-RU" dirty="0" smtClean="0"/>
              <a:t>Случайное распределение на группы </a:t>
            </a:r>
            <a:endParaRPr lang="ru-RU" sz="1600" dirty="0" smtClean="0"/>
          </a:p>
          <a:p>
            <a:pPr lvl="1">
              <a:buNone/>
            </a:pPr>
            <a:r>
              <a:rPr lang="ru-RU" dirty="0" smtClean="0"/>
              <a:t>Значимо положительное влияние среднего балла группы по </a:t>
            </a:r>
            <a:r>
              <a:rPr lang="en-US" dirty="0" smtClean="0"/>
              <a:t>SAT verbal</a:t>
            </a:r>
            <a:r>
              <a:rPr lang="ru-RU" dirty="0" smtClean="0"/>
              <a:t> </a:t>
            </a:r>
            <a:endParaRPr lang="ru-RU" sz="1600" dirty="0" smtClean="0"/>
          </a:p>
          <a:p>
            <a:pPr lvl="1">
              <a:buNone/>
            </a:pPr>
            <a:r>
              <a:rPr lang="ru-RU" dirty="0" smtClean="0"/>
              <a:t>Средний балл группы по </a:t>
            </a:r>
            <a:r>
              <a:rPr lang="en-US" dirty="0" smtClean="0"/>
              <a:t>SAT</a:t>
            </a:r>
            <a:r>
              <a:rPr lang="ru-RU" dirty="0" smtClean="0"/>
              <a:t> </a:t>
            </a:r>
            <a:r>
              <a:rPr lang="ru-RU" dirty="0" err="1" smtClean="0"/>
              <a:t>math</a:t>
            </a:r>
            <a:r>
              <a:rPr lang="ru-RU" dirty="0" smtClean="0"/>
              <a:t> незначим, даже </a:t>
            </a:r>
            <a:r>
              <a:rPr lang="x-none" smtClean="0"/>
              <a:t>в математических и научных дисциплинах </a:t>
            </a:r>
            <a:endParaRPr lang="ru-RU" sz="1600" dirty="0" smtClean="0"/>
          </a:p>
          <a:p>
            <a:pPr lvl="1">
              <a:buNone/>
            </a:pPr>
            <a:r>
              <a:rPr lang="x-none" smtClean="0"/>
              <a:t>Свидетельства нелинейности ЭС</a:t>
            </a:r>
            <a:r>
              <a:rPr lang="ru-RU" dirty="0" smtClean="0"/>
              <a:t>: влияние сильных товарищей наиболее ощутимо для слабых, слабее для сильных, не проявляется – для средних</a:t>
            </a:r>
            <a:endParaRPr lang="ru-RU" sz="1600" dirty="0" smtClean="0"/>
          </a:p>
          <a:p>
            <a:pPr lvl="1">
              <a:buNone/>
            </a:pPr>
            <a:r>
              <a:rPr lang="ru-RU" dirty="0" smtClean="0"/>
              <a:t>Влияние товарищей на 1 курсе сохраняется на последующих (после перемешивания на 2 курсе)</a:t>
            </a:r>
            <a:endParaRPr lang="ru-RU" sz="1600" dirty="0" smtClean="0"/>
          </a:p>
          <a:p>
            <a:pPr lvl="1">
              <a:buNone/>
            </a:pPr>
            <a:endParaRPr lang="ru-RU" sz="1600" b="1" dirty="0" smtClean="0"/>
          </a:p>
          <a:p>
            <a:pPr lvl="1">
              <a:buNone/>
            </a:pPr>
            <a:endParaRPr lang="ru-RU" sz="1600" b="1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b="1" dirty="0" smtClean="0"/>
              <a:t>Эмпирические оценки эффектов сообучения в НИУ ВШЭ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208912" cy="4896544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ru-RU" sz="2800" b="1" dirty="0" smtClean="0"/>
              <a:t>Данные:</a:t>
            </a:r>
          </a:p>
          <a:p>
            <a:r>
              <a:rPr lang="ru-RU" sz="2800" dirty="0" smtClean="0"/>
              <a:t>данные об успеваемости </a:t>
            </a:r>
            <a:r>
              <a:rPr lang="x-none" sz="2800" smtClean="0"/>
              <a:t>на 1-2 курсах </a:t>
            </a:r>
            <a:r>
              <a:rPr lang="ru-RU" sz="2800" dirty="0" smtClean="0"/>
              <a:t>и характеристиках студентов факультета экономики НИУ ВШЭ, поступивших в 2009 году </a:t>
            </a:r>
            <a:r>
              <a:rPr lang="x-none" sz="2800" smtClean="0"/>
              <a:t>(год введения ЕГЭ)</a:t>
            </a:r>
            <a:r>
              <a:rPr lang="ru-RU" sz="2800" dirty="0" smtClean="0"/>
              <a:t>;</a:t>
            </a:r>
          </a:p>
          <a:p>
            <a:pPr lvl="0"/>
            <a:r>
              <a:rPr lang="ru-RU" sz="2800" dirty="0" smtClean="0"/>
              <a:t>данные по характеристикам «на входе»: результаты ЕГЭ, победы олимпиадах</a:t>
            </a:r>
          </a:p>
          <a:p>
            <a:pPr lvl="0"/>
            <a:endParaRPr lang="ru-RU" sz="2800" dirty="0" smtClean="0"/>
          </a:p>
          <a:p>
            <a:pPr lvl="0">
              <a:buNone/>
            </a:pPr>
            <a:r>
              <a:rPr lang="ru-RU" sz="2800" b="1" dirty="0" smtClean="0"/>
              <a:t>Особенности образовательного процесса:</a:t>
            </a:r>
          </a:p>
          <a:p>
            <a:pPr lvl="0"/>
            <a:r>
              <a:rPr lang="ru-RU" sz="2800" dirty="0" smtClean="0"/>
              <a:t> </a:t>
            </a:r>
            <a:r>
              <a:rPr lang="x-none" sz="2800" smtClean="0"/>
              <a:t>Административно формируемые группы </a:t>
            </a:r>
            <a:r>
              <a:rPr lang="ru-RU" sz="2800" dirty="0" smtClean="0"/>
              <a:t>(</a:t>
            </a:r>
            <a:r>
              <a:rPr lang="x-none" sz="2800" smtClean="0"/>
              <a:t>до 30 чел</a:t>
            </a:r>
            <a:r>
              <a:rPr lang="ru-RU" sz="2800" dirty="0" err="1" smtClean="0"/>
              <a:t>овек</a:t>
            </a:r>
            <a:r>
              <a:rPr lang="ru-RU" sz="2800" dirty="0" smtClean="0"/>
              <a:t>);</a:t>
            </a:r>
            <a:r>
              <a:rPr lang="x-none" sz="2800" smtClean="0"/>
              <a:t> </a:t>
            </a:r>
            <a:endParaRPr lang="ru-RU" sz="2800" dirty="0" smtClean="0"/>
          </a:p>
          <a:p>
            <a:r>
              <a:rPr lang="ru-RU" sz="2800" dirty="0" smtClean="0"/>
              <a:t>90% учебного плана – обязательные дисциплины.</a:t>
            </a: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8352439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dirty="0" smtClean="0"/>
              <a:t>Методология оценивания</a:t>
            </a:r>
            <a:endParaRPr lang="ru-RU" sz="28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632</Words>
  <Application>Microsoft Office PowerPoint</Application>
  <PresentationFormat>Экран (4:3)</PresentationFormat>
  <Paragraphs>74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Эффекты сообучения в «жестких» образовательных программах</vt:lpstr>
      <vt:lpstr>Эффект среды (peer group effect)</vt:lpstr>
      <vt:lpstr>Разнообразие каналов проявления эффектов сообучения</vt:lpstr>
      <vt:lpstr>Подходы к эмпирической оценке</vt:lpstr>
      <vt:lpstr>Эмпирические оценки</vt:lpstr>
      <vt:lpstr>Скажи мне, кто твой сосед…</vt:lpstr>
      <vt:lpstr>На учебе, как в армии</vt:lpstr>
      <vt:lpstr>Эмпирические оценки эффектов сообучения в НИУ ВШЭ</vt:lpstr>
      <vt:lpstr>Методология оценивания</vt:lpstr>
      <vt:lpstr>Методология оценивания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Итоги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Экономика образования</dc:title>
  <dc:creator>yudkevich</dc:creator>
  <cp:lastModifiedBy>Маша</cp:lastModifiedBy>
  <cp:revision>9</cp:revision>
  <dcterms:created xsi:type="dcterms:W3CDTF">2012-02-26T08:43:44Z</dcterms:created>
  <dcterms:modified xsi:type="dcterms:W3CDTF">2012-04-04T19:02:41Z</dcterms:modified>
</cp:coreProperties>
</file>