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58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82"/>
    <a:srgbClr val="21386F"/>
    <a:srgbClr val="1C2A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3298592595041056"/>
          <c:y val="0.10329717247959189"/>
          <c:w val="0.58703026873121456"/>
          <c:h val="0.89670282752040875"/>
        </c:manualLayout>
      </c:layout>
      <c:pie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Лист1!$B$19:$B$21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Лист1!$E$19:$E$21</c:f>
              <c:numCache>
                <c:formatCode>0.0%</c:formatCode>
                <c:ptCount val="3"/>
                <c:pt idx="0">
                  <c:v>0.34800000000000153</c:v>
                </c:pt>
                <c:pt idx="1">
                  <c:v>0.47600000000000031</c:v>
                </c:pt>
                <c:pt idx="2">
                  <c:v>0.17600000000000021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Лист1!$P$5</c:f>
              <c:strCache>
                <c:ptCount val="1"/>
                <c:pt idx="0">
                  <c:v>Низкий  доход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Лист1!$O$6:$O$9</c:f>
              <c:strCache>
                <c:ptCount val="4"/>
                <c:pt idx="0">
                  <c:v>Русский язык</c:v>
                </c:pt>
                <c:pt idx="1">
                  <c:v>Математика</c:v>
                </c:pt>
                <c:pt idx="2">
                  <c:v>Обязательные предметы</c:v>
                </c:pt>
                <c:pt idx="3">
                  <c:v>Сданные предметы</c:v>
                </c:pt>
              </c:strCache>
            </c:strRef>
          </c:cat>
          <c:val>
            <c:numRef>
              <c:f>Лист1!$P$6:$P$9</c:f>
              <c:numCache>
                <c:formatCode>0</c:formatCode>
                <c:ptCount val="4"/>
                <c:pt idx="0">
                  <c:v>65.55</c:v>
                </c:pt>
                <c:pt idx="1">
                  <c:v>57.349999999999994</c:v>
                </c:pt>
                <c:pt idx="2">
                  <c:v>61.449999999999996</c:v>
                </c:pt>
                <c:pt idx="3">
                  <c:v>57.83</c:v>
                </c:pt>
              </c:numCache>
            </c:numRef>
          </c:val>
        </c:ser>
        <c:ser>
          <c:idx val="1"/>
          <c:order val="1"/>
          <c:tx>
            <c:strRef>
              <c:f>Лист1!$Q$5</c:f>
              <c:strCache>
                <c:ptCount val="1"/>
                <c:pt idx="0">
                  <c:v>Средний доход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Лист1!$O$6:$O$9</c:f>
              <c:strCache>
                <c:ptCount val="4"/>
                <c:pt idx="0">
                  <c:v>Русский язык</c:v>
                </c:pt>
                <c:pt idx="1">
                  <c:v>Математика</c:v>
                </c:pt>
                <c:pt idx="2">
                  <c:v>Обязательные предметы</c:v>
                </c:pt>
                <c:pt idx="3">
                  <c:v>Сданные предметы</c:v>
                </c:pt>
              </c:strCache>
            </c:strRef>
          </c:cat>
          <c:val>
            <c:numRef>
              <c:f>Лист1!$Q$6:$Q$9</c:f>
              <c:numCache>
                <c:formatCode>0</c:formatCode>
                <c:ptCount val="4"/>
                <c:pt idx="0">
                  <c:v>66.61</c:v>
                </c:pt>
                <c:pt idx="1">
                  <c:v>61.42</c:v>
                </c:pt>
                <c:pt idx="2">
                  <c:v>64.02</c:v>
                </c:pt>
                <c:pt idx="3">
                  <c:v>62.78</c:v>
                </c:pt>
              </c:numCache>
            </c:numRef>
          </c:val>
        </c:ser>
        <c:ser>
          <c:idx val="2"/>
          <c:order val="2"/>
          <c:tx>
            <c:strRef>
              <c:f>Лист1!$R$5</c:f>
              <c:strCache>
                <c:ptCount val="1"/>
                <c:pt idx="0">
                  <c:v>Высокий доход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Лист1!$O$6:$O$9</c:f>
              <c:strCache>
                <c:ptCount val="4"/>
                <c:pt idx="0">
                  <c:v>Русский язык</c:v>
                </c:pt>
                <c:pt idx="1">
                  <c:v>Математика</c:v>
                </c:pt>
                <c:pt idx="2">
                  <c:v>Обязательные предметы</c:v>
                </c:pt>
                <c:pt idx="3">
                  <c:v>Сданные предметы</c:v>
                </c:pt>
              </c:strCache>
            </c:strRef>
          </c:cat>
          <c:val>
            <c:numRef>
              <c:f>Лист1!$R$6:$R$9</c:f>
              <c:numCache>
                <c:formatCode>0</c:formatCode>
                <c:ptCount val="4"/>
                <c:pt idx="0">
                  <c:v>71.459999999999994</c:v>
                </c:pt>
                <c:pt idx="1">
                  <c:v>68.02</c:v>
                </c:pt>
                <c:pt idx="2">
                  <c:v>69.739999999999995</c:v>
                </c:pt>
                <c:pt idx="3">
                  <c:v>69.679999999999978</c:v>
                </c:pt>
              </c:numCache>
            </c:numRef>
          </c:val>
        </c:ser>
        <c:axId val="43330560"/>
        <c:axId val="43348736"/>
      </c:barChart>
      <c:catAx>
        <c:axId val="4333056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43348736"/>
        <c:crosses val="autoZero"/>
        <c:auto val="1"/>
        <c:lblAlgn val="ctr"/>
        <c:lblOffset val="100"/>
      </c:catAx>
      <c:valAx>
        <c:axId val="43348736"/>
        <c:scaling>
          <c:orientation val="minMax"/>
          <c:min val="40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33305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Лист1!$I$28</c:f>
              <c:strCache>
                <c:ptCount val="1"/>
                <c:pt idx="0">
                  <c:v>Низкий доход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Лист1!$H$29:$H$31</c:f>
              <c:strCache>
                <c:ptCount val="3"/>
                <c:pt idx="0">
                  <c:v>Троечники</c:v>
                </c:pt>
                <c:pt idx="1">
                  <c:v>Хорошисты</c:v>
                </c:pt>
                <c:pt idx="2">
                  <c:v>Отличники</c:v>
                </c:pt>
              </c:strCache>
            </c:strRef>
          </c:cat>
          <c:val>
            <c:numRef>
              <c:f>Лист1!$I$29:$I$31</c:f>
              <c:numCache>
                <c:formatCode>General</c:formatCode>
                <c:ptCount val="3"/>
                <c:pt idx="0">
                  <c:v>52</c:v>
                </c:pt>
                <c:pt idx="1">
                  <c:v>60</c:v>
                </c:pt>
                <c:pt idx="2">
                  <c:v>68</c:v>
                </c:pt>
              </c:numCache>
            </c:numRef>
          </c:val>
        </c:ser>
        <c:ser>
          <c:idx val="1"/>
          <c:order val="1"/>
          <c:tx>
            <c:strRef>
              <c:f>Лист1!$J$28</c:f>
              <c:strCache>
                <c:ptCount val="1"/>
                <c:pt idx="0">
                  <c:v>Средний доход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Лист1!$H$29:$H$31</c:f>
              <c:strCache>
                <c:ptCount val="3"/>
                <c:pt idx="0">
                  <c:v>Троечники</c:v>
                </c:pt>
                <c:pt idx="1">
                  <c:v>Хорошисты</c:v>
                </c:pt>
                <c:pt idx="2">
                  <c:v>Отличники</c:v>
                </c:pt>
              </c:strCache>
            </c:strRef>
          </c:cat>
          <c:val>
            <c:numRef>
              <c:f>Лист1!$J$29:$J$31</c:f>
              <c:numCache>
                <c:formatCode>General</c:formatCode>
                <c:ptCount val="3"/>
                <c:pt idx="0">
                  <c:v>54</c:v>
                </c:pt>
                <c:pt idx="1">
                  <c:v>65</c:v>
                </c:pt>
                <c:pt idx="2">
                  <c:v>71</c:v>
                </c:pt>
              </c:numCache>
            </c:numRef>
          </c:val>
        </c:ser>
        <c:ser>
          <c:idx val="2"/>
          <c:order val="2"/>
          <c:tx>
            <c:strRef>
              <c:f>Лист1!$K$28</c:f>
              <c:strCache>
                <c:ptCount val="1"/>
                <c:pt idx="0">
                  <c:v>Высокий доход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Лист1!$H$29:$H$31</c:f>
              <c:strCache>
                <c:ptCount val="3"/>
                <c:pt idx="0">
                  <c:v>Троечники</c:v>
                </c:pt>
                <c:pt idx="1">
                  <c:v>Хорошисты</c:v>
                </c:pt>
                <c:pt idx="2">
                  <c:v>Отличники</c:v>
                </c:pt>
              </c:strCache>
            </c:strRef>
          </c:cat>
          <c:val>
            <c:numRef>
              <c:f>Лист1!$K$29:$K$31</c:f>
              <c:numCache>
                <c:formatCode>General</c:formatCode>
                <c:ptCount val="3"/>
                <c:pt idx="0">
                  <c:v>61</c:v>
                </c:pt>
                <c:pt idx="1">
                  <c:v>68</c:v>
                </c:pt>
                <c:pt idx="2">
                  <c:v>85</c:v>
                </c:pt>
              </c:numCache>
            </c:numRef>
          </c:val>
        </c:ser>
        <c:axId val="43789312"/>
        <c:axId val="43803392"/>
      </c:barChart>
      <c:catAx>
        <c:axId val="4378931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3803392"/>
        <c:crosses val="autoZero"/>
        <c:auto val="1"/>
        <c:lblAlgn val="ctr"/>
        <c:lblOffset val="100"/>
      </c:catAx>
      <c:valAx>
        <c:axId val="43803392"/>
        <c:scaling>
          <c:orientation val="minMax"/>
          <c:min val="4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37893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Лист3!$N$4</c:f>
              <c:strCache>
                <c:ptCount val="1"/>
                <c:pt idx="0">
                  <c:v>Низкий доход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Лист3!$M$5:$M$7</c:f>
              <c:strCache>
                <c:ptCount val="3"/>
                <c:pt idx="0">
                  <c:v>Подготовительные курсы</c:v>
                </c:pt>
                <c:pt idx="1">
                  <c:v>Занятия с репетиторами</c:v>
                </c:pt>
                <c:pt idx="2">
                  <c:v>Совокупные инвестиции</c:v>
                </c:pt>
              </c:strCache>
            </c:strRef>
          </c:cat>
          <c:val>
            <c:numRef>
              <c:f>Лист3!$N$5:$N$7</c:f>
              <c:numCache>
                <c:formatCode>General</c:formatCode>
                <c:ptCount val="3"/>
                <c:pt idx="0">
                  <c:v>23866</c:v>
                </c:pt>
                <c:pt idx="1">
                  <c:v>49427</c:v>
                </c:pt>
                <c:pt idx="2">
                  <c:v>46107</c:v>
                </c:pt>
              </c:numCache>
            </c:numRef>
          </c:val>
        </c:ser>
        <c:ser>
          <c:idx val="1"/>
          <c:order val="1"/>
          <c:tx>
            <c:strRef>
              <c:f>Лист3!$O$4</c:f>
              <c:strCache>
                <c:ptCount val="1"/>
                <c:pt idx="0">
                  <c:v>Средний доход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Лист3!$M$5:$M$7</c:f>
              <c:strCache>
                <c:ptCount val="3"/>
                <c:pt idx="0">
                  <c:v>Подготовительные курсы</c:v>
                </c:pt>
                <c:pt idx="1">
                  <c:v>Занятия с репетиторами</c:v>
                </c:pt>
                <c:pt idx="2">
                  <c:v>Совокупные инвестиции</c:v>
                </c:pt>
              </c:strCache>
            </c:strRef>
          </c:cat>
          <c:val>
            <c:numRef>
              <c:f>Лист3!$O$5:$O$7</c:f>
              <c:numCache>
                <c:formatCode>General</c:formatCode>
                <c:ptCount val="3"/>
                <c:pt idx="0">
                  <c:v>72560</c:v>
                </c:pt>
                <c:pt idx="1">
                  <c:v>43777</c:v>
                </c:pt>
                <c:pt idx="2">
                  <c:v>73981</c:v>
                </c:pt>
              </c:numCache>
            </c:numRef>
          </c:val>
        </c:ser>
        <c:ser>
          <c:idx val="2"/>
          <c:order val="2"/>
          <c:tx>
            <c:strRef>
              <c:f>Лист3!$P$4</c:f>
              <c:strCache>
                <c:ptCount val="1"/>
                <c:pt idx="0">
                  <c:v>Высокий доход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Лист3!$M$5:$M$7</c:f>
              <c:strCache>
                <c:ptCount val="3"/>
                <c:pt idx="0">
                  <c:v>Подготовительные курсы</c:v>
                </c:pt>
                <c:pt idx="1">
                  <c:v>Занятия с репетиторами</c:v>
                </c:pt>
                <c:pt idx="2">
                  <c:v>Совокупные инвестиции</c:v>
                </c:pt>
              </c:strCache>
            </c:strRef>
          </c:cat>
          <c:val>
            <c:numRef>
              <c:f>Лист3!$P$5:$P$7</c:f>
              <c:numCache>
                <c:formatCode>General</c:formatCode>
                <c:ptCount val="3"/>
                <c:pt idx="0">
                  <c:v>45682</c:v>
                </c:pt>
                <c:pt idx="1">
                  <c:v>54470</c:v>
                </c:pt>
                <c:pt idx="2">
                  <c:v>65661</c:v>
                </c:pt>
              </c:numCache>
            </c:numRef>
          </c:val>
        </c:ser>
        <c:axId val="43830272"/>
        <c:axId val="43725568"/>
      </c:barChart>
      <c:catAx>
        <c:axId val="438302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3725568"/>
        <c:crosses val="autoZero"/>
        <c:auto val="1"/>
        <c:lblAlgn val="ctr"/>
        <c:lblOffset val="100"/>
      </c:catAx>
      <c:valAx>
        <c:axId val="43725568"/>
        <c:scaling>
          <c:orientation val="minMax"/>
          <c:min val="10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38302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4116A-BCFD-45D2-A7A4-87E17F0955AB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4FD98-169D-44FC-B4BA-2D9165117E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FD98-169D-44FC-B4BA-2D9165117EB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FD98-169D-44FC-B4BA-2D9165117EB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FD98-169D-44FC-B4BA-2D9165117EB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3D1-82CB-47B9-95F7-D33685BDFA51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01E5-81BD-44E5-8E20-462C2C5FEFE5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683-A615-41BD-A4D8-17705CB114A0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8C-AED8-4BA5-8652-AEE276FCC083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4A4C-A39D-40F9-985D-C7DCB93C0DB5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3BEA-EE38-406D-A93D-A1B7A0C50F31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F676-6045-4445-B3A3-69CE264AAD80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988B-86FF-4F79-A487-7C318366F71F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6C13-5674-4527-A7EC-B9690D91A02D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D65-7BC8-484C-874A-A3895B64CC55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2E26-330E-4C2F-B5E7-B7743EB347D8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FBE2B9D-1697-4090-97E9-0A438BE077E8}" type="datetime1">
              <a:rPr lang="en-US"/>
              <a:pPr>
                <a:defRPr/>
              </a:pPr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06625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000066"/>
                </a:solidFill>
                <a:ea typeface="ＭＳ Ｐゴシック"/>
                <a:cs typeface="ＭＳ Ｐゴシック"/>
              </a:rPr>
              <a:t>Влияние дохода домохозяйств на результаты ЕГЭ и выбор вуза</a:t>
            </a:r>
            <a:endParaRPr lang="en-US" sz="2900" b="1" dirty="0" smtClean="0">
              <a:solidFill>
                <a:srgbClr val="21386F"/>
              </a:solidFill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953311" y="4337050"/>
            <a:ext cx="7179011" cy="1159078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0066"/>
                </a:solidFill>
                <a:latin typeface="+mj-lt"/>
                <a:ea typeface="ＭＳ Ｐゴシック"/>
                <a:cs typeface="ＭＳ Ｐゴシック"/>
              </a:rPr>
              <a:t>И.А. Прахов, М.М. Юдкевич</a:t>
            </a:r>
          </a:p>
          <a:p>
            <a:pPr eaLnBrk="1" hangingPunct="1"/>
            <a:endParaRPr kumimoji="1" lang="ru-RU" sz="2000" dirty="0" smtClean="0">
              <a:solidFill>
                <a:srgbClr val="000066"/>
              </a:solidFill>
              <a:latin typeface="+mj-lt"/>
              <a:ea typeface="ＭＳ Ｐゴシック"/>
              <a:cs typeface="ＭＳ Ｐゴシック"/>
            </a:endParaRPr>
          </a:p>
          <a:p>
            <a:pPr eaLnBrk="1" hangingPunct="1"/>
            <a:r>
              <a:rPr kumimoji="1" lang="ru-RU" sz="2000" dirty="0" smtClean="0">
                <a:solidFill>
                  <a:srgbClr val="000066"/>
                </a:solidFill>
                <a:latin typeface="+mj-lt"/>
                <a:ea typeface="ＭＳ Ｐゴシック"/>
                <a:cs typeface="ＭＳ Ｐゴシック"/>
              </a:rPr>
              <a:t>Лаборатория институционального анализа экономических реформ ИНИИ НИУ ВШЭ</a:t>
            </a: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lang="ru-RU" sz="80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>
                <a:solidFill>
                  <a:schemeClr val="bg1"/>
                </a:solidFill>
              </a:rPr>
              <a:t>www.hse.ru</a:t>
            </a:r>
            <a:r>
              <a:rPr lang="ru-RU" sz="800">
                <a:solidFill>
                  <a:schemeClr val="bg1"/>
                </a:solidFill>
              </a:rPr>
              <a:t> 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Отдача от инвестиций в подготовку к поступлению при фиксированном доходе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5588" y="2743200"/>
          <a:ext cx="8633580" cy="2773680"/>
        </p:xfrm>
        <a:graphic>
          <a:graphicData uri="http://schemas.openxmlformats.org/drawingml/2006/table">
            <a:tbl>
              <a:tblPr/>
              <a:tblGrid>
                <a:gridCol w="1726158"/>
                <a:gridCol w="1726158"/>
                <a:gridCol w="1727088"/>
                <a:gridCol w="1727088"/>
                <a:gridCol w="1727088"/>
              </a:tblGrid>
              <a:tr h="1486296"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  <a:cs typeface="Times New Roman"/>
                        </a:rPr>
                        <a:t>Зависимая переменная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Уровень 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  <a:cs typeface="Times New Roman"/>
                        </a:rPr>
                        <a:t>дохода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Русский</a:t>
                      </a:r>
                      <a:r>
                        <a:rPr lang="ru-RU" sz="16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язык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Обязательные предметы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Все сданные предметы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7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0,609***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-0,136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0,236**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-0,284***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7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0,607***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0,498***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0,552***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0,828***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7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0,999***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0,878***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0,938***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0,404**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5588" y="1454046"/>
            <a:ext cx="87864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Инвестиции в подготовку к поступлению приносят наибольшую отдачу </a:t>
            </a:r>
          </a:p>
          <a:p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(в терминах результатов ЕГЭ) для абитуриентов из наиболее </a:t>
            </a:r>
          </a:p>
          <a:p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обеспеченных семей.</a:t>
            </a:r>
            <a:endParaRPr lang="ru-RU" sz="2200" dirty="0">
              <a:solidFill>
                <a:srgbClr val="003F8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Материальное положение семьи и выбор вуза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88" y="1505077"/>
            <a:ext cx="85193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Студенты из наиболее обеспеченных семей учатся в более </a:t>
            </a:r>
          </a:p>
          <a:p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селективных вузах. </a:t>
            </a:r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Это верно как для </a:t>
            </a:r>
            <a:r>
              <a:rPr lang="ru-RU" sz="2200" dirty="0" err="1" smtClean="0">
                <a:solidFill>
                  <a:srgbClr val="003F82"/>
                </a:solidFill>
                <a:latin typeface="+mn-lt"/>
              </a:rPr>
              <a:t>студентов-платников</a:t>
            </a:r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, так и для </a:t>
            </a:r>
          </a:p>
          <a:p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обучающихся на бюджетном отделении.</a:t>
            </a:r>
            <a:endParaRPr lang="ru-RU" sz="2200" dirty="0">
              <a:solidFill>
                <a:srgbClr val="003F82"/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67890" y="2743200"/>
          <a:ext cx="7940842" cy="3301464"/>
        </p:xfrm>
        <a:graphic>
          <a:graphicData uri="http://schemas.openxmlformats.org/drawingml/2006/table">
            <a:tbl>
              <a:tblPr/>
              <a:tblGrid>
                <a:gridCol w="1679718"/>
                <a:gridCol w="1596908"/>
                <a:gridCol w="1596908"/>
                <a:gridCol w="1484826"/>
                <a:gridCol w="1582482"/>
              </a:tblGrid>
              <a:tr h="323339"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Средний балл ЕГЭ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44958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Уровень дохода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среднем по массиву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5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3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3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5625"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41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- 60 баллов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27,5%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12,4%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7,6%</a:t>
                      </a:r>
                      <a:endParaRPr lang="ru-RU" sz="3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16,9%</a:t>
                      </a:r>
                      <a:endParaRPr lang="ru-RU" sz="3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5625"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61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- 80 баллов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68,7%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80,8%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80,3%</a:t>
                      </a:r>
                      <a:endParaRPr lang="ru-RU" sz="3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76,5%</a:t>
                      </a:r>
                      <a:endParaRPr lang="ru-RU" sz="3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5625"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81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- 100 баллов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3,9%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6,8%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12,1%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6,7%</a:t>
                      </a:r>
                      <a:endParaRPr lang="ru-RU" sz="3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5625"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100,0%</a:t>
                      </a:r>
                      <a:endParaRPr lang="ru-RU" sz="3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100,0%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100,0%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100,0%</a:t>
                      </a:r>
                      <a:endParaRPr lang="ru-RU" sz="3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Выводы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88" y="1934678"/>
            <a:ext cx="857892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Даже в условиях ЕГЭ у абитуриентов из семей с более высоким уровнем дохода сохраняется больше возможностей для подготовки к поступлению в вуз, что положительно сказывается на итоговом результате ЕГЭ. </a:t>
            </a:r>
          </a:p>
          <a:p>
            <a:pPr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Имеет место положительная зависимость между уровнем дохода и результатами ЕГЭ по основным предметам у школьников, имеющих одинаковые результаты на момент окончания девятого класса. </a:t>
            </a:r>
          </a:p>
          <a:p>
            <a:pPr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Абитуриенты из наиболее обеспеченных семей делают больше инвестиций в дополнительные виды подготовки к поступлению (занятия на подготовительных курсах и с репетиторами), и эти инвестиции дают б</a:t>
            </a:r>
            <a:r>
              <a:rPr lang="ru-RU" sz="2000" i="1" dirty="0" smtClean="0">
                <a:solidFill>
                  <a:srgbClr val="003F82"/>
                </a:solidFill>
                <a:latin typeface="+mn-lt"/>
              </a:rPr>
              <a:t>о</a:t>
            </a: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льшую предельную отдачу.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Выводы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87" y="1722922"/>
            <a:ext cx="8578923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Дополнительные занятия дают б</a:t>
            </a:r>
            <a:r>
              <a:rPr lang="ru-RU" sz="2000" i="1" dirty="0" smtClean="0">
                <a:solidFill>
                  <a:srgbClr val="003F82"/>
                </a:solidFill>
                <a:latin typeface="+mn-lt"/>
              </a:rPr>
              <a:t>о</a:t>
            </a: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льшую отдачу для детей из высокодоходной группы семей.</a:t>
            </a:r>
          </a:p>
          <a:p>
            <a:pPr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Студенты из семей с высоким уровнем дохода (как </a:t>
            </a:r>
            <a:r>
              <a:rPr lang="ru-RU" sz="2000" dirty="0" err="1" smtClean="0">
                <a:solidFill>
                  <a:srgbClr val="003F82"/>
                </a:solidFill>
                <a:latin typeface="+mn-lt"/>
              </a:rPr>
              <a:t>платники</a:t>
            </a: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, так и </a:t>
            </a:r>
            <a:r>
              <a:rPr lang="ru-RU" sz="2000" dirty="0" err="1" smtClean="0">
                <a:solidFill>
                  <a:srgbClr val="003F82"/>
                </a:solidFill>
                <a:latin typeface="+mn-lt"/>
              </a:rPr>
              <a:t>бесплатники</a:t>
            </a: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) учатся в более селективных вузах. </a:t>
            </a:r>
          </a:p>
          <a:p>
            <a:pPr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При одинаковом уровне ЕГЭ «троечники» и «хорошисты» из обеспеченных семей поступают в вузы с более высоким средним балом ЕГЭ, нежели абитуриенты из семей со средним или низким уровнем дохода, показавшие сходные результаты ЕГЭ. </a:t>
            </a:r>
          </a:p>
          <a:p>
            <a:pPr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3F82"/>
                </a:solidFill>
                <a:latin typeface="+mn-lt"/>
              </a:rPr>
              <a:t>В результате можно говорить о том, что  материальное положение семьи является фактором, значительно влияющим на поступление в вуз.</a:t>
            </a:r>
          </a:p>
          <a:p>
            <a:pPr>
              <a:buFont typeface="Wingdings" pitchFamily="2" charset="2"/>
              <a:buChar char="q"/>
            </a:pPr>
            <a:endParaRPr lang="ru-RU" sz="1900" dirty="0">
              <a:solidFill>
                <a:srgbClr val="003F8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908050"/>
          </a:xfrm>
        </p:spPr>
        <p:txBody>
          <a:bodyPr/>
          <a:lstStyle/>
          <a:p>
            <a:r>
              <a:rPr lang="en-US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www.cinst.hse.ru</a:t>
            </a:r>
            <a:endParaRPr lang="ru-RU" sz="1200" dirty="0" smtClean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+mj-lt"/>
              </a:rPr>
              <a:t>Постановка проблемы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222250" y="1531085"/>
            <a:ext cx="873887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3F82"/>
                </a:solidFill>
                <a:latin typeface="+mn-lt"/>
              </a:rPr>
              <a:t>Уравнивает ли механизм ЕГЭ возможности для детей из семей с разными доходами?</a:t>
            </a:r>
          </a:p>
          <a:p>
            <a:pPr>
              <a:buFont typeface="Wingdings" pitchFamily="2" charset="2"/>
              <a:buChar char="q"/>
            </a:pPr>
            <a:endParaRPr lang="ru-RU" dirty="0" smtClean="0">
              <a:solidFill>
                <a:srgbClr val="003F82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3F82"/>
                </a:solidFill>
                <a:latin typeface="+mn-lt"/>
              </a:rPr>
              <a:t>ДА!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Механизмы повышения доступности для семей с низким доходом: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Снижение специфических инвестиций в подготовку к поступлению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Снижение </a:t>
            </a:r>
            <a:r>
              <a:rPr lang="ru-RU" dirty="0" err="1" smtClean="0">
                <a:solidFill>
                  <a:srgbClr val="003F82"/>
                </a:solidFill>
                <a:latin typeface="+mn-lt"/>
              </a:rPr>
              <a:t>трансакционных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 издержек, связанных с процессом поступления</a:t>
            </a:r>
            <a:endParaRPr lang="ru-RU" dirty="0">
              <a:solidFill>
                <a:srgbClr val="003F82"/>
              </a:solidFill>
              <a:latin typeface="+mn-lt"/>
            </a:endParaRPr>
          </a:p>
          <a:p>
            <a:endParaRPr lang="ru-RU" dirty="0">
              <a:solidFill>
                <a:srgbClr val="003F82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3F82"/>
                </a:solidFill>
                <a:latin typeface="+mn-lt"/>
              </a:rPr>
              <a:t>НО…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Возможные механизмы сохранения преимуществ для более обеспеченных семей: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Улучшение результата ЕГЭ за счет общих инвестиций в подготовку к поступлению 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Склонность выбора менее селективных вузов </a:t>
            </a:r>
            <a:r>
              <a:rPr lang="ru-RU" dirty="0" err="1" smtClean="0">
                <a:solidFill>
                  <a:srgbClr val="003F82"/>
                </a:solidFill>
                <a:latin typeface="+mn-lt"/>
              </a:rPr>
              <a:t>низкодоходными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 семьями как страховка от </a:t>
            </a:r>
            <a:r>
              <a:rPr lang="ru-RU" dirty="0" err="1" smtClean="0">
                <a:solidFill>
                  <a:srgbClr val="003F82"/>
                </a:solidFill>
                <a:latin typeface="+mn-lt"/>
              </a:rPr>
              <a:t>непоступления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 на бюджетное место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Более информированный выбор, обусловленный различиями в социальном капитале</a:t>
            </a:r>
            <a:endParaRPr lang="ru-RU" dirty="0">
              <a:solidFill>
                <a:srgbClr val="003F8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+mj-lt"/>
              </a:rPr>
              <a:t>Цель и задачи исследования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87" y="1689767"/>
            <a:ext cx="85789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3F82"/>
                </a:solidFill>
                <a:latin typeface="+mn-lt"/>
              </a:rPr>
              <a:t>Цель исследования:</a:t>
            </a:r>
          </a:p>
          <a:p>
            <a:pPr lvl="1"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Анализ влияния материального положения семьи на образовательные стратегии абитуриентов, результаты итоговых экзаменов и выбор вуза</a:t>
            </a:r>
          </a:p>
          <a:p>
            <a:pPr>
              <a:buFont typeface="Wingdings" pitchFamily="2" charset="2"/>
              <a:buChar char="q"/>
            </a:pPr>
            <a:endParaRPr lang="ru-RU" dirty="0" smtClean="0">
              <a:solidFill>
                <a:srgbClr val="003F82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3F82"/>
                </a:solidFill>
                <a:latin typeface="+mn-lt"/>
              </a:rPr>
              <a:t>Задачи исследования:</a:t>
            </a:r>
          </a:p>
          <a:p>
            <a:pPr lvl="1"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Анализ зависимости между уровнем материального положения семьи и результативностью абитуриентов на основе баллов ЕГЭ по основным предметам; </a:t>
            </a:r>
          </a:p>
          <a:p>
            <a:pPr lvl="1"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Анализ различий в результатах ЕГЭ для абитуриентов из семей с различным уровнем дохода при фиксированной успеваемости в средней школе (по итогам 9 класса); </a:t>
            </a:r>
          </a:p>
          <a:p>
            <a:pPr lvl="1"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Оценка инвестиций в подготовку к поступлению, совершаемых семьями с различным уровнем дохода;</a:t>
            </a:r>
          </a:p>
          <a:p>
            <a:pPr lvl="1"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Анализ выбора вуза абитуриентами из разных семей, получившими схожие результаты ЕГЭ. 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+mj-lt"/>
              </a:rPr>
              <a:t>Данные и методология исследования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87" y="1477107"/>
            <a:ext cx="85789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Опрос первокурсников, поступивших в вузы в 2010 году в 16 крупнейших городах России.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Объем выборки: 1165 человек. Выборка взвешена пропорционально количеству выпускников школ в данных городах.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Результаты ЕГЭ по русскому языку, математике, средние баллы ЕГЭ по обязательным и всем сданным предметам.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3F82"/>
                </a:solidFill>
                <a:latin typeface="+mn-lt"/>
              </a:rPr>
              <a:t>Группировка домохозяйств по уровню дохода: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53919" y="3313064"/>
          <a:ext cx="5290087" cy="3102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+mj-lt"/>
              </a:rPr>
              <a:t>Уровень дохода и результаты ЕГЭ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668215" y="1688123"/>
          <a:ext cx="8053753" cy="430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Различия в результатах ЕГЭ про фиксированной успеваемости в 9 классе (ЕГЭ по математике)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55587" y="1547444"/>
          <a:ext cx="8638155" cy="4614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Инвестиции в подготовку к поступлению как механизм повышения результативности школьника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5587" y="1477107"/>
          <a:ext cx="8480449" cy="4684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Отдача от дополнительной подготовки к поступлению: регрессионный анализ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8" y="1651269"/>
            <a:ext cx="8697766" cy="451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>
                <a:solidFill>
                  <a:schemeClr val="bg1"/>
                </a:solidFill>
              </a:rPr>
              <a:t>2</a:t>
            </a:r>
            <a:endParaRPr kumimoji="1" lang="ru-RU" sz="80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674457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Влияние дохода и инвестиций в подготовку к поступлению на результаты ЕГЭ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5588" y="2293495"/>
          <a:ext cx="8607058" cy="3880241"/>
        </p:xfrm>
        <a:graphic>
          <a:graphicData uri="http://schemas.openxmlformats.org/drawingml/2006/table">
            <a:tbl>
              <a:tblPr/>
              <a:tblGrid>
                <a:gridCol w="1720856"/>
                <a:gridCol w="1720856"/>
                <a:gridCol w="1721782"/>
                <a:gridCol w="1721782"/>
                <a:gridCol w="1721782"/>
              </a:tblGrid>
              <a:tr h="95014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  <a:cs typeface="Times New Roman"/>
                        </a:rPr>
                        <a:t>Коэффициенты/ Зависимая переменная 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Обязательные</a:t>
                      </a:r>
                      <a:r>
                        <a:rPr lang="ru-RU" sz="16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предметы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Все сданные предметы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03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Пересечение</a:t>
                      </a:r>
                      <a:endParaRPr lang="ru-RU" sz="2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20,648***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(7,755)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-29,466***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(9,657)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-4,409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(8,026)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-32,576***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(8,566)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6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+mn-lt"/>
                          <a:ea typeface="Times New Roman"/>
                          <a:cs typeface="Times New Roman"/>
                        </a:rPr>
                        <a:t>Доход</a:t>
                      </a:r>
                      <a:endParaRPr lang="ru-RU" sz="28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4,514***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(0,811)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9,371***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(1,010)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6,943***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(0,839)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9,892***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(0,893)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51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+mn-lt"/>
                          <a:ea typeface="Times New Roman"/>
                          <a:cs typeface="Times New Roman"/>
                        </a:rPr>
                        <a:t>Инвестиции</a:t>
                      </a:r>
                      <a:endParaRPr lang="ru-RU" sz="24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0,653***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(0,070)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0,406***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(0,087)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0,530***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(0,073)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0,423***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(0,075)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300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800" baseline="30000" dirty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0,100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0,092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0,104</a:t>
                      </a:r>
                      <a:endParaRPr lang="ru-RU" sz="3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0,154</a:t>
                      </a:r>
                      <a:endParaRPr lang="ru-RU" sz="3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588" y="1543987"/>
            <a:ext cx="84839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Доход и уровень затрат на подготовку к поступлению положительно </a:t>
            </a:r>
          </a:p>
          <a:p>
            <a:r>
              <a:rPr lang="ru-RU" sz="2200" dirty="0" smtClean="0">
                <a:solidFill>
                  <a:srgbClr val="003F82"/>
                </a:solidFill>
                <a:latin typeface="+mn-lt"/>
              </a:rPr>
              <a:t>влияют на результаты ЕГЭ</a:t>
            </a:r>
            <a:endParaRPr lang="ru-RU" sz="2200" dirty="0">
              <a:solidFill>
                <a:srgbClr val="003F82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861</Words>
  <Application>Microsoft Office PowerPoint</Application>
  <PresentationFormat>Экран (4:3)</PresentationFormat>
  <Paragraphs>163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Влияние дохода домохозяйств на результаты ЕГЭ и выбор вуза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User</cp:lastModifiedBy>
  <cp:revision>28</cp:revision>
  <dcterms:created xsi:type="dcterms:W3CDTF">2010-09-30T06:45:29Z</dcterms:created>
  <dcterms:modified xsi:type="dcterms:W3CDTF">2012-03-29T06:49:19Z</dcterms:modified>
</cp:coreProperties>
</file>