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57" r:id="rId6"/>
    <p:sldId id="262" r:id="rId7"/>
    <p:sldId id="261" r:id="rId8"/>
    <p:sldId id="263" r:id="rId9"/>
    <p:sldId id="266" r:id="rId10"/>
    <p:sldId id="267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6D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A82890B-D6B8-4DCF-A5DD-C8125BF93811}" type="datetimeFigureOut">
              <a:rPr lang="ru-RU" smtClean="0"/>
              <a:pPr/>
              <a:t>07.04.2011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1E58029-E3C9-4003-8EBC-F2D5B87E19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357166"/>
            <a:ext cx="9001156" cy="3214710"/>
          </a:xfrm>
        </p:spPr>
        <p:txBody>
          <a:bodyPr>
            <a:normAutofit/>
          </a:bodyPr>
          <a:lstStyle/>
          <a:p>
            <a:r>
              <a:rPr lang="ru-RU" sz="2900" b="1" dirty="0" smtClean="0"/>
              <a:t>Процесс неформальной институционализации в современной России:</a:t>
            </a:r>
            <a:br>
              <a:rPr lang="ru-RU" sz="2900" b="1" dirty="0" smtClean="0"/>
            </a:br>
            <a:r>
              <a:rPr lang="ru-RU" sz="2900" b="1" dirty="0" smtClean="0"/>
              <a:t>влияние политических элит на изменение институтов государственной власти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3076" y="4357694"/>
            <a:ext cx="70009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Абелинскайте</a:t>
            </a:r>
            <a:r>
              <a:rPr lang="ru-RU" sz="2400" dirty="0" smtClean="0"/>
              <a:t> Вера Эдуардовна</a:t>
            </a:r>
            <a:r>
              <a:rPr lang="ru-RU" sz="2000" dirty="0" smtClean="0"/>
              <a:t>,</a:t>
            </a:r>
          </a:p>
          <a:p>
            <a:endParaRPr lang="ru-RU" sz="2000" dirty="0" smtClean="0"/>
          </a:p>
          <a:p>
            <a:r>
              <a:rPr lang="ru-RU" sz="2000" dirty="0" smtClean="0"/>
              <a:t>Студентка 2 курса </a:t>
            </a:r>
            <a:r>
              <a:rPr lang="ru-RU" sz="2000" dirty="0" smtClean="0"/>
              <a:t>магистратуры Факультета прикладной политологии НИУ ВШЭ</a:t>
            </a:r>
          </a:p>
          <a:p>
            <a:endParaRPr lang="ru-RU" sz="2000" dirty="0" smtClean="0"/>
          </a:p>
          <a:p>
            <a:r>
              <a:rPr lang="ru-RU" sz="2000" dirty="0" smtClean="0"/>
              <a:t>Ответственный секретарь РАСО по тендерам и экспертизе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928802"/>
            <a:ext cx="8229600" cy="1066800"/>
          </a:xfrm>
        </p:spPr>
        <p:txBody>
          <a:bodyPr/>
          <a:lstStyle/>
          <a:p>
            <a:r>
              <a:rPr lang="ru-RU" dirty="0" smtClean="0"/>
              <a:t>Аппарат </a:t>
            </a:r>
            <a:r>
              <a:rPr lang="ru-RU" dirty="0" smtClean="0"/>
              <a:t>Правительства: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786190"/>
            <a:ext cx="822960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400" dirty="0" smtClean="0"/>
              <a:t>параллельная система </a:t>
            </a:r>
            <a:r>
              <a:rPr lang="ru-RU" sz="3400" dirty="0" smtClean="0"/>
              <a:t>лояльности, влияние на формирование повестки заседаний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928802"/>
            <a:ext cx="8229600" cy="1066800"/>
          </a:xfrm>
        </p:spPr>
        <p:txBody>
          <a:bodyPr/>
          <a:lstStyle/>
          <a:p>
            <a:r>
              <a:rPr lang="ru-RU" dirty="0" smtClean="0"/>
              <a:t>Администрация Президента: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786190"/>
            <a:ext cx="822960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400" dirty="0" smtClean="0"/>
              <a:t>эволюция от Канцелярии к государственному органу с контрольными полномочиями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3000372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chemeClr val="tx2"/>
                </a:solidFill>
              </a:rPr>
              <a:t>Закрепление коррупционных практик;</a:t>
            </a:r>
          </a:p>
          <a:p>
            <a:pPr lvl="0"/>
            <a:endParaRPr lang="ru-RU" dirty="0" smtClean="0">
              <a:solidFill>
                <a:schemeClr val="tx2"/>
              </a:solidFill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Торможение процессов ротации и обновления политической элиты;</a:t>
            </a:r>
          </a:p>
          <a:p>
            <a:pPr lvl="0"/>
            <a:endParaRPr lang="ru-RU" dirty="0" smtClean="0">
              <a:solidFill>
                <a:schemeClr val="tx2"/>
              </a:solidFill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Снижение качества человеческого капитала политической элиты;</a:t>
            </a:r>
          </a:p>
          <a:p>
            <a:pPr lvl="0"/>
            <a:endParaRPr lang="ru-RU" dirty="0" smtClean="0">
              <a:solidFill>
                <a:schemeClr val="tx2"/>
              </a:solidFill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</a:rPr>
              <a:t>С</a:t>
            </a:r>
            <a:r>
              <a:rPr lang="ru-RU" dirty="0" smtClean="0">
                <a:solidFill>
                  <a:schemeClr val="tx2"/>
                </a:solidFill>
              </a:rPr>
              <a:t>нижение </a:t>
            </a:r>
            <a:r>
              <a:rPr lang="ru-RU" dirty="0" smtClean="0">
                <a:solidFill>
                  <a:schemeClr val="tx2"/>
                </a:solidFill>
              </a:rPr>
              <a:t>эффективности государственного </a:t>
            </a:r>
            <a:r>
              <a:rPr lang="ru-RU" dirty="0" smtClean="0">
                <a:solidFill>
                  <a:schemeClr val="tx2"/>
                </a:solidFill>
              </a:rPr>
              <a:t>управления.</a:t>
            </a:r>
          </a:p>
          <a:p>
            <a:pPr lvl="0"/>
            <a:endParaRPr lang="ru-RU" dirty="0" smtClean="0">
              <a:solidFill>
                <a:schemeClr val="tx2"/>
              </a:solidFill>
            </a:endParaRPr>
          </a:p>
          <a:p>
            <a:pPr lvl="0"/>
            <a:endParaRPr lang="ru-RU" dirty="0" smtClean="0">
              <a:solidFill>
                <a:schemeClr val="tx2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Спасибо за внимание!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Элита: </a:t>
            </a:r>
            <a:r>
              <a:rPr lang="ru-RU" dirty="0" err="1" smtClean="0"/>
              <a:t>альтиметрический</a:t>
            </a:r>
            <a:r>
              <a:rPr lang="ru-RU" dirty="0" smtClean="0"/>
              <a:t> взгляд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543956" cy="4074230"/>
          </a:xfrm>
        </p:spPr>
        <p:txBody>
          <a:bodyPr>
            <a:normAutofit/>
          </a:bodyPr>
          <a:lstStyle/>
          <a:p>
            <a:r>
              <a:rPr lang="ru-RU" sz="2600" dirty="0" err="1" smtClean="0"/>
              <a:t>меритократические</a:t>
            </a:r>
            <a:r>
              <a:rPr lang="ru-RU" sz="2600" dirty="0" smtClean="0"/>
              <a:t> </a:t>
            </a:r>
            <a:r>
              <a:rPr lang="ru-RU" sz="2600" dirty="0" smtClean="0"/>
              <a:t>критерии </a:t>
            </a:r>
            <a:r>
              <a:rPr lang="ru-RU" sz="2600" dirty="0" smtClean="0"/>
              <a:t>применяются </a:t>
            </a:r>
            <a:r>
              <a:rPr lang="ru-RU" sz="2600" dirty="0" smtClean="0"/>
              <a:t>к оценке эффективности; </a:t>
            </a:r>
            <a:endParaRPr lang="ru-RU" sz="2600" dirty="0" smtClean="0"/>
          </a:p>
          <a:p>
            <a:endParaRPr lang="ru-RU" sz="2600" dirty="0" smtClean="0"/>
          </a:p>
          <a:p>
            <a:endParaRPr lang="ru-RU" sz="2600" dirty="0" smtClean="0"/>
          </a:p>
          <a:p>
            <a:r>
              <a:rPr lang="ru-RU" sz="2600" dirty="0" smtClean="0"/>
              <a:t>под </a:t>
            </a:r>
            <a:r>
              <a:rPr lang="ru-RU" sz="2600" dirty="0" smtClean="0"/>
              <a:t>элитой понимается определённая социальная группа, представленная сообществом лиц, не только обладающих позициями </a:t>
            </a:r>
            <a:r>
              <a:rPr lang="ru-RU" sz="2600" dirty="0" smtClean="0"/>
              <a:t>власти, </a:t>
            </a:r>
            <a:r>
              <a:rPr lang="ru-RU" sz="2600" dirty="0" smtClean="0"/>
              <a:t>но и принимающих стратегические политико-управленческие решения в государстве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Институциональный взгляд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859916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прочность институтов как правил игры, задающих рамки властного </a:t>
            </a:r>
            <a:r>
              <a:rPr lang="ru-RU" sz="2600" dirty="0" smtClean="0"/>
              <a:t>взаимодействия;</a:t>
            </a:r>
          </a:p>
          <a:p>
            <a:endParaRPr lang="ru-RU" sz="2600" dirty="0" smtClean="0"/>
          </a:p>
          <a:p>
            <a:r>
              <a:rPr lang="ru-RU" sz="2600" dirty="0" smtClean="0"/>
              <a:t>ф</a:t>
            </a:r>
            <a:r>
              <a:rPr lang="ru-RU" sz="2600" dirty="0" smtClean="0"/>
              <a:t>ормальные институты закреплены в законодательных актах;</a:t>
            </a:r>
          </a:p>
          <a:p>
            <a:endParaRPr lang="ru-RU" sz="2600" dirty="0" smtClean="0"/>
          </a:p>
          <a:p>
            <a:r>
              <a:rPr lang="ru-RU" sz="2600" dirty="0" smtClean="0"/>
              <a:t>н</a:t>
            </a:r>
            <a:r>
              <a:rPr lang="ru-RU" sz="2600" dirty="0" smtClean="0"/>
              <a:t>еформальные практики – это схемы взаимодействия внутри элитного пула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401080" cy="1427054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/>
              <a:t>Схема взаимозависимости трансформации институтов и характеристик политической элиты </a:t>
            </a:r>
            <a:endParaRPr lang="ru-RU" sz="2800" dirty="0"/>
          </a:p>
        </p:txBody>
      </p:sp>
      <p:sp>
        <p:nvSpPr>
          <p:cNvPr id="3" name="Овал 2"/>
          <p:cNvSpPr/>
          <p:nvPr/>
        </p:nvSpPr>
        <p:spPr>
          <a:xfrm>
            <a:off x="1214414" y="2428868"/>
            <a:ext cx="2143140" cy="107157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</a:rPr>
              <a:t>Акторы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1071538" y="3714752"/>
            <a:ext cx="2428892" cy="1357322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Каналы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рекрутирования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42976" y="5286388"/>
            <a:ext cx="2357454" cy="10001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Элита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429256" y="3357562"/>
            <a:ext cx="3071834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57818" y="5429264"/>
            <a:ext cx="3286148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572132" y="3714752"/>
            <a:ext cx="2776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Формальные институты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429256" y="5786454"/>
            <a:ext cx="2962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Неформальные практики</a:t>
            </a:r>
            <a:endParaRPr lang="ru-RU" dirty="0"/>
          </a:p>
        </p:txBody>
      </p:sp>
      <p:sp>
        <p:nvSpPr>
          <p:cNvPr id="15" name="Стрелка влево 14"/>
          <p:cNvSpPr/>
          <p:nvPr/>
        </p:nvSpPr>
        <p:spPr>
          <a:xfrm rot="9038952">
            <a:off x="3620065" y="4478094"/>
            <a:ext cx="1643074" cy="571504"/>
          </a:xfrm>
          <a:prstGeom prst="lef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верх/вниз 16"/>
          <p:cNvSpPr/>
          <p:nvPr/>
        </p:nvSpPr>
        <p:spPr>
          <a:xfrm>
            <a:off x="6715140" y="4429132"/>
            <a:ext cx="500066" cy="1000132"/>
          </a:xfrm>
          <a:prstGeom prst="upDownArrow">
            <a:avLst/>
          </a:prstGeom>
          <a:solidFill>
            <a:srgbClr val="FF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 rot="10800000" flipV="1">
            <a:off x="3857620" y="4572008"/>
            <a:ext cx="1785950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3857620" y="600076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9" name="Выгнутая влево стрелка 28"/>
          <p:cNvSpPr/>
          <p:nvPr/>
        </p:nvSpPr>
        <p:spPr>
          <a:xfrm>
            <a:off x="428596" y="2857496"/>
            <a:ext cx="642942" cy="292895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носка со стрелкой вниз 29"/>
          <p:cNvSpPr/>
          <p:nvPr/>
        </p:nvSpPr>
        <p:spPr>
          <a:xfrm>
            <a:off x="3714744" y="3286124"/>
            <a:ext cx="1428760" cy="928694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Ресурсы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Трансформация института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28596" y="3071810"/>
            <a:ext cx="1857388" cy="17145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357554" y="3071810"/>
            <a:ext cx="2143140" cy="1928826"/>
          </a:xfrm>
          <a:prstGeom prst="ellipse">
            <a:avLst/>
          </a:prstGeom>
          <a:solidFill>
            <a:srgbClr val="536D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500826" y="3071810"/>
            <a:ext cx="2071702" cy="1785950"/>
          </a:xfrm>
          <a:prstGeom prst="rect">
            <a:avLst/>
          </a:prstGeom>
          <a:solidFill>
            <a:srgbClr val="536D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428860" y="3857628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572132" y="392906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500034" y="3714752"/>
            <a:ext cx="1714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</a:rPr>
              <a:t>институт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28992" y="3571876"/>
            <a:ext cx="2000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 smtClean="0">
                <a:solidFill>
                  <a:prstClr val="black"/>
                </a:solidFill>
              </a:rPr>
              <a:t>Институт + элита</a:t>
            </a:r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572264" y="3714752"/>
            <a:ext cx="19288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black"/>
                </a:solidFill>
              </a:rPr>
              <a:t>институт</a:t>
            </a:r>
            <a:endParaRPr lang="ru-RU" sz="3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Логика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3500438"/>
            <a:ext cx="2071702" cy="107157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2000-е:</a:t>
            </a:r>
          </a:p>
          <a:p>
            <a:pPr>
              <a:buNone/>
            </a:pPr>
            <a:r>
              <a:rPr lang="ru-RU" dirty="0" smtClean="0"/>
              <a:t>новая элита</a:t>
            </a:r>
          </a:p>
          <a:p>
            <a:endParaRPr lang="ru-RU" dirty="0" smtClean="0"/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71472" y="3000372"/>
            <a:ext cx="721523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1250133" y="3107529"/>
            <a:ext cx="50006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14348" y="3714752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1990-е:</a:t>
            </a:r>
          </a:p>
          <a:p>
            <a:r>
              <a:rPr lang="ru-RU" sz="2400" dirty="0" smtClean="0"/>
              <a:t>новые институты,</a:t>
            </a:r>
          </a:p>
          <a:p>
            <a:r>
              <a:rPr lang="ru-RU" sz="2400" dirty="0" smtClean="0"/>
              <a:t>старые </a:t>
            </a:r>
            <a:r>
              <a:rPr lang="ru-RU" sz="2400" dirty="0" smtClean="0"/>
              <a:t>кадры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5643570" y="314324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14348" y="5929330"/>
            <a:ext cx="2092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/>
              <a:t>rules-in-use</a:t>
            </a:r>
            <a:endParaRPr lang="ru-RU" sz="28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1286646" y="5285594"/>
            <a:ext cx="71358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5787240" y="5214156"/>
            <a:ext cx="71358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00430" y="5929330"/>
            <a:ext cx="5857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</a:t>
            </a:r>
            <a:r>
              <a:rPr lang="ru-RU" sz="2400" dirty="0" smtClean="0"/>
              <a:t>еформальная институционализация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215502" cy="1428760"/>
          </a:xfrm>
        </p:spPr>
        <p:txBody>
          <a:bodyPr>
            <a:noAutofit/>
          </a:bodyPr>
          <a:lstStyle/>
          <a:p>
            <a:r>
              <a:rPr lang="ru-RU" sz="3500" dirty="0" smtClean="0"/>
              <a:t>Политическая элита в современной России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714908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err="1" smtClean="0"/>
              <a:t>Этатизация</a:t>
            </a:r>
            <a:r>
              <a:rPr lang="ru-RU" sz="2400" dirty="0" smtClean="0"/>
              <a:t>;</a:t>
            </a:r>
          </a:p>
          <a:p>
            <a:endParaRPr lang="ru-RU" sz="2400" dirty="0" smtClean="0"/>
          </a:p>
          <a:p>
            <a:r>
              <a:rPr lang="ru-RU" sz="2400" dirty="0" smtClean="0"/>
              <a:t>Новая форма политической конкуренции;</a:t>
            </a:r>
          </a:p>
          <a:p>
            <a:endParaRPr lang="ru-RU" sz="2400" dirty="0" smtClean="0"/>
          </a:p>
          <a:p>
            <a:r>
              <a:rPr lang="ru-RU" sz="2400" dirty="0" smtClean="0"/>
              <a:t>Бюрократические обоймы и кланы;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Н</a:t>
            </a:r>
            <a:r>
              <a:rPr lang="ru-RU" sz="2400" dirty="0" err="1" smtClean="0"/>
              <a:t>епубличность</a:t>
            </a:r>
            <a:r>
              <a:rPr lang="ru-RU" sz="2400" dirty="0" smtClean="0"/>
              <a:t> </a:t>
            </a:r>
            <a:r>
              <a:rPr lang="ru-RU" sz="2400" dirty="0" smtClean="0"/>
              <a:t>и </a:t>
            </a:r>
            <a:r>
              <a:rPr lang="ru-RU" sz="2400" dirty="0" smtClean="0"/>
              <a:t>предельная закрытость;</a:t>
            </a:r>
          </a:p>
          <a:p>
            <a:endParaRPr lang="ru-RU" sz="2400" dirty="0" smtClean="0"/>
          </a:p>
          <a:p>
            <a:r>
              <a:rPr lang="ru-RU" sz="2400" dirty="0" smtClean="0"/>
              <a:t>Замкнутость, но стремление к экспансии;</a:t>
            </a:r>
          </a:p>
          <a:p>
            <a:endParaRPr lang="ru-RU" sz="2400" dirty="0" smtClean="0"/>
          </a:p>
          <a:p>
            <a:r>
              <a:rPr lang="ru-RU" sz="2400" dirty="0" smtClean="0"/>
              <a:t>Консенсус </a:t>
            </a:r>
            <a:r>
              <a:rPr lang="ru-RU" sz="2400" dirty="0" smtClean="0"/>
              <a:t>относительно целей </a:t>
            </a:r>
            <a:r>
              <a:rPr lang="ru-RU" sz="2400" dirty="0" smtClean="0"/>
              <a:t>группы, в основе которого - </a:t>
            </a:r>
            <a:r>
              <a:rPr lang="ru-RU" sz="2400" dirty="0" smtClean="0"/>
              <a:t>сохранение </a:t>
            </a:r>
            <a:r>
              <a:rPr lang="ru-RU" sz="2400" dirty="0" smtClean="0"/>
              <a:t>ресурсов группы;</a:t>
            </a:r>
          </a:p>
          <a:p>
            <a:endParaRPr lang="ru-RU" sz="2400" dirty="0" smtClean="0"/>
          </a:p>
          <a:p>
            <a:r>
              <a:rPr lang="ru-RU" sz="2400" dirty="0" smtClean="0"/>
              <a:t>Широкий спектр ресурсов.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Трансформация институтов-центров принятия решений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431288"/>
          </a:xfrm>
        </p:spPr>
        <p:txBody>
          <a:bodyPr>
            <a:normAutofit/>
          </a:bodyPr>
          <a:lstStyle/>
          <a:p>
            <a:r>
              <a:rPr lang="ru-RU" dirty="0" smtClean="0"/>
              <a:t>Государственная Дума ФС РФ</a:t>
            </a:r>
          </a:p>
          <a:p>
            <a:endParaRPr lang="ru-RU" dirty="0" smtClean="0"/>
          </a:p>
          <a:p>
            <a:r>
              <a:rPr lang="ru-RU" dirty="0" smtClean="0"/>
              <a:t>Аппарат Правительства</a:t>
            </a:r>
          </a:p>
          <a:p>
            <a:endParaRPr lang="ru-RU" dirty="0" smtClean="0"/>
          </a:p>
          <a:p>
            <a:r>
              <a:rPr lang="ru-RU" dirty="0" smtClean="0"/>
              <a:t>Администрация Президента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500174"/>
            <a:ext cx="7372376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Государственная Дума </a:t>
            </a:r>
            <a:r>
              <a:rPr lang="ru-RU" dirty="0" smtClean="0"/>
              <a:t>ФС </a:t>
            </a:r>
            <a:r>
              <a:rPr lang="ru-RU" dirty="0" smtClean="0"/>
              <a:t>РФ: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714860"/>
            <a:ext cx="8572528" cy="1500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нарушение принципов парламентаризма во внутренней организации деятельности</a:t>
            </a:r>
            <a:endParaRPr lang="ru-RU" sz="32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20" y="3143248"/>
            <a:ext cx="5214974" cy="928694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Изменение Регламента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3251191" y="4036223"/>
            <a:ext cx="64214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</TotalTime>
  <Words>257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Процесс неформальной институционализации в современной России: влияние политических элит на изменение институтов государственной власти </vt:lpstr>
      <vt:lpstr>Элита: альтиметрический взгляд</vt:lpstr>
      <vt:lpstr>Институциональный взгляд</vt:lpstr>
      <vt:lpstr>Схема взаимозависимости трансформации институтов и характеристик политической элиты </vt:lpstr>
      <vt:lpstr>Трансформация института</vt:lpstr>
      <vt:lpstr>Логика развития</vt:lpstr>
      <vt:lpstr>Политическая элита в современной России</vt:lpstr>
      <vt:lpstr>Трансформация институтов-центров принятия решений</vt:lpstr>
      <vt:lpstr>Государственная Дума ФС РФ:</vt:lpstr>
      <vt:lpstr>Аппарат Правительства:</vt:lpstr>
      <vt:lpstr>Администрация Президента:</vt:lpstr>
      <vt:lpstr>Результат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Процесс неформальной институционализации в современной России: влияние политических элит на изменение институтов государственной власти </dc:title>
  <dc:creator>Sony Vaio</dc:creator>
  <cp:lastModifiedBy>Sony Vaio</cp:lastModifiedBy>
  <cp:revision>23</cp:revision>
  <dcterms:created xsi:type="dcterms:W3CDTF">2011-04-06T21:01:14Z</dcterms:created>
  <dcterms:modified xsi:type="dcterms:W3CDTF">2011-04-07T09:11:25Z</dcterms:modified>
</cp:coreProperties>
</file>